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embeddedFontLst>
    <p:embeddedFont>
      <p:font typeface="Archivo Black" panose="020B0604020202020204" charset="0"/>
      <p:regular r:id="rId46"/>
    </p:embeddedFont>
    <p:embeddedFont>
      <p:font typeface="Arimo" panose="020B0604020202020204" charset="0"/>
      <p:regular r:id="rId47"/>
    </p:embeddedFont>
    <p:embeddedFont>
      <p:font typeface="Arimo Bold" panose="020B0604020202020204" charset="0"/>
      <p:regular r:id="rId48"/>
    </p:embeddedFont>
    <p:embeddedFont>
      <p:font typeface="Bebas Neue Cyrillic" panose="020B0604020202020204" charset="0"/>
      <p:regular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Kite One" panose="020B0604020202020204" charset="0"/>
      <p:regular r:id="rId54"/>
    </p:embeddedFont>
    <p:embeddedFont>
      <p:font typeface="Libre Baskerville" panose="02000000000000000000" pitchFamily="2" charset="0"/>
      <p:regular r:id="rId55"/>
      <p:bold r:id="rId56"/>
      <p:italic r:id="rId57"/>
    </p:embeddedFont>
    <p:embeddedFont>
      <p:font typeface="Libre Baskerville Bold" panose="02000000000000000000" charset="0"/>
      <p:regular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22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svg"/><Relationship Id="rId10" Type="http://schemas.openxmlformats.org/officeDocument/2006/relationships/image" Target="../media/image2.jpe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2.jpeg"/><Relationship Id="rId7" Type="http://schemas.openxmlformats.org/officeDocument/2006/relationships/image" Target="../media/image41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8.png"/><Relationship Id="rId18" Type="http://schemas.openxmlformats.org/officeDocument/2006/relationships/image" Target="../media/image63.svg"/><Relationship Id="rId26" Type="http://schemas.openxmlformats.org/officeDocument/2006/relationships/image" Target="../media/image71.svg"/><Relationship Id="rId3" Type="http://schemas.openxmlformats.org/officeDocument/2006/relationships/image" Target="../media/image49.svg"/><Relationship Id="rId21" Type="http://schemas.openxmlformats.org/officeDocument/2006/relationships/image" Target="../media/image66.png"/><Relationship Id="rId7" Type="http://schemas.openxmlformats.org/officeDocument/2006/relationships/image" Target="../media/image53.svg"/><Relationship Id="rId12" Type="http://schemas.openxmlformats.org/officeDocument/2006/relationships/image" Target="../media/image57.svg"/><Relationship Id="rId17" Type="http://schemas.openxmlformats.org/officeDocument/2006/relationships/image" Target="../media/image62.png"/><Relationship Id="rId25" Type="http://schemas.openxmlformats.org/officeDocument/2006/relationships/image" Target="../media/image70.png"/><Relationship Id="rId2" Type="http://schemas.openxmlformats.org/officeDocument/2006/relationships/image" Target="../media/image48.png"/><Relationship Id="rId16" Type="http://schemas.openxmlformats.org/officeDocument/2006/relationships/image" Target="../media/image61.svg"/><Relationship Id="rId20" Type="http://schemas.openxmlformats.org/officeDocument/2006/relationships/image" Target="../media/image65.svg"/><Relationship Id="rId29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6.png"/><Relationship Id="rId24" Type="http://schemas.openxmlformats.org/officeDocument/2006/relationships/image" Target="../media/image69.svg"/><Relationship Id="rId5" Type="http://schemas.openxmlformats.org/officeDocument/2006/relationships/image" Target="../media/image51.svg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28" Type="http://schemas.openxmlformats.org/officeDocument/2006/relationships/image" Target="../media/image73.svg"/><Relationship Id="rId10" Type="http://schemas.openxmlformats.org/officeDocument/2006/relationships/image" Target="../media/image2.jpeg"/><Relationship Id="rId19" Type="http://schemas.openxmlformats.org/officeDocument/2006/relationships/image" Target="../media/image64.png"/><Relationship Id="rId4" Type="http://schemas.openxmlformats.org/officeDocument/2006/relationships/image" Target="../media/image50.png"/><Relationship Id="rId9" Type="http://schemas.openxmlformats.org/officeDocument/2006/relationships/image" Target="../media/image55.svg"/><Relationship Id="rId14" Type="http://schemas.openxmlformats.org/officeDocument/2006/relationships/image" Target="../media/image59.svg"/><Relationship Id="rId22" Type="http://schemas.openxmlformats.org/officeDocument/2006/relationships/image" Target="../media/image67.svg"/><Relationship Id="rId27" Type="http://schemas.openxmlformats.org/officeDocument/2006/relationships/image" Target="../media/image72.png"/><Relationship Id="rId30" Type="http://schemas.openxmlformats.org/officeDocument/2006/relationships/image" Target="../media/image7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svg"/><Relationship Id="rId18" Type="http://schemas.openxmlformats.org/officeDocument/2006/relationships/image" Target="../media/image2.jpeg"/><Relationship Id="rId3" Type="http://schemas.openxmlformats.org/officeDocument/2006/relationships/image" Target="../media/image77.svg"/><Relationship Id="rId21" Type="http://schemas.openxmlformats.org/officeDocument/2006/relationships/image" Target="../media/image94.png"/><Relationship Id="rId7" Type="http://schemas.openxmlformats.org/officeDocument/2006/relationships/image" Target="../media/image81.svg"/><Relationship Id="rId12" Type="http://schemas.openxmlformats.org/officeDocument/2006/relationships/image" Target="../media/image86.png"/><Relationship Id="rId17" Type="http://schemas.openxmlformats.org/officeDocument/2006/relationships/image" Target="../media/image91.svg"/><Relationship Id="rId2" Type="http://schemas.openxmlformats.org/officeDocument/2006/relationships/image" Target="../media/image76.png"/><Relationship Id="rId16" Type="http://schemas.openxmlformats.org/officeDocument/2006/relationships/image" Target="../media/image90.png"/><Relationship Id="rId20" Type="http://schemas.openxmlformats.org/officeDocument/2006/relationships/image" Target="../media/image9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5.svg"/><Relationship Id="rId5" Type="http://schemas.openxmlformats.org/officeDocument/2006/relationships/image" Target="../media/image79.svg"/><Relationship Id="rId15" Type="http://schemas.openxmlformats.org/officeDocument/2006/relationships/image" Target="../media/image89.svg"/><Relationship Id="rId10" Type="http://schemas.openxmlformats.org/officeDocument/2006/relationships/image" Target="../media/image84.png"/><Relationship Id="rId19" Type="http://schemas.openxmlformats.org/officeDocument/2006/relationships/image" Target="../media/image92.png"/><Relationship Id="rId4" Type="http://schemas.openxmlformats.org/officeDocument/2006/relationships/image" Target="../media/image78.png"/><Relationship Id="rId9" Type="http://schemas.openxmlformats.org/officeDocument/2006/relationships/image" Target="../media/image83.svg"/><Relationship Id="rId14" Type="http://schemas.openxmlformats.org/officeDocument/2006/relationships/image" Target="../media/image88.png"/><Relationship Id="rId22" Type="http://schemas.openxmlformats.org/officeDocument/2006/relationships/image" Target="../media/image9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2.jpeg"/><Relationship Id="rId3" Type="http://schemas.openxmlformats.org/officeDocument/2006/relationships/image" Target="../media/image97.svg"/><Relationship Id="rId7" Type="http://schemas.openxmlformats.org/officeDocument/2006/relationships/image" Target="../media/image101.png"/><Relationship Id="rId12" Type="http://schemas.openxmlformats.org/officeDocument/2006/relationships/image" Target="../media/image106.sv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jpe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sv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svg"/><Relationship Id="rId5" Type="http://schemas.openxmlformats.org/officeDocument/2006/relationships/image" Target="../media/image109.png"/><Relationship Id="rId10" Type="http://schemas.openxmlformats.org/officeDocument/2006/relationships/image" Target="../media/image114.svg"/><Relationship Id="rId4" Type="http://schemas.openxmlformats.org/officeDocument/2006/relationships/image" Target="../media/image108.svg"/><Relationship Id="rId9" Type="http://schemas.openxmlformats.org/officeDocument/2006/relationships/image" Target="../media/image1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1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2.jpeg"/><Relationship Id="rId4" Type="http://schemas.openxmlformats.org/officeDocument/2006/relationships/image" Target="../media/image11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jpeg"/><Relationship Id="rId4" Type="http://schemas.openxmlformats.org/officeDocument/2006/relationships/image" Target="../media/image119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jpeg"/><Relationship Id="rId7" Type="http://schemas.openxmlformats.org/officeDocument/2006/relationships/image" Target="../media/image125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11" Type="http://schemas.openxmlformats.org/officeDocument/2006/relationships/image" Target="../media/image129.svg"/><Relationship Id="rId5" Type="http://schemas.openxmlformats.org/officeDocument/2006/relationships/image" Target="../media/image123.sv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sv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svg"/><Relationship Id="rId5" Type="http://schemas.openxmlformats.org/officeDocument/2006/relationships/image" Target="../media/image132.png"/><Relationship Id="rId4" Type="http://schemas.openxmlformats.org/officeDocument/2006/relationships/image" Target="../media/image131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sv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svg"/><Relationship Id="rId5" Type="http://schemas.openxmlformats.org/officeDocument/2006/relationships/image" Target="../media/image138.png"/><Relationship Id="rId4" Type="http://schemas.openxmlformats.org/officeDocument/2006/relationships/image" Target="../media/image137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8.svg"/><Relationship Id="rId18" Type="http://schemas.openxmlformats.org/officeDocument/2006/relationships/image" Target="../media/image153.png"/><Relationship Id="rId3" Type="http://schemas.openxmlformats.org/officeDocument/2006/relationships/image" Target="../media/image142.png"/><Relationship Id="rId7" Type="http://schemas.openxmlformats.org/officeDocument/2006/relationships/image" Target="../media/image139.svg"/><Relationship Id="rId12" Type="http://schemas.openxmlformats.org/officeDocument/2006/relationships/image" Target="../media/image147.png"/><Relationship Id="rId17" Type="http://schemas.openxmlformats.org/officeDocument/2006/relationships/image" Target="../media/image152.svg"/><Relationship Id="rId2" Type="http://schemas.openxmlformats.org/officeDocument/2006/relationships/image" Target="../media/image2.jpeg"/><Relationship Id="rId16" Type="http://schemas.openxmlformats.org/officeDocument/2006/relationships/image" Target="../media/image151.png"/><Relationship Id="rId20" Type="http://schemas.openxmlformats.org/officeDocument/2006/relationships/image" Target="../media/image1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png"/><Relationship Id="rId11" Type="http://schemas.openxmlformats.org/officeDocument/2006/relationships/image" Target="../media/image146.svg"/><Relationship Id="rId5" Type="http://schemas.openxmlformats.org/officeDocument/2006/relationships/image" Target="../media/image144.jpeg"/><Relationship Id="rId15" Type="http://schemas.openxmlformats.org/officeDocument/2006/relationships/image" Target="../media/image150.svg"/><Relationship Id="rId10" Type="http://schemas.openxmlformats.org/officeDocument/2006/relationships/image" Target="../media/image145.png"/><Relationship Id="rId19" Type="http://schemas.openxmlformats.org/officeDocument/2006/relationships/image" Target="../media/image154.svg"/><Relationship Id="rId4" Type="http://schemas.openxmlformats.org/officeDocument/2006/relationships/image" Target="../media/image143.svg"/><Relationship Id="rId9" Type="http://schemas.openxmlformats.org/officeDocument/2006/relationships/image" Target="../media/image141.svg"/><Relationship Id="rId14" Type="http://schemas.openxmlformats.org/officeDocument/2006/relationships/image" Target="../media/image1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svg"/><Relationship Id="rId7" Type="http://schemas.openxmlformats.org/officeDocument/2006/relationships/image" Target="../media/image163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62.svg"/><Relationship Id="rId4" Type="http://schemas.openxmlformats.org/officeDocument/2006/relationships/image" Target="../media/image16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162.svg"/><Relationship Id="rId7" Type="http://schemas.openxmlformats.org/officeDocument/2006/relationships/image" Target="../media/image166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svg"/><Relationship Id="rId5" Type="http://schemas.openxmlformats.org/officeDocument/2006/relationships/image" Target="../media/image164.png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0.png"/><Relationship Id="rId4" Type="http://schemas.openxmlformats.org/officeDocument/2006/relationships/image" Target="../media/image169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svg"/><Relationship Id="rId3" Type="http://schemas.openxmlformats.org/officeDocument/2006/relationships/image" Target="../media/image162.svg"/><Relationship Id="rId7" Type="http://schemas.openxmlformats.org/officeDocument/2006/relationships/image" Target="../media/image164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png"/><Relationship Id="rId5" Type="http://schemas.openxmlformats.org/officeDocument/2006/relationships/image" Target="../media/image37.jpeg"/><Relationship Id="rId4" Type="http://schemas.openxmlformats.org/officeDocument/2006/relationships/image" Target="../media/image171.jpeg"/><Relationship Id="rId9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0.png"/><Relationship Id="rId4" Type="http://schemas.openxmlformats.org/officeDocument/2006/relationships/image" Target="../media/image169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image" Target="../media/image162.svg"/><Relationship Id="rId7" Type="http://schemas.openxmlformats.org/officeDocument/2006/relationships/image" Target="../media/image171.jpe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67.png"/><Relationship Id="rId4" Type="http://schemas.openxmlformats.org/officeDocument/2006/relationships/image" Target="../media/image37.jpeg"/><Relationship Id="rId9" Type="http://schemas.openxmlformats.org/officeDocument/2006/relationships/image" Target="../media/image165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sv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0.png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svg"/><Relationship Id="rId13" Type="http://schemas.openxmlformats.org/officeDocument/2006/relationships/image" Target="../media/image182.png"/><Relationship Id="rId3" Type="http://schemas.openxmlformats.org/officeDocument/2006/relationships/image" Target="../media/image172.png"/><Relationship Id="rId7" Type="http://schemas.openxmlformats.org/officeDocument/2006/relationships/image" Target="../media/image176.png"/><Relationship Id="rId12" Type="http://schemas.openxmlformats.org/officeDocument/2006/relationships/image" Target="../media/image181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sv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0" Type="http://schemas.openxmlformats.org/officeDocument/2006/relationships/image" Target="../media/image179.svg"/><Relationship Id="rId4" Type="http://schemas.openxmlformats.org/officeDocument/2006/relationships/image" Target="../media/image173.svg"/><Relationship Id="rId9" Type="http://schemas.openxmlformats.org/officeDocument/2006/relationships/image" Target="../media/image17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svg"/><Relationship Id="rId7" Type="http://schemas.openxmlformats.org/officeDocument/2006/relationships/image" Target="../media/image185.jpe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4.svg"/><Relationship Id="rId5" Type="http://schemas.openxmlformats.org/officeDocument/2006/relationships/image" Target="../media/image183.png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jpeg"/><Relationship Id="rId3" Type="http://schemas.openxmlformats.org/officeDocument/2006/relationships/image" Target="../media/image183.png"/><Relationship Id="rId7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7.jpeg"/><Relationship Id="rId5" Type="http://schemas.openxmlformats.org/officeDocument/2006/relationships/image" Target="../media/image186.png"/><Relationship Id="rId4" Type="http://schemas.openxmlformats.org/officeDocument/2006/relationships/image" Target="../media/image184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image" Target="../media/image189.jpeg"/><Relationship Id="rId7" Type="http://schemas.openxmlformats.org/officeDocument/2006/relationships/image" Target="../media/image19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jpeg"/><Relationship Id="rId5" Type="http://schemas.openxmlformats.org/officeDocument/2006/relationships/image" Target="../media/image169.svg"/><Relationship Id="rId4" Type="http://schemas.openxmlformats.org/officeDocument/2006/relationships/image" Target="../media/image168.png"/><Relationship Id="rId9" Type="http://schemas.openxmlformats.org/officeDocument/2006/relationships/image" Target="../media/image184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7" Type="http://schemas.openxmlformats.org/officeDocument/2006/relationships/image" Target="../media/image184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3.png"/><Relationship Id="rId5" Type="http://schemas.openxmlformats.org/officeDocument/2006/relationships/image" Target="../media/image194.jpeg"/><Relationship Id="rId4" Type="http://schemas.openxmlformats.org/officeDocument/2006/relationships/image" Target="../media/image19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2.png"/><Relationship Id="rId4" Type="http://schemas.openxmlformats.org/officeDocument/2006/relationships/image" Target="../media/image11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96.svg"/><Relationship Id="rId7" Type="http://schemas.openxmlformats.org/officeDocument/2006/relationships/image" Target="../media/image18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svg"/><Relationship Id="rId11" Type="http://schemas.openxmlformats.org/officeDocument/2006/relationships/image" Target="../media/image198.svg"/><Relationship Id="rId5" Type="http://schemas.openxmlformats.org/officeDocument/2006/relationships/image" Target="../media/image115.png"/><Relationship Id="rId10" Type="http://schemas.openxmlformats.org/officeDocument/2006/relationships/image" Target="../media/image197.png"/><Relationship Id="rId4" Type="http://schemas.openxmlformats.org/officeDocument/2006/relationships/image" Target="../media/image2.jpeg"/><Relationship Id="rId9" Type="http://schemas.openxmlformats.org/officeDocument/2006/relationships/image" Target="../media/image150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3" Type="http://schemas.openxmlformats.org/officeDocument/2006/relationships/image" Target="../media/image199.jpeg"/><Relationship Id="rId7" Type="http://schemas.openxmlformats.org/officeDocument/2006/relationships/image" Target="../media/image203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2.png"/><Relationship Id="rId11" Type="http://schemas.openxmlformats.org/officeDocument/2006/relationships/image" Target="../media/image207.svg"/><Relationship Id="rId5" Type="http://schemas.openxmlformats.org/officeDocument/2006/relationships/image" Target="../media/image201.jpeg"/><Relationship Id="rId10" Type="http://schemas.openxmlformats.org/officeDocument/2006/relationships/image" Target="../media/image206.png"/><Relationship Id="rId4" Type="http://schemas.openxmlformats.org/officeDocument/2006/relationships/image" Target="../media/image200.jpeg"/><Relationship Id="rId9" Type="http://schemas.openxmlformats.org/officeDocument/2006/relationships/image" Target="../media/image205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urveymonkey.com/r/knowhepatitisBsurve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2665" y="-222580"/>
            <a:ext cx="12778065" cy="6136848"/>
            <a:chOff x="0" y="0"/>
            <a:chExt cx="16527928" cy="772280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78000"/>
            </a:blip>
            <a:srcRect t="14955" b="14955"/>
            <a:stretch>
              <a:fillRect/>
            </a:stretch>
          </p:blipFill>
          <p:spPr>
            <a:xfrm>
              <a:off x="0" y="0"/>
              <a:ext cx="16527928" cy="7722809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-533400" y="-6323"/>
            <a:ext cx="6616754" cy="1803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65"/>
              </a:lnSpc>
            </a:pPr>
            <a:r>
              <a:rPr lang="en-US" sz="10546" dirty="0">
                <a:solidFill>
                  <a:srgbClr val="DEB890"/>
                </a:solidFill>
                <a:latin typeface="Bebas Neue Cyrillic"/>
              </a:rPr>
              <a:t>Hepatitis B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79060" y="4340770"/>
            <a:ext cx="6141464" cy="1283104"/>
            <a:chOff x="0" y="0"/>
            <a:chExt cx="2426257" cy="5069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26258" cy="506905"/>
            </a:xfrm>
            <a:custGeom>
              <a:avLst/>
              <a:gdLst/>
              <a:ahLst/>
              <a:cxnLst/>
              <a:rect l="l" t="t" r="r" b="b"/>
              <a:pathLst>
                <a:path w="2426258" h="506905">
                  <a:moveTo>
                    <a:pt x="0" y="0"/>
                  </a:moveTo>
                  <a:lnTo>
                    <a:pt x="2426258" y="0"/>
                  </a:lnTo>
                  <a:lnTo>
                    <a:pt x="2426258" y="506905"/>
                  </a:lnTo>
                  <a:lnTo>
                    <a:pt x="0" y="506905"/>
                  </a:lnTo>
                  <a:close/>
                </a:path>
              </a:pathLst>
            </a:custGeom>
            <a:solidFill>
              <a:srgbClr val="F6E3C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426257" cy="525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23380" y="4563401"/>
            <a:ext cx="5823124" cy="79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69"/>
              </a:lnSpc>
            </a:pPr>
            <a:r>
              <a:rPr lang="en-US" sz="2264">
                <a:solidFill>
                  <a:srgbClr val="191919"/>
                </a:solidFill>
                <a:latin typeface="Kite One"/>
              </a:rPr>
              <a:t>A guide for community health workers, health educators, medical staff and other professionals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48649" y="303062"/>
            <a:ext cx="5681551" cy="1098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8"/>
              </a:lnSpc>
            </a:pPr>
            <a:r>
              <a:rPr lang="en-US" sz="2113" dirty="0">
                <a:solidFill>
                  <a:srgbClr val="755F36"/>
                </a:solidFill>
                <a:latin typeface="Kite One"/>
              </a:rPr>
              <a:t>Understanding Hepatitis B and </a:t>
            </a:r>
          </a:p>
          <a:p>
            <a:pPr algn="ctr">
              <a:lnSpc>
                <a:spcPts val="2958"/>
              </a:lnSpc>
            </a:pPr>
            <a:r>
              <a:rPr lang="en-US" sz="2113" dirty="0">
                <a:solidFill>
                  <a:srgbClr val="755F36"/>
                </a:solidFill>
                <a:latin typeface="Kite One"/>
              </a:rPr>
              <a:t>Promoting Testing in </a:t>
            </a:r>
          </a:p>
          <a:p>
            <a:pPr algn="ctr">
              <a:lnSpc>
                <a:spcPts val="2958"/>
              </a:lnSpc>
            </a:pPr>
            <a:r>
              <a:rPr lang="en-US" sz="2113" dirty="0">
                <a:solidFill>
                  <a:srgbClr val="755F36"/>
                </a:solidFill>
                <a:latin typeface="Kite One"/>
              </a:rPr>
              <a:t>Micronesian Immigrant Communities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143994" y="-195085"/>
            <a:ext cx="12929037" cy="666750"/>
            <a:chOff x="0" y="0"/>
            <a:chExt cx="11082031" cy="571500"/>
          </a:xfrm>
        </p:grpSpPr>
        <p:sp>
          <p:nvSpPr>
            <p:cNvPr id="11" name="Freeform 11"/>
            <p:cNvSpPr/>
            <p:nvPr/>
          </p:nvSpPr>
          <p:spPr>
            <a:xfrm>
              <a:off x="0" y="255270"/>
              <a:ext cx="11082031" cy="69850"/>
            </a:xfrm>
            <a:custGeom>
              <a:avLst/>
              <a:gdLst/>
              <a:ahLst/>
              <a:cxnLst/>
              <a:rect l="l" t="t" r="r" b="b"/>
              <a:pathLst>
                <a:path w="11082031" h="69850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CB1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746332" y="-12186"/>
            <a:ext cx="12988776" cy="158263"/>
            <a:chOff x="0" y="0"/>
            <a:chExt cx="17318368" cy="21101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/>
            <a:srcRect t="14018" b="84152"/>
            <a:stretch>
              <a:fillRect/>
            </a:stretch>
          </p:blipFill>
          <p:spPr>
            <a:xfrm>
              <a:off x="0" y="0"/>
              <a:ext cx="17318368" cy="211018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-340214" y="5534961"/>
            <a:ext cx="12929037" cy="666750"/>
            <a:chOff x="0" y="0"/>
            <a:chExt cx="11082031" cy="571500"/>
          </a:xfrm>
        </p:grpSpPr>
        <p:sp>
          <p:nvSpPr>
            <p:cNvPr id="15" name="Freeform 15"/>
            <p:cNvSpPr/>
            <p:nvPr/>
          </p:nvSpPr>
          <p:spPr>
            <a:xfrm>
              <a:off x="0" y="255270"/>
              <a:ext cx="11082031" cy="69850"/>
            </a:xfrm>
            <a:custGeom>
              <a:avLst/>
              <a:gdLst/>
              <a:ahLst/>
              <a:cxnLst/>
              <a:rect l="l" t="t" r="r" b="b"/>
              <a:pathLst>
                <a:path w="11082031" h="69850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CB1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Freeform 16"/>
          <p:cNvSpPr/>
          <p:nvPr/>
        </p:nvSpPr>
        <p:spPr>
          <a:xfrm>
            <a:off x="4724188" y="5852474"/>
            <a:ext cx="2743624" cy="975920"/>
          </a:xfrm>
          <a:custGeom>
            <a:avLst/>
            <a:gdLst/>
            <a:ahLst/>
            <a:cxnLst/>
            <a:rect l="l" t="t" r="r" b="b"/>
            <a:pathLst>
              <a:path w="2743624" h="975920">
                <a:moveTo>
                  <a:pt x="0" y="0"/>
                </a:moveTo>
                <a:lnTo>
                  <a:pt x="2743624" y="0"/>
                </a:lnTo>
                <a:lnTo>
                  <a:pt x="2743624" y="975920"/>
                </a:lnTo>
                <a:lnTo>
                  <a:pt x="0" y="9759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1" r="-441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5328" y="-5111"/>
            <a:ext cx="12325099" cy="6879733"/>
            <a:chOff x="0" y="0"/>
            <a:chExt cx="16433466" cy="917297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7597" b="41354"/>
            <a:stretch>
              <a:fillRect/>
            </a:stretch>
          </p:blipFill>
          <p:spPr>
            <a:xfrm>
              <a:off x="0" y="0"/>
              <a:ext cx="10870977" cy="2972992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>
              <a:off x="0" y="3099992"/>
              <a:ext cx="10870977" cy="6072985"/>
            </a:xfrm>
            <a:prstGeom prst="rect">
              <a:avLst/>
            </a:prstGeom>
            <a:gradFill rotWithShape="1">
              <a:gsLst>
                <a:gs pos="0">
                  <a:srgbClr val="F4D350">
                    <a:alpha val="100000"/>
                  </a:srgbClr>
                </a:gs>
                <a:gs pos="100000">
                  <a:srgbClr val="FF914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11660" r="22741" b="11080"/>
            <a:stretch>
              <a:fillRect/>
            </a:stretch>
          </p:blipFill>
          <p:spPr>
            <a:xfrm>
              <a:off x="10997977" y="0"/>
              <a:ext cx="5435489" cy="458648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l="9371" r="9371"/>
            <a:stretch>
              <a:fillRect/>
            </a:stretch>
          </p:blipFill>
          <p:spPr>
            <a:xfrm>
              <a:off x="10997977" y="4713489"/>
              <a:ext cx="5435489" cy="4459489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-276664" y="2168288"/>
            <a:ext cx="8362904" cy="400050"/>
            <a:chOff x="0" y="0"/>
            <a:chExt cx="11150539" cy="53340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16962" b="75857"/>
            <a:stretch>
              <a:fillRect/>
            </a:stretch>
          </p:blipFill>
          <p:spPr>
            <a:xfrm>
              <a:off x="0" y="0"/>
              <a:ext cx="11150539" cy="533400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282199" y="4740246"/>
            <a:ext cx="6589113" cy="1942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69"/>
              </a:lnSpc>
            </a:pPr>
            <a:r>
              <a:rPr lang="en-US" sz="7469">
                <a:solidFill>
                  <a:srgbClr val="FFFFFF"/>
                </a:solidFill>
                <a:latin typeface="Bebas Neue Cyrillic"/>
              </a:rPr>
              <a:t>Why should i learn about hepatitis B?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45000" y="377135"/>
            <a:ext cx="7677302" cy="4464209"/>
          </a:xfrm>
          <a:custGeom>
            <a:avLst/>
            <a:gdLst/>
            <a:ahLst/>
            <a:cxnLst/>
            <a:rect l="l" t="t" r="r" b="b"/>
            <a:pathLst>
              <a:path w="7677302" h="4464209">
                <a:moveTo>
                  <a:pt x="0" y="0"/>
                </a:moveTo>
                <a:lnTo>
                  <a:pt x="7677302" y="0"/>
                </a:lnTo>
                <a:lnTo>
                  <a:pt x="7677302" y="4464209"/>
                </a:lnTo>
                <a:lnTo>
                  <a:pt x="0" y="4464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54" t="-6574" r="-2300" b="-398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36600" y="-279400"/>
            <a:ext cx="3710957" cy="7455115"/>
          </a:xfrm>
          <a:custGeom>
            <a:avLst/>
            <a:gdLst/>
            <a:ahLst/>
            <a:cxnLst/>
            <a:rect l="l" t="t" r="r" b="b"/>
            <a:pathLst>
              <a:path w="3710957" h="7455115">
                <a:moveTo>
                  <a:pt x="0" y="0"/>
                </a:moveTo>
                <a:lnTo>
                  <a:pt x="3710957" y="0"/>
                </a:lnTo>
                <a:lnTo>
                  <a:pt x="3710957" y="7455115"/>
                </a:lnTo>
                <a:lnTo>
                  <a:pt x="0" y="74551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0447" r="-5044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10397" y="-150541"/>
            <a:ext cx="4465582" cy="7485936"/>
            <a:chOff x="0" y="0"/>
            <a:chExt cx="4174829" cy="69985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74830" cy="6998530"/>
            </a:xfrm>
            <a:custGeom>
              <a:avLst/>
              <a:gdLst/>
              <a:ahLst/>
              <a:cxnLst/>
              <a:rect l="l" t="t" r="r" b="b"/>
              <a:pathLst>
                <a:path w="4174830" h="6998530">
                  <a:moveTo>
                    <a:pt x="0" y="0"/>
                  </a:moveTo>
                  <a:lnTo>
                    <a:pt x="4174830" y="0"/>
                  </a:lnTo>
                  <a:lnTo>
                    <a:pt x="4174830" y="6998530"/>
                  </a:lnTo>
                  <a:lnTo>
                    <a:pt x="0" y="6998530"/>
                  </a:lnTo>
                  <a:close/>
                </a:path>
              </a:pathLst>
            </a:custGeom>
            <a:gradFill rotWithShape="1">
              <a:gsLst>
                <a:gs pos="0">
                  <a:srgbClr val="5CE1E6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8011" y="342308"/>
            <a:ext cx="2773483" cy="752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99"/>
              </a:lnSpc>
            </a:pPr>
            <a:r>
              <a:rPr lang="en-US" sz="5084" spc="305">
                <a:solidFill>
                  <a:srgbClr val="FFFFFF"/>
                </a:solidFill>
                <a:latin typeface="Bebas Neue Cyrillic"/>
              </a:rPr>
              <a:t>Because...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89568" y="2910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9769" y="3828481"/>
            <a:ext cx="3905250" cy="2626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78"/>
              </a:lnSpc>
            </a:pPr>
            <a:r>
              <a:rPr lang="en-US" sz="2948" spc="176">
                <a:solidFill>
                  <a:srgbClr val="FFFFFF"/>
                </a:solidFill>
                <a:latin typeface="Kite One Italics"/>
              </a:rPr>
              <a:t>Hepatitis B is more common among people who were born in the Pacific Islands and other parts of the world.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435048" y="5137150"/>
            <a:ext cx="4162218" cy="1765440"/>
            <a:chOff x="0" y="0"/>
            <a:chExt cx="5549624" cy="2353919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/>
            <a:srcRect t="30558" b="41182"/>
            <a:stretch>
              <a:fillRect/>
            </a:stretch>
          </p:blipFill>
          <p:spPr>
            <a:xfrm>
              <a:off x="0" y="0"/>
              <a:ext cx="5549624" cy="2353919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8664148" y="5137150"/>
            <a:ext cx="3543300" cy="1765300"/>
            <a:chOff x="0" y="0"/>
            <a:chExt cx="4724400" cy="2353733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6"/>
            <a:srcRect t="8531" b="57652"/>
            <a:stretch>
              <a:fillRect/>
            </a:stretch>
          </p:blipFill>
          <p:spPr>
            <a:xfrm>
              <a:off x="0" y="0"/>
              <a:ext cx="4724400" cy="2353733"/>
            </a:xfrm>
            <a:prstGeom prst="rect">
              <a:avLst/>
            </a:prstGeom>
          </p:spPr>
        </p:pic>
      </p:grpSp>
      <p:sp>
        <p:nvSpPr>
          <p:cNvPr id="13" name="TextBox 13"/>
          <p:cNvSpPr txBox="1"/>
          <p:nvPr/>
        </p:nvSpPr>
        <p:spPr>
          <a:xfrm>
            <a:off x="158011" y="1723136"/>
            <a:ext cx="3880938" cy="1312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78"/>
              </a:lnSpc>
            </a:pPr>
            <a:r>
              <a:rPr lang="en-US" sz="2948" spc="176">
                <a:solidFill>
                  <a:srgbClr val="FFFFFF"/>
                </a:solidFill>
                <a:latin typeface="Kite One Italics"/>
              </a:rPr>
              <a:t>Hepatitis B is one of the world's most common infections.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28907" y="937060"/>
            <a:ext cx="4963265" cy="6527563"/>
          </a:xfrm>
          <a:custGeom>
            <a:avLst/>
            <a:gdLst/>
            <a:ahLst/>
            <a:cxnLst/>
            <a:rect l="l" t="t" r="r" b="b"/>
            <a:pathLst>
              <a:path w="4963265" h="6527563">
                <a:moveTo>
                  <a:pt x="0" y="0"/>
                </a:moveTo>
                <a:lnTo>
                  <a:pt x="4963265" y="0"/>
                </a:lnTo>
                <a:lnTo>
                  <a:pt x="4963265" y="6527562"/>
                </a:lnTo>
                <a:lnTo>
                  <a:pt x="0" y="6527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699" r="-4869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95250" y="-76200"/>
            <a:ext cx="12744734" cy="1371945"/>
            <a:chOff x="0" y="0"/>
            <a:chExt cx="12397287" cy="13345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397287" cy="1334543"/>
            </a:xfrm>
            <a:custGeom>
              <a:avLst/>
              <a:gdLst/>
              <a:ahLst/>
              <a:cxnLst/>
              <a:rect l="l" t="t" r="r" b="b"/>
              <a:pathLst>
                <a:path w="12397287" h="1334543">
                  <a:moveTo>
                    <a:pt x="0" y="0"/>
                  </a:moveTo>
                  <a:lnTo>
                    <a:pt x="12397287" y="0"/>
                  </a:lnTo>
                  <a:lnTo>
                    <a:pt x="12397287" y="1334543"/>
                  </a:lnTo>
                  <a:lnTo>
                    <a:pt x="0" y="1334543"/>
                  </a:lnTo>
                  <a:close/>
                </a:path>
              </a:pathLst>
            </a:custGeom>
            <a:gradFill rotWithShape="1">
              <a:gsLst>
                <a:gs pos="0">
                  <a:srgbClr val="F4D350">
                    <a:alpha val="100000"/>
                  </a:srgbClr>
                </a:gs>
                <a:gs pos="100000">
                  <a:srgbClr val="FF914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21001" y="410445"/>
            <a:ext cx="5825723" cy="94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53"/>
              </a:lnSpc>
            </a:pPr>
            <a:r>
              <a:rPr lang="en-US" sz="5609">
                <a:solidFill>
                  <a:srgbClr val="FFFFFF"/>
                </a:solidFill>
                <a:latin typeface="Bebas Neue Cyrillic"/>
              </a:rPr>
              <a:t>What is Hepatitis B?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11686" b="8340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4890638" y="2725297"/>
            <a:ext cx="6781800" cy="1804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2"/>
              </a:lnSpc>
            </a:pPr>
            <a:r>
              <a:rPr lang="en-US" sz="3521" spc="211">
                <a:solidFill>
                  <a:srgbClr val="000000"/>
                </a:solidFill>
                <a:latin typeface="Kite One Italics"/>
              </a:rPr>
              <a:t>Hepatitis B is a virus that attacks the liver and that </a:t>
            </a:r>
          </a:p>
          <a:p>
            <a:pPr algn="ctr">
              <a:lnSpc>
                <a:spcPts val="3592"/>
              </a:lnSpc>
            </a:pPr>
            <a:r>
              <a:rPr lang="en-US" sz="3521" spc="211">
                <a:solidFill>
                  <a:srgbClr val="000000"/>
                </a:solidFill>
                <a:latin typeface="Kite One Italics"/>
              </a:rPr>
              <a:t>can cause serious liver disease and even liver cancer.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656764"/>
            <a:chOff x="0" y="0"/>
            <a:chExt cx="10030210" cy="12845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1284548"/>
            </a:xfrm>
            <a:custGeom>
              <a:avLst/>
              <a:gdLst/>
              <a:ahLst/>
              <a:cxnLst/>
              <a:rect l="l" t="t" r="r" b="b"/>
              <a:pathLst>
                <a:path w="10030210" h="1284548">
                  <a:moveTo>
                    <a:pt x="0" y="0"/>
                  </a:moveTo>
                  <a:lnTo>
                    <a:pt x="10030210" y="0"/>
                  </a:lnTo>
                  <a:lnTo>
                    <a:pt x="10030210" y="1284548"/>
                  </a:lnTo>
                  <a:lnTo>
                    <a:pt x="0" y="1284548"/>
                  </a:lnTo>
                  <a:close/>
                </a:path>
              </a:pathLst>
            </a:custGeom>
            <a:gradFill rotWithShape="1">
              <a:gsLst>
                <a:gs pos="0">
                  <a:srgbClr val="F4D350">
                    <a:alpha val="100000"/>
                  </a:srgbClr>
                </a:gs>
                <a:gs pos="100000">
                  <a:srgbClr val="FF914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1265" y="579051"/>
            <a:ext cx="10191750" cy="74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Keeping your liver healthy is important </a:t>
            </a:r>
          </a:p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because it has many jobs in your body.</a:t>
            </a:r>
          </a:p>
        </p:txBody>
      </p:sp>
      <p:sp>
        <p:nvSpPr>
          <p:cNvPr id="5" name="Freeform 5"/>
          <p:cNvSpPr/>
          <p:nvPr/>
        </p:nvSpPr>
        <p:spPr>
          <a:xfrm rot="1444049">
            <a:off x="6512836" y="2480863"/>
            <a:ext cx="4718006" cy="4718006"/>
          </a:xfrm>
          <a:custGeom>
            <a:avLst/>
            <a:gdLst/>
            <a:ahLst/>
            <a:cxnLst/>
            <a:rect l="l" t="t" r="r" b="b"/>
            <a:pathLst>
              <a:path w="4718006" h="4718006">
                <a:moveTo>
                  <a:pt x="0" y="0"/>
                </a:moveTo>
                <a:lnTo>
                  <a:pt x="4718006" y="0"/>
                </a:lnTo>
                <a:lnTo>
                  <a:pt x="4718006" y="4718007"/>
                </a:lnTo>
                <a:lnTo>
                  <a:pt x="0" y="47180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481394" y="2612909"/>
            <a:ext cx="2451691" cy="339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Gives you energy.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82504" y="3142105"/>
            <a:ext cx="4822656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Builds muscle.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78620" y="3783596"/>
            <a:ext cx="5343525" cy="339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Breaks down toxins.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86538" y="4454952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Fights infections.</a:t>
            </a:r>
          </a:p>
        </p:txBody>
      </p:sp>
      <p:sp>
        <p:nvSpPr>
          <p:cNvPr id="10" name="Freeform 10"/>
          <p:cNvSpPr/>
          <p:nvPr/>
        </p:nvSpPr>
        <p:spPr>
          <a:xfrm>
            <a:off x="5481394" y="5248878"/>
            <a:ext cx="615937" cy="663316"/>
          </a:xfrm>
          <a:custGeom>
            <a:avLst/>
            <a:gdLst/>
            <a:ahLst/>
            <a:cxnLst/>
            <a:rect l="l" t="t" r="r" b="b"/>
            <a:pathLst>
              <a:path w="615937" h="663316">
                <a:moveTo>
                  <a:pt x="0" y="0"/>
                </a:moveTo>
                <a:lnTo>
                  <a:pt x="615936" y="0"/>
                </a:lnTo>
                <a:lnTo>
                  <a:pt x="615936" y="663316"/>
                </a:lnTo>
                <a:lnTo>
                  <a:pt x="0" y="663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65" b="-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1319619">
            <a:off x="2617329" y="3867041"/>
            <a:ext cx="708235" cy="773947"/>
          </a:xfrm>
          <a:custGeom>
            <a:avLst/>
            <a:gdLst/>
            <a:ahLst/>
            <a:cxnLst/>
            <a:rect l="l" t="t" r="r" b="b"/>
            <a:pathLst>
              <a:path w="708235" h="773947">
                <a:moveTo>
                  <a:pt x="0" y="0"/>
                </a:moveTo>
                <a:lnTo>
                  <a:pt x="708235" y="0"/>
                </a:lnTo>
                <a:lnTo>
                  <a:pt x="708235" y="773948"/>
                </a:lnTo>
                <a:lnTo>
                  <a:pt x="0" y="773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42" b="-1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024563" y="5125366"/>
            <a:ext cx="5572125" cy="339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Breaks down medications.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22971" y="5714641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Stores vitamins.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30935" y="2103944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Digests food.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30084" y="6269585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Helps the blood to clot.</a:t>
            </a:r>
          </a:p>
        </p:txBody>
      </p:sp>
      <p:sp>
        <p:nvSpPr>
          <p:cNvPr id="16" name="Freeform 16"/>
          <p:cNvSpPr/>
          <p:nvPr/>
        </p:nvSpPr>
        <p:spPr>
          <a:xfrm>
            <a:off x="3888074" y="2632648"/>
            <a:ext cx="993244" cy="993244"/>
          </a:xfrm>
          <a:custGeom>
            <a:avLst/>
            <a:gdLst/>
            <a:ahLst/>
            <a:cxnLst/>
            <a:rect l="l" t="t" r="r" b="b"/>
            <a:pathLst>
              <a:path w="993244" h="993244">
                <a:moveTo>
                  <a:pt x="0" y="0"/>
                </a:moveTo>
                <a:lnTo>
                  <a:pt x="993244" y="0"/>
                </a:lnTo>
                <a:lnTo>
                  <a:pt x="993244" y="993244"/>
                </a:lnTo>
                <a:lnTo>
                  <a:pt x="0" y="9932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0"/>
            <a:srcRect t="16883" b="78206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9" name="Freeform 19"/>
          <p:cNvSpPr/>
          <p:nvPr/>
        </p:nvSpPr>
        <p:spPr>
          <a:xfrm>
            <a:off x="8504723" y="1837502"/>
            <a:ext cx="748590" cy="748590"/>
          </a:xfrm>
          <a:custGeom>
            <a:avLst/>
            <a:gdLst/>
            <a:ahLst/>
            <a:cxnLst/>
            <a:rect l="l" t="t" r="r" b="b"/>
            <a:pathLst>
              <a:path w="748590" h="748590">
                <a:moveTo>
                  <a:pt x="0" y="0"/>
                </a:moveTo>
                <a:lnTo>
                  <a:pt x="748591" y="0"/>
                </a:lnTo>
                <a:lnTo>
                  <a:pt x="748591" y="748590"/>
                </a:lnTo>
                <a:lnTo>
                  <a:pt x="0" y="748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5430" y="381558"/>
            <a:ext cx="12516251" cy="7074403"/>
            <a:chOff x="0" y="0"/>
            <a:chExt cx="10030210" cy="56692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5669249"/>
            </a:xfrm>
            <a:custGeom>
              <a:avLst/>
              <a:gdLst/>
              <a:ahLst/>
              <a:cxnLst/>
              <a:rect l="l" t="t" r="r" b="b"/>
              <a:pathLst>
                <a:path w="10030210" h="5669249">
                  <a:moveTo>
                    <a:pt x="0" y="0"/>
                  </a:moveTo>
                  <a:lnTo>
                    <a:pt x="10030210" y="0"/>
                  </a:lnTo>
                  <a:lnTo>
                    <a:pt x="10030210" y="5669249"/>
                  </a:lnTo>
                  <a:lnTo>
                    <a:pt x="0" y="5669249"/>
                  </a:lnTo>
                  <a:close/>
                </a:path>
              </a:pathLst>
            </a:custGeom>
            <a:gradFill rotWithShape="1">
              <a:gsLst>
                <a:gs pos="0">
                  <a:srgbClr val="F4D350">
                    <a:alpha val="100000"/>
                  </a:srgbClr>
                </a:gs>
                <a:gs pos="100000">
                  <a:srgbClr val="FF914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4468243" y="3644881"/>
            <a:ext cx="3635663" cy="2246543"/>
          </a:xfrm>
          <a:custGeom>
            <a:avLst/>
            <a:gdLst/>
            <a:ahLst/>
            <a:cxnLst/>
            <a:rect l="l" t="t" r="r" b="b"/>
            <a:pathLst>
              <a:path w="3635663" h="2246543">
                <a:moveTo>
                  <a:pt x="0" y="0"/>
                </a:moveTo>
                <a:lnTo>
                  <a:pt x="3635663" y="0"/>
                </a:lnTo>
                <a:lnTo>
                  <a:pt x="3635663" y="2246543"/>
                </a:lnTo>
                <a:lnTo>
                  <a:pt x="0" y="224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" r="-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400914" y="1878063"/>
            <a:ext cx="7391400" cy="1116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FFFFFF"/>
                </a:solidFill>
                <a:latin typeface="Libre Baskerville Bold"/>
              </a:rPr>
              <a:t>People cannot live without their liver!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-19050" y="0"/>
            <a:ext cx="12476836" cy="403799"/>
            <a:chOff x="0" y="0"/>
            <a:chExt cx="16635782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9114" b="86027"/>
            <a:stretch>
              <a:fillRect/>
            </a:stretch>
          </p:blipFill>
          <p:spPr>
            <a:xfrm>
              <a:off x="0" y="0"/>
              <a:ext cx="16635782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89568" y="2910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30322" y="1801623"/>
            <a:ext cx="7402711" cy="3190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 spc="271">
                <a:solidFill>
                  <a:srgbClr val="FFFFFF"/>
                </a:solidFill>
                <a:latin typeface="Libre Baskerville"/>
              </a:rPr>
              <a:t>You can help keep your community healthy by learning about hepatitis B.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98316" y="273668"/>
            <a:ext cx="3689641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PRESENTATION TITLE | QUOTE</a:t>
            </a:r>
          </a:p>
        </p:txBody>
      </p:sp>
      <p:sp>
        <p:nvSpPr>
          <p:cNvPr id="6" name="Freeform 6"/>
          <p:cNvSpPr/>
          <p:nvPr/>
        </p:nvSpPr>
        <p:spPr>
          <a:xfrm>
            <a:off x="-665189" y="-159270"/>
            <a:ext cx="12891566" cy="7163464"/>
          </a:xfrm>
          <a:custGeom>
            <a:avLst/>
            <a:gdLst/>
            <a:ahLst/>
            <a:cxnLst/>
            <a:rect l="l" t="t" r="r" b="b"/>
            <a:pathLst>
              <a:path w="12891566" h="7163464">
                <a:moveTo>
                  <a:pt x="0" y="0"/>
                </a:moveTo>
                <a:lnTo>
                  <a:pt x="12891567" y="0"/>
                </a:lnTo>
                <a:lnTo>
                  <a:pt x="12891567" y="7163463"/>
                </a:lnTo>
                <a:lnTo>
                  <a:pt x="0" y="71634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9981" b="-399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-70977" y="-457200"/>
            <a:ext cx="12262977" cy="7357786"/>
          </a:xfrm>
          <a:custGeom>
            <a:avLst/>
            <a:gdLst/>
            <a:ahLst/>
            <a:cxnLst/>
            <a:rect l="l" t="t" r="r" b="b"/>
            <a:pathLst>
              <a:path w="12262977" h="7357786">
                <a:moveTo>
                  <a:pt x="0" y="0"/>
                </a:moveTo>
                <a:lnTo>
                  <a:pt x="12262977" y="0"/>
                </a:lnTo>
                <a:lnTo>
                  <a:pt x="12262977" y="7357786"/>
                </a:lnTo>
                <a:lnTo>
                  <a:pt x="0" y="73577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895350" y="1464544"/>
            <a:ext cx="10429875" cy="2117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"/>
              </a:rPr>
              <a:t>If they see a doctor regularly,</a:t>
            </a:r>
          </a:p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"/>
              </a:rPr>
              <a:t>people can live with hepatitis B for a long time.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89501" y="3913470"/>
            <a:ext cx="8639175" cy="2117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"/>
              </a:rPr>
              <a:t>By taking care of their health, people can have a long and healthy life!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85444" y="102218"/>
            <a:ext cx="7649688" cy="1603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02"/>
              </a:lnSpc>
            </a:pPr>
            <a:r>
              <a:rPr lang="en-US" sz="9287" spc="557">
                <a:solidFill>
                  <a:srgbClr val="000000"/>
                </a:solidFill>
                <a:latin typeface="Bebas Neue Cyrillic"/>
              </a:rPr>
              <a:t>The good news: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85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0977" y="-457200"/>
            <a:ext cx="12262977" cy="7357786"/>
          </a:xfrm>
          <a:custGeom>
            <a:avLst/>
            <a:gdLst/>
            <a:ahLst/>
            <a:cxnLst/>
            <a:rect l="l" t="t" r="r" b="b"/>
            <a:pathLst>
              <a:path w="12262977" h="7357786">
                <a:moveTo>
                  <a:pt x="0" y="0"/>
                </a:moveTo>
                <a:lnTo>
                  <a:pt x="12262977" y="0"/>
                </a:lnTo>
                <a:lnTo>
                  <a:pt x="12262977" y="7357786"/>
                </a:lnTo>
                <a:lnTo>
                  <a:pt x="0" y="7357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757644" y="1406311"/>
            <a:ext cx="8743950" cy="3971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 spc="271">
                <a:solidFill>
                  <a:srgbClr val="000000"/>
                </a:solidFill>
                <a:latin typeface="Libre Baskerville"/>
              </a:rPr>
              <a:t>You can help keep your community healthy by learning about hepatitis B and sharing what you learn with others.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6200" y="-19050"/>
            <a:ext cx="12343264" cy="6870445"/>
            <a:chOff x="0" y="0"/>
            <a:chExt cx="16457686" cy="916059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3363" b="35783"/>
            <a:stretch>
              <a:fillRect/>
            </a:stretch>
          </p:blipFill>
          <p:spPr>
            <a:xfrm>
              <a:off x="0" y="0"/>
              <a:ext cx="10887124" cy="2968864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>
              <a:off x="0" y="3095864"/>
              <a:ext cx="10887124" cy="6064729"/>
            </a:xfrm>
            <a:prstGeom prst="rect">
              <a:avLst/>
            </a:prstGeom>
            <a:gradFill rotWithShape="1">
              <a:gsLst>
                <a:gs pos="0">
                  <a:srgbClr val="F4D350">
                    <a:alpha val="100000"/>
                  </a:srgbClr>
                </a:gs>
                <a:gs pos="100000">
                  <a:srgbClr val="FF914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9914" r="36221" b="9914"/>
            <a:stretch>
              <a:fillRect/>
            </a:stretch>
          </p:blipFill>
          <p:spPr>
            <a:xfrm>
              <a:off x="11014124" y="0"/>
              <a:ext cx="5443562" cy="4580297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l="7624" t="4792" r="21502" b="8019"/>
            <a:stretch>
              <a:fillRect/>
            </a:stretch>
          </p:blipFill>
          <p:spPr>
            <a:xfrm>
              <a:off x="11014124" y="4707297"/>
              <a:ext cx="5443562" cy="4453297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285750" y="3991695"/>
            <a:ext cx="5579337" cy="2727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30"/>
              </a:lnSpc>
            </a:pPr>
            <a:r>
              <a:rPr lang="en-US" sz="9378">
                <a:solidFill>
                  <a:srgbClr val="FFFFFF"/>
                </a:solidFill>
                <a:latin typeface="Bebas Neue Cyrillic"/>
              </a:rPr>
              <a:t>The Basics of</a:t>
            </a:r>
          </a:p>
          <a:p>
            <a:pPr>
              <a:lnSpc>
                <a:spcPts val="4689"/>
              </a:lnSpc>
            </a:pPr>
            <a:r>
              <a:rPr lang="en-US" sz="9378">
                <a:solidFill>
                  <a:srgbClr val="FFFFFF"/>
                </a:solidFill>
                <a:latin typeface="Bebas Neue Cyrillic"/>
              </a:rPr>
              <a:t>Hepatitis 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90369" y="354141"/>
            <a:ext cx="13221428" cy="863042"/>
            <a:chOff x="0" y="0"/>
            <a:chExt cx="12860986" cy="8395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860986" cy="839514"/>
            </a:xfrm>
            <a:custGeom>
              <a:avLst/>
              <a:gdLst/>
              <a:ahLst/>
              <a:cxnLst/>
              <a:rect l="l" t="t" r="r" b="b"/>
              <a:pathLst>
                <a:path w="12860986" h="839514">
                  <a:moveTo>
                    <a:pt x="0" y="0"/>
                  </a:moveTo>
                  <a:lnTo>
                    <a:pt x="12860986" y="0"/>
                  </a:lnTo>
                  <a:lnTo>
                    <a:pt x="12860986" y="839514"/>
                  </a:lnTo>
                  <a:lnTo>
                    <a:pt x="0" y="839514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46279" y="512361"/>
            <a:ext cx="11804572" cy="51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Hepatitis B is one of the world's most common infections.</a:t>
            </a:r>
          </a:p>
        </p:txBody>
      </p:sp>
      <p:sp>
        <p:nvSpPr>
          <p:cNvPr id="7" name="Freeform 7"/>
          <p:cNvSpPr/>
          <p:nvPr/>
        </p:nvSpPr>
        <p:spPr>
          <a:xfrm>
            <a:off x="3377554" y="923982"/>
            <a:ext cx="5778850" cy="5778850"/>
          </a:xfrm>
          <a:custGeom>
            <a:avLst/>
            <a:gdLst/>
            <a:ahLst/>
            <a:cxnLst/>
            <a:rect l="l" t="t" r="r" b="b"/>
            <a:pathLst>
              <a:path w="5778850" h="5778850">
                <a:moveTo>
                  <a:pt x="0" y="0"/>
                </a:moveTo>
                <a:lnTo>
                  <a:pt x="5778850" y="0"/>
                </a:lnTo>
                <a:lnTo>
                  <a:pt x="5778850" y="5778850"/>
                </a:lnTo>
                <a:lnTo>
                  <a:pt x="0" y="57788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10800000">
            <a:off x="6762750" y="4705350"/>
            <a:ext cx="4992062" cy="1801601"/>
          </a:xfrm>
          <a:custGeom>
            <a:avLst/>
            <a:gdLst/>
            <a:ahLst/>
            <a:cxnLst/>
            <a:rect l="l" t="t" r="r" b="b"/>
            <a:pathLst>
              <a:path w="4992062" h="1801601">
                <a:moveTo>
                  <a:pt x="0" y="0"/>
                </a:moveTo>
                <a:lnTo>
                  <a:pt x="4992062" y="0"/>
                </a:lnTo>
                <a:lnTo>
                  <a:pt x="4992062" y="1801601"/>
                </a:lnTo>
                <a:lnTo>
                  <a:pt x="0" y="18016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88545" b="-8854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46673" y="1519437"/>
            <a:ext cx="4229784" cy="1724766"/>
          </a:xfrm>
          <a:custGeom>
            <a:avLst/>
            <a:gdLst/>
            <a:ahLst/>
            <a:cxnLst/>
            <a:rect l="l" t="t" r="r" b="b"/>
            <a:pathLst>
              <a:path w="4229784" h="1724766">
                <a:moveTo>
                  <a:pt x="0" y="0"/>
                </a:moveTo>
                <a:lnTo>
                  <a:pt x="4229785" y="0"/>
                </a:lnTo>
                <a:lnTo>
                  <a:pt x="4229785" y="1724767"/>
                </a:lnTo>
                <a:lnTo>
                  <a:pt x="0" y="1724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72619" b="-7261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89729" y="1517830"/>
            <a:ext cx="4710364" cy="1725099"/>
            <a:chOff x="0" y="0"/>
            <a:chExt cx="36050728" cy="13203031"/>
          </a:xfrm>
        </p:grpSpPr>
        <p:sp>
          <p:nvSpPr>
            <p:cNvPr id="11" name="Freeform 11"/>
            <p:cNvSpPr/>
            <p:nvPr/>
          </p:nvSpPr>
          <p:spPr>
            <a:xfrm>
              <a:off x="-12700" y="-12700"/>
              <a:ext cx="36076130" cy="13228431"/>
            </a:xfrm>
            <a:custGeom>
              <a:avLst/>
              <a:gdLst/>
              <a:ahLst/>
              <a:cxnLst/>
              <a:rect l="l" t="t" r="r" b="b"/>
              <a:pathLst>
                <a:path w="36076130" h="13228431">
                  <a:moveTo>
                    <a:pt x="35213798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366101"/>
                  </a:lnTo>
                  <a:cubicBezTo>
                    <a:pt x="0" y="12838541"/>
                    <a:pt x="389890" y="13228431"/>
                    <a:pt x="862330" y="13228431"/>
                  </a:cubicBezTo>
                  <a:lnTo>
                    <a:pt x="35213798" y="13228431"/>
                  </a:lnTo>
                  <a:cubicBezTo>
                    <a:pt x="35686237" y="13228431"/>
                    <a:pt x="36076130" y="12838541"/>
                    <a:pt x="36076130" y="12366101"/>
                  </a:cubicBezTo>
                  <a:lnTo>
                    <a:pt x="36076130" y="862330"/>
                  </a:lnTo>
                  <a:cubicBezTo>
                    <a:pt x="36076127" y="389890"/>
                    <a:pt x="35686237" y="0"/>
                    <a:pt x="35213798" y="0"/>
                  </a:cubicBezTo>
                  <a:close/>
                  <a:moveTo>
                    <a:pt x="35885627" y="965172"/>
                  </a:moveTo>
                  <a:lnTo>
                    <a:pt x="35885627" y="12366101"/>
                  </a:lnTo>
                  <a:cubicBezTo>
                    <a:pt x="35885627" y="12733131"/>
                    <a:pt x="35580827" y="13037931"/>
                    <a:pt x="35213798" y="13037931"/>
                  </a:cubicBezTo>
                  <a:lnTo>
                    <a:pt x="862330" y="13037931"/>
                  </a:lnTo>
                  <a:cubicBezTo>
                    <a:pt x="495300" y="13037931"/>
                    <a:pt x="190500" y="12733131"/>
                    <a:pt x="190500" y="12366101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5213798" y="190500"/>
                  </a:lnTo>
                  <a:cubicBezTo>
                    <a:pt x="35580827" y="190500"/>
                    <a:pt x="35885627" y="495300"/>
                    <a:pt x="35885627" y="862330"/>
                  </a:cubicBezTo>
                  <a:lnTo>
                    <a:pt x="35885627" y="965172"/>
                  </a:lnTo>
                  <a:close/>
                </a:path>
              </a:pathLst>
            </a:custGeom>
            <a:solidFill>
              <a:srgbClr val="092E6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-360947" y="2314754"/>
            <a:ext cx="5849503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Almost 300 million people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are living with hepatitis B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753495" y="4690928"/>
            <a:ext cx="4858367" cy="1738405"/>
            <a:chOff x="0" y="0"/>
            <a:chExt cx="37183472" cy="13304868"/>
          </a:xfrm>
        </p:grpSpPr>
        <p:sp>
          <p:nvSpPr>
            <p:cNvPr id="14" name="Freeform 14"/>
            <p:cNvSpPr/>
            <p:nvPr/>
          </p:nvSpPr>
          <p:spPr>
            <a:xfrm>
              <a:off x="-12700" y="-12700"/>
              <a:ext cx="37208873" cy="13330269"/>
            </a:xfrm>
            <a:custGeom>
              <a:avLst/>
              <a:gdLst/>
              <a:ahLst/>
              <a:cxnLst/>
              <a:rect l="l" t="t" r="r" b="b"/>
              <a:pathLst>
                <a:path w="37208873" h="13330269">
                  <a:moveTo>
                    <a:pt x="36346541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467938"/>
                  </a:lnTo>
                  <a:cubicBezTo>
                    <a:pt x="0" y="12940378"/>
                    <a:pt x="389890" y="13330269"/>
                    <a:pt x="862330" y="13330269"/>
                  </a:cubicBezTo>
                  <a:lnTo>
                    <a:pt x="36346541" y="13330269"/>
                  </a:lnTo>
                  <a:cubicBezTo>
                    <a:pt x="36818984" y="13330269"/>
                    <a:pt x="37208873" y="12940378"/>
                    <a:pt x="37208873" y="12467938"/>
                  </a:cubicBezTo>
                  <a:lnTo>
                    <a:pt x="37208873" y="862330"/>
                  </a:lnTo>
                  <a:cubicBezTo>
                    <a:pt x="37208873" y="389890"/>
                    <a:pt x="36818984" y="0"/>
                    <a:pt x="36346541" y="0"/>
                  </a:cubicBezTo>
                  <a:close/>
                  <a:moveTo>
                    <a:pt x="37018373" y="965738"/>
                  </a:moveTo>
                  <a:lnTo>
                    <a:pt x="37018373" y="12467938"/>
                  </a:lnTo>
                  <a:cubicBezTo>
                    <a:pt x="37018373" y="12834968"/>
                    <a:pt x="36713573" y="13139769"/>
                    <a:pt x="36346541" y="13139769"/>
                  </a:cubicBezTo>
                  <a:lnTo>
                    <a:pt x="862330" y="13139769"/>
                  </a:lnTo>
                  <a:cubicBezTo>
                    <a:pt x="495300" y="13139769"/>
                    <a:pt x="190500" y="12834968"/>
                    <a:pt x="190500" y="12467938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6346541" y="190500"/>
                  </a:lnTo>
                  <a:cubicBezTo>
                    <a:pt x="36713573" y="190500"/>
                    <a:pt x="37018373" y="495300"/>
                    <a:pt x="37018373" y="862330"/>
                  </a:cubicBezTo>
                  <a:lnTo>
                    <a:pt x="37018373" y="965738"/>
                  </a:lnTo>
                  <a:close/>
                </a:path>
              </a:pathLst>
            </a:custGeom>
            <a:solidFill>
              <a:srgbClr val="092E6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296150" y="4983746"/>
            <a:ext cx="3925744" cy="47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1"/>
              </a:lnSpc>
            </a:pPr>
            <a:r>
              <a:rPr lang="en-US" sz="3170" spc="190">
                <a:solidFill>
                  <a:srgbClr val="000000"/>
                </a:solidFill>
                <a:latin typeface="Kite One Italics"/>
              </a:rPr>
              <a:t>In the United States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681034" y="1629010"/>
            <a:ext cx="6334125" cy="529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5"/>
              </a:lnSpc>
            </a:pPr>
            <a:r>
              <a:rPr lang="en-US" sz="3521" spc="211">
                <a:solidFill>
                  <a:srgbClr val="000000"/>
                </a:solidFill>
                <a:latin typeface="Kite One Italics"/>
              </a:rPr>
              <a:t>Worldwide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977775" y="5588730"/>
            <a:ext cx="4562475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About 2.4 million people have 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hepatitis B.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7"/>
            <a:srcRect t="76665" b="1842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7690" b="765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95250" y="228600"/>
            <a:ext cx="13221428" cy="1446285"/>
            <a:chOff x="0" y="0"/>
            <a:chExt cx="12860986" cy="14068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860986" cy="1406857"/>
            </a:xfrm>
            <a:custGeom>
              <a:avLst/>
              <a:gdLst/>
              <a:ahLst/>
              <a:cxnLst/>
              <a:rect l="l" t="t" r="r" b="b"/>
              <a:pathLst>
                <a:path w="12860986" h="1406857">
                  <a:moveTo>
                    <a:pt x="0" y="0"/>
                  </a:moveTo>
                  <a:lnTo>
                    <a:pt x="12860986" y="0"/>
                  </a:lnTo>
                  <a:lnTo>
                    <a:pt x="12860986" y="1406857"/>
                  </a:lnTo>
                  <a:lnTo>
                    <a:pt x="0" y="1406857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t="16719" b="78370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>
            <a:off x="819150" y="2095500"/>
            <a:ext cx="10553748" cy="4211152"/>
          </a:xfrm>
          <a:custGeom>
            <a:avLst/>
            <a:gdLst/>
            <a:ahLst/>
            <a:cxnLst/>
            <a:rect l="l" t="t" r="r" b="b"/>
            <a:pathLst>
              <a:path w="10553748" h="4211152">
                <a:moveTo>
                  <a:pt x="0" y="0"/>
                </a:moveTo>
                <a:lnTo>
                  <a:pt x="10553748" y="0"/>
                </a:lnTo>
                <a:lnTo>
                  <a:pt x="10553748" y="4211152"/>
                </a:lnTo>
                <a:lnTo>
                  <a:pt x="0" y="4211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75307" b="-7530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919727" y="2183777"/>
            <a:ext cx="10347764" cy="4029004"/>
            <a:chOff x="0" y="0"/>
            <a:chExt cx="13797018" cy="5372005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l="4326" r="39650"/>
            <a:stretch>
              <a:fillRect/>
            </a:stretch>
          </p:blipFill>
          <p:spPr>
            <a:xfrm>
              <a:off x="0" y="0"/>
              <a:ext cx="4514339" cy="5372005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7"/>
            <a:srcRect l="26365" r="26365"/>
            <a:stretch>
              <a:fillRect/>
            </a:stretch>
          </p:blipFill>
          <p:spPr>
            <a:xfrm>
              <a:off x="4641339" y="0"/>
              <a:ext cx="4514339" cy="5372005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8"/>
            <a:srcRect t="10333" b="10333"/>
            <a:stretch>
              <a:fillRect/>
            </a:stretch>
          </p:blipFill>
          <p:spPr>
            <a:xfrm>
              <a:off x="9282679" y="0"/>
              <a:ext cx="4514339" cy="5372005"/>
            </a:xfrm>
            <a:prstGeom prst="rect">
              <a:avLst/>
            </a:prstGeom>
          </p:spPr>
        </p:pic>
      </p:grpSp>
      <p:sp>
        <p:nvSpPr>
          <p:cNvPr id="13" name="TextBox 13"/>
          <p:cNvSpPr txBox="1"/>
          <p:nvPr/>
        </p:nvSpPr>
        <p:spPr>
          <a:xfrm>
            <a:off x="1676932" y="459000"/>
            <a:ext cx="8956492" cy="1047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Most people living with hepatitis B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don’t know it!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7156" b="7793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237060" y="1455977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id="6" name="Freeform 6"/>
          <p:cNvSpPr/>
          <p:nvPr/>
        </p:nvSpPr>
        <p:spPr>
          <a:xfrm>
            <a:off x="1471006" y="2314450"/>
            <a:ext cx="3272297" cy="3272297"/>
          </a:xfrm>
          <a:custGeom>
            <a:avLst/>
            <a:gdLst/>
            <a:ahLst/>
            <a:cxnLst/>
            <a:rect l="l" t="t" r="r" b="b"/>
            <a:pathLst>
              <a:path w="3272297" h="3272297">
                <a:moveTo>
                  <a:pt x="0" y="0"/>
                </a:moveTo>
                <a:lnTo>
                  <a:pt x="3272297" y="0"/>
                </a:lnTo>
                <a:lnTo>
                  <a:pt x="3272297" y="3272297"/>
                </a:lnTo>
                <a:lnTo>
                  <a:pt x="0" y="32722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90369" y="230943"/>
            <a:ext cx="13221428" cy="953895"/>
            <a:chOff x="0" y="0"/>
            <a:chExt cx="12860986" cy="9278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860986" cy="927889"/>
            </a:xfrm>
            <a:custGeom>
              <a:avLst/>
              <a:gdLst/>
              <a:ahLst/>
              <a:cxnLst/>
              <a:rect l="l" t="t" r="r" b="b"/>
              <a:pathLst>
                <a:path w="12860986" h="927889">
                  <a:moveTo>
                    <a:pt x="0" y="0"/>
                  </a:moveTo>
                  <a:lnTo>
                    <a:pt x="12860986" y="0"/>
                  </a:lnTo>
                  <a:lnTo>
                    <a:pt x="12860986" y="927889"/>
                  </a:lnTo>
                  <a:lnTo>
                    <a:pt x="0" y="927889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218" y="422992"/>
            <a:ext cx="12139188" cy="513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There are two kinds of hepatitis B infections.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24369" y="1591775"/>
            <a:ext cx="6660001" cy="539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1"/>
              </a:lnSpc>
            </a:pPr>
            <a:r>
              <a:rPr lang="en-US" sz="3602" spc="216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id="11" name="Freeform 11"/>
          <p:cNvSpPr/>
          <p:nvPr/>
        </p:nvSpPr>
        <p:spPr>
          <a:xfrm>
            <a:off x="7363918" y="2773180"/>
            <a:ext cx="3409825" cy="2145508"/>
          </a:xfrm>
          <a:custGeom>
            <a:avLst/>
            <a:gdLst/>
            <a:ahLst/>
            <a:cxnLst/>
            <a:rect l="l" t="t" r="r" b="b"/>
            <a:pathLst>
              <a:path w="3409825" h="2145508">
                <a:moveTo>
                  <a:pt x="0" y="0"/>
                </a:moveTo>
                <a:lnTo>
                  <a:pt x="3409825" y="0"/>
                </a:lnTo>
                <a:lnTo>
                  <a:pt x="3409825" y="2145508"/>
                </a:lnTo>
                <a:lnTo>
                  <a:pt x="0" y="2145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13731" y="5445642"/>
            <a:ext cx="3926098" cy="40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Short-term infection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13627" y="5450245"/>
            <a:ext cx="3926098" cy="40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Lifelong infection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6497" b="7859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674777" y="1749604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1845" y="2373326"/>
            <a:ext cx="4448175" cy="65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than 6 months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5041" y="5017331"/>
            <a:ext cx="4715479" cy="1672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common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happens when an adult gets the virus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clears from the body within 6 months</a:t>
            </a:r>
          </a:p>
        </p:txBody>
      </p:sp>
      <p:sp>
        <p:nvSpPr>
          <p:cNvPr id="8" name="Freeform 8"/>
          <p:cNvSpPr/>
          <p:nvPr/>
        </p:nvSpPr>
        <p:spPr>
          <a:xfrm>
            <a:off x="1606559" y="2866704"/>
            <a:ext cx="2366212" cy="2366212"/>
          </a:xfrm>
          <a:custGeom>
            <a:avLst/>
            <a:gdLst/>
            <a:ahLst/>
            <a:cxnLst/>
            <a:rect l="l" t="t" r="r" b="b"/>
            <a:pathLst>
              <a:path w="2366212" h="2366212">
                <a:moveTo>
                  <a:pt x="0" y="0"/>
                </a:moveTo>
                <a:lnTo>
                  <a:pt x="2366212" y="0"/>
                </a:lnTo>
                <a:lnTo>
                  <a:pt x="2366212" y="2366212"/>
                </a:lnTo>
                <a:lnTo>
                  <a:pt x="0" y="2366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-95250" y="228600"/>
            <a:ext cx="13221428" cy="1282376"/>
            <a:chOff x="0" y="0"/>
            <a:chExt cx="12860986" cy="12474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860986" cy="1247416"/>
            </a:xfrm>
            <a:custGeom>
              <a:avLst/>
              <a:gdLst/>
              <a:ahLst/>
              <a:cxnLst/>
              <a:rect l="l" t="t" r="r" b="b"/>
              <a:pathLst>
                <a:path w="12860986" h="1247416">
                  <a:moveTo>
                    <a:pt x="0" y="0"/>
                  </a:moveTo>
                  <a:lnTo>
                    <a:pt x="12860986" y="0"/>
                  </a:lnTo>
                  <a:lnTo>
                    <a:pt x="12860986" y="1247416"/>
                  </a:lnTo>
                  <a:lnTo>
                    <a:pt x="0" y="1247416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89000" y="286451"/>
            <a:ext cx="11801475" cy="1047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The age when someone gets the virus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usually leads to different types of infections.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02236" y="1859430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57142" y="4949027"/>
            <a:ext cx="3962400" cy="133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More common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happens when a child gets the virus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lasts for life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42630" y="2473736"/>
            <a:ext cx="75914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for life</a:t>
            </a:r>
          </a:p>
        </p:txBody>
      </p:sp>
      <p:sp>
        <p:nvSpPr>
          <p:cNvPr id="15" name="Freeform 15"/>
          <p:cNvSpPr/>
          <p:nvPr/>
        </p:nvSpPr>
        <p:spPr>
          <a:xfrm>
            <a:off x="7818959" y="3084726"/>
            <a:ext cx="2673553" cy="1682906"/>
          </a:xfrm>
          <a:custGeom>
            <a:avLst/>
            <a:gdLst/>
            <a:ahLst/>
            <a:cxnLst/>
            <a:rect l="l" t="t" r="r" b="b"/>
            <a:pathLst>
              <a:path w="2673553" h="1682906">
                <a:moveTo>
                  <a:pt x="0" y="0"/>
                </a:moveTo>
                <a:lnTo>
                  <a:pt x="2673553" y="0"/>
                </a:lnTo>
                <a:lnTo>
                  <a:pt x="2673553" y="1682906"/>
                </a:lnTo>
                <a:lnTo>
                  <a:pt x="0" y="1682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384749"/>
            <a:ext cx="6642623" cy="6580636"/>
            <a:chOff x="0" y="0"/>
            <a:chExt cx="8856831" cy="8774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6352" r="16352"/>
            <a:stretch>
              <a:fillRect/>
            </a:stretch>
          </p:blipFill>
          <p:spPr>
            <a:xfrm>
              <a:off x="0" y="0"/>
              <a:ext cx="8856831" cy="8774182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0519805" y="-137257"/>
            <a:ext cx="1685358" cy="7008420"/>
          </a:xfrm>
          <a:custGeom>
            <a:avLst/>
            <a:gdLst/>
            <a:ahLst/>
            <a:cxnLst/>
            <a:rect l="l" t="t" r="r" b="b"/>
            <a:pathLst>
              <a:path w="1685358" h="7008420">
                <a:moveTo>
                  <a:pt x="0" y="0"/>
                </a:moveTo>
                <a:lnTo>
                  <a:pt x="1685358" y="0"/>
                </a:lnTo>
                <a:lnTo>
                  <a:pt x="1685358" y="7008420"/>
                </a:lnTo>
                <a:lnTo>
                  <a:pt x="0" y="70084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11595" b="8349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6949445" y="954092"/>
            <a:ext cx="5038715" cy="1190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64"/>
              </a:lnSpc>
              <a:spcBef>
                <a:spcPct val="0"/>
              </a:spcBef>
            </a:pPr>
            <a:r>
              <a:rPr lang="en-US" sz="2260" u="none">
                <a:solidFill>
                  <a:srgbClr val="000000"/>
                </a:solidFill>
                <a:latin typeface="Kite One"/>
              </a:rPr>
              <a:t>Although hepatitis B can be prevented with a vaccine at birth, not all babies get the vaccine.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63371" y="2965481"/>
            <a:ext cx="5024789" cy="1170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3"/>
              </a:lnSpc>
            </a:pPr>
            <a:r>
              <a:rPr lang="en-US" sz="2260">
                <a:solidFill>
                  <a:srgbClr val="000000"/>
                </a:solidFill>
                <a:latin typeface="Kite One"/>
              </a:rPr>
              <a:t>Many pregnant people do not know they have the virus, and pass it to to their babies without knowing.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963371" y="5176350"/>
            <a:ext cx="5038715" cy="1190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64"/>
              </a:lnSpc>
              <a:spcBef>
                <a:spcPct val="0"/>
              </a:spcBef>
            </a:pPr>
            <a:r>
              <a:rPr lang="en-US" sz="2260">
                <a:solidFill>
                  <a:srgbClr val="000000"/>
                </a:solidFill>
                <a:latin typeface="Kite One"/>
              </a:rPr>
              <a:t>If babies get the virus and don’t get the vaccine, they will usually have to live with hepatitis B for life.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55124"/>
            <a:chOff x="0" y="0"/>
            <a:chExt cx="10030210" cy="9731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73142"/>
            </a:xfrm>
            <a:custGeom>
              <a:avLst/>
              <a:gdLst/>
              <a:ahLst/>
              <a:cxnLst/>
              <a:rect l="l" t="t" r="r" b="b"/>
              <a:pathLst>
                <a:path w="10030210" h="973142">
                  <a:moveTo>
                    <a:pt x="0" y="0"/>
                  </a:moveTo>
                  <a:lnTo>
                    <a:pt x="10030210" y="0"/>
                  </a:lnTo>
                  <a:lnTo>
                    <a:pt x="10030210" y="973142"/>
                  </a:lnTo>
                  <a:lnTo>
                    <a:pt x="0" y="973142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910477" y="4233662"/>
            <a:ext cx="3688563" cy="263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43"/>
              </a:lnSpc>
            </a:pPr>
            <a:r>
              <a:rPr lang="en-US" sz="1731" spc="103">
                <a:solidFill>
                  <a:srgbClr val="000000"/>
                </a:solidFill>
                <a:latin typeface="Kite One Bold"/>
              </a:rPr>
              <a:t>Household contact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267129" y="3299262"/>
            <a:ext cx="1027335" cy="887072"/>
            <a:chOff x="0" y="0"/>
            <a:chExt cx="1369780" cy="1182763"/>
          </a:xfrm>
        </p:grpSpPr>
        <p:sp>
          <p:nvSpPr>
            <p:cNvPr id="6" name="Freeform 6"/>
            <p:cNvSpPr/>
            <p:nvPr/>
          </p:nvSpPr>
          <p:spPr>
            <a:xfrm rot="-825423">
              <a:off x="88259" y="183948"/>
              <a:ext cx="545740" cy="808115"/>
            </a:xfrm>
            <a:custGeom>
              <a:avLst/>
              <a:gdLst/>
              <a:ahLst/>
              <a:cxnLst/>
              <a:rect l="l" t="t" r="r" b="b"/>
              <a:pathLst>
                <a:path w="545740" h="808115">
                  <a:moveTo>
                    <a:pt x="0" y="0"/>
                  </a:moveTo>
                  <a:lnTo>
                    <a:pt x="545740" y="0"/>
                  </a:lnTo>
                  <a:lnTo>
                    <a:pt x="545740" y="808115"/>
                  </a:lnTo>
                  <a:lnTo>
                    <a:pt x="0" y="808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16" r="-21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553505">
              <a:off x="321679" y="65653"/>
              <a:ext cx="903884" cy="1051457"/>
            </a:xfrm>
            <a:custGeom>
              <a:avLst/>
              <a:gdLst/>
              <a:ahLst/>
              <a:cxnLst/>
              <a:rect l="l" t="t" r="r" b="b"/>
              <a:pathLst>
                <a:path w="903884" h="1051457">
                  <a:moveTo>
                    <a:pt x="0" y="0"/>
                  </a:moveTo>
                  <a:lnTo>
                    <a:pt x="903884" y="0"/>
                  </a:lnTo>
                  <a:lnTo>
                    <a:pt x="903884" y="1051457"/>
                  </a:lnTo>
                  <a:lnTo>
                    <a:pt x="0" y="1051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4" r="-1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 rot="927471">
              <a:off x="928571" y="127443"/>
              <a:ext cx="170046" cy="415397"/>
            </a:xfrm>
            <a:custGeom>
              <a:avLst/>
              <a:gdLst/>
              <a:ahLst/>
              <a:cxnLst/>
              <a:rect l="l" t="t" r="r" b="b"/>
              <a:pathLst>
                <a:path w="170046" h="415397">
                  <a:moveTo>
                    <a:pt x="0" y="0"/>
                  </a:moveTo>
                  <a:lnTo>
                    <a:pt x="170045" y="0"/>
                  </a:lnTo>
                  <a:lnTo>
                    <a:pt x="170045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 rot="-977677">
              <a:off x="1144874" y="343746"/>
              <a:ext cx="170046" cy="415397"/>
            </a:xfrm>
            <a:custGeom>
              <a:avLst/>
              <a:gdLst/>
              <a:ahLst/>
              <a:cxnLst/>
              <a:rect l="l" t="t" r="r" b="b"/>
              <a:pathLst>
                <a:path w="170046" h="415397">
                  <a:moveTo>
                    <a:pt x="0" y="0"/>
                  </a:moveTo>
                  <a:lnTo>
                    <a:pt x="170046" y="0"/>
                  </a:lnTo>
                  <a:lnTo>
                    <a:pt x="170046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39770" y="2374621"/>
            <a:ext cx="6090047" cy="291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1A191C"/>
                </a:solidFill>
                <a:latin typeface="Kite One Bold"/>
              </a:rPr>
              <a:t>Direct blood to blood contact</a:t>
            </a:r>
          </a:p>
        </p:txBody>
      </p:sp>
      <p:sp>
        <p:nvSpPr>
          <p:cNvPr id="11" name="Freeform 11"/>
          <p:cNvSpPr/>
          <p:nvPr/>
        </p:nvSpPr>
        <p:spPr>
          <a:xfrm>
            <a:off x="1830583" y="1537528"/>
            <a:ext cx="549098" cy="734058"/>
          </a:xfrm>
          <a:custGeom>
            <a:avLst/>
            <a:gdLst/>
            <a:ahLst/>
            <a:cxnLst/>
            <a:rect l="l" t="t" r="r" b="b"/>
            <a:pathLst>
              <a:path w="549098" h="734058">
                <a:moveTo>
                  <a:pt x="0" y="0"/>
                </a:moveTo>
                <a:lnTo>
                  <a:pt x="549099" y="0"/>
                </a:lnTo>
                <a:lnTo>
                  <a:pt x="549099" y="734058"/>
                </a:lnTo>
                <a:lnTo>
                  <a:pt x="0" y="7340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69" b="-6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0"/>
            <a:srcRect t="22788" b="723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5652638" y="4035092"/>
            <a:ext cx="1256156" cy="509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Healthcare exposures</a:t>
            </a:r>
          </a:p>
        </p:txBody>
      </p:sp>
      <p:sp>
        <p:nvSpPr>
          <p:cNvPr id="15" name="Freeform 15"/>
          <p:cNvSpPr/>
          <p:nvPr/>
        </p:nvSpPr>
        <p:spPr>
          <a:xfrm>
            <a:off x="6005846" y="3058428"/>
            <a:ext cx="759656" cy="823444"/>
          </a:xfrm>
          <a:custGeom>
            <a:avLst/>
            <a:gdLst/>
            <a:ahLst/>
            <a:cxnLst/>
            <a:rect l="l" t="t" r="r" b="b"/>
            <a:pathLst>
              <a:path w="759656" h="823444">
                <a:moveTo>
                  <a:pt x="0" y="0"/>
                </a:moveTo>
                <a:lnTo>
                  <a:pt x="759657" y="0"/>
                </a:lnTo>
                <a:lnTo>
                  <a:pt x="759657" y="823445"/>
                </a:lnTo>
                <a:lnTo>
                  <a:pt x="0" y="8234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t="-46" b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5685447" y="3379201"/>
            <a:ext cx="709288" cy="709288"/>
          </a:xfrm>
          <a:custGeom>
            <a:avLst/>
            <a:gdLst/>
            <a:ahLst/>
            <a:cxnLst/>
            <a:rect l="l" t="t" r="r" b="b"/>
            <a:pathLst>
              <a:path w="709288" h="709288">
                <a:moveTo>
                  <a:pt x="0" y="0"/>
                </a:moveTo>
                <a:lnTo>
                  <a:pt x="709288" y="0"/>
                </a:lnTo>
                <a:lnTo>
                  <a:pt x="709288" y="709288"/>
                </a:lnTo>
                <a:lnTo>
                  <a:pt x="0" y="70928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4735144" y="6121580"/>
            <a:ext cx="1666875" cy="271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2"/>
              </a:lnSpc>
            </a:pPr>
            <a:r>
              <a:rPr lang="en-US" sz="1696" spc="101">
                <a:solidFill>
                  <a:srgbClr val="000000"/>
                </a:solidFill>
                <a:latin typeface="Kite One Bold"/>
              </a:rPr>
              <a:t>Sharing needles</a:t>
            </a:r>
          </a:p>
        </p:txBody>
      </p:sp>
      <p:sp>
        <p:nvSpPr>
          <p:cNvPr id="18" name="Freeform 18"/>
          <p:cNvSpPr/>
          <p:nvPr/>
        </p:nvSpPr>
        <p:spPr>
          <a:xfrm rot="1695823">
            <a:off x="5190809" y="5507335"/>
            <a:ext cx="757153" cy="757153"/>
          </a:xfrm>
          <a:custGeom>
            <a:avLst/>
            <a:gdLst/>
            <a:ahLst/>
            <a:cxnLst/>
            <a:rect l="l" t="t" r="r" b="b"/>
            <a:pathLst>
              <a:path w="757153" h="757153">
                <a:moveTo>
                  <a:pt x="0" y="0"/>
                </a:moveTo>
                <a:lnTo>
                  <a:pt x="757153" y="0"/>
                </a:lnTo>
                <a:lnTo>
                  <a:pt x="757153" y="757153"/>
                </a:lnTo>
                <a:lnTo>
                  <a:pt x="0" y="7571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1138190" y="4993030"/>
            <a:ext cx="1215152" cy="822869"/>
            <a:chOff x="0" y="0"/>
            <a:chExt cx="1620202" cy="1097158"/>
          </a:xfrm>
        </p:grpSpPr>
        <p:sp>
          <p:nvSpPr>
            <p:cNvPr id="20" name="Freeform 20"/>
            <p:cNvSpPr/>
            <p:nvPr/>
          </p:nvSpPr>
          <p:spPr>
            <a:xfrm rot="6700851">
              <a:off x="149870" y="261258"/>
              <a:ext cx="575421" cy="713021"/>
            </a:xfrm>
            <a:custGeom>
              <a:avLst/>
              <a:gdLst/>
              <a:ahLst/>
              <a:cxnLst/>
              <a:rect l="l" t="t" r="r" b="b"/>
              <a:pathLst>
                <a:path w="575421" h="713021">
                  <a:moveTo>
                    <a:pt x="0" y="0"/>
                  </a:moveTo>
                  <a:lnTo>
                    <a:pt x="575421" y="0"/>
                  </a:lnTo>
                  <a:lnTo>
                    <a:pt x="575421" y="713022"/>
                  </a:lnTo>
                  <a:lnTo>
                    <a:pt x="0" y="71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27" r="-2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 rot="6963998">
              <a:off x="341843" y="199393"/>
              <a:ext cx="879769" cy="698373"/>
            </a:xfrm>
            <a:custGeom>
              <a:avLst/>
              <a:gdLst/>
              <a:ahLst/>
              <a:cxnLst/>
              <a:rect l="l" t="t" r="r" b="b"/>
              <a:pathLst>
                <a:path w="879769" h="698373">
                  <a:moveTo>
                    <a:pt x="0" y="0"/>
                  </a:moveTo>
                  <a:lnTo>
                    <a:pt x="879768" y="0"/>
                  </a:lnTo>
                  <a:lnTo>
                    <a:pt x="879768" y="698373"/>
                  </a:lnTo>
                  <a:lnTo>
                    <a:pt x="0" y="698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t="-339" b="-33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 rot="-2103242">
              <a:off x="781157" y="296483"/>
              <a:ext cx="761914" cy="509212"/>
            </a:xfrm>
            <a:custGeom>
              <a:avLst/>
              <a:gdLst/>
              <a:ahLst/>
              <a:cxnLst/>
              <a:rect l="l" t="t" r="r" b="b"/>
              <a:pathLst>
                <a:path w="761914" h="509212">
                  <a:moveTo>
                    <a:pt x="0" y="0"/>
                  </a:moveTo>
                  <a:lnTo>
                    <a:pt x="761914" y="0"/>
                  </a:lnTo>
                  <a:lnTo>
                    <a:pt x="761914" y="509213"/>
                  </a:lnTo>
                  <a:lnTo>
                    <a:pt x="0" y="509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-72" r="-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Freeform 23"/>
          <p:cNvSpPr/>
          <p:nvPr/>
        </p:nvSpPr>
        <p:spPr>
          <a:xfrm>
            <a:off x="1598620" y="2062121"/>
            <a:ext cx="244846" cy="323829"/>
          </a:xfrm>
          <a:custGeom>
            <a:avLst/>
            <a:gdLst/>
            <a:ahLst/>
            <a:cxnLst/>
            <a:rect l="l" t="t" r="r" b="b"/>
            <a:pathLst>
              <a:path w="244846" h="323829">
                <a:moveTo>
                  <a:pt x="0" y="0"/>
                </a:moveTo>
                <a:lnTo>
                  <a:pt x="244846" y="0"/>
                </a:lnTo>
                <a:lnTo>
                  <a:pt x="244846" y="323829"/>
                </a:lnTo>
                <a:lnTo>
                  <a:pt x="0" y="3238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609" b="-6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 rot="-897579">
            <a:off x="5344478" y="3125881"/>
            <a:ext cx="578219" cy="423545"/>
          </a:xfrm>
          <a:custGeom>
            <a:avLst/>
            <a:gdLst/>
            <a:ahLst/>
            <a:cxnLst/>
            <a:rect l="l" t="t" r="r" b="b"/>
            <a:pathLst>
              <a:path w="578219" h="423545">
                <a:moveTo>
                  <a:pt x="0" y="0"/>
                </a:moveTo>
                <a:lnTo>
                  <a:pt x="578219" y="0"/>
                </a:lnTo>
                <a:lnTo>
                  <a:pt x="578219" y="423545"/>
                </a:lnTo>
                <a:lnTo>
                  <a:pt x="0" y="42354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 rot="2367533">
            <a:off x="5795087" y="2786221"/>
            <a:ext cx="489114" cy="562481"/>
          </a:xfrm>
          <a:custGeom>
            <a:avLst/>
            <a:gdLst/>
            <a:ahLst/>
            <a:cxnLst/>
            <a:rect l="l" t="t" r="r" b="b"/>
            <a:pathLst>
              <a:path w="489114" h="562481">
                <a:moveTo>
                  <a:pt x="0" y="0"/>
                </a:moveTo>
                <a:lnTo>
                  <a:pt x="489114" y="0"/>
                </a:lnTo>
                <a:lnTo>
                  <a:pt x="489114" y="562481"/>
                </a:lnTo>
                <a:lnTo>
                  <a:pt x="0" y="5624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t="-120" b="-1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919177" y="2861951"/>
            <a:ext cx="1338302" cy="880846"/>
          </a:xfrm>
          <a:custGeom>
            <a:avLst/>
            <a:gdLst/>
            <a:ahLst/>
            <a:cxnLst/>
            <a:rect l="l" t="t" r="r" b="b"/>
            <a:pathLst>
              <a:path w="1338302" h="880846">
                <a:moveTo>
                  <a:pt x="0" y="0"/>
                </a:moveTo>
                <a:lnTo>
                  <a:pt x="1338302" y="0"/>
                </a:lnTo>
                <a:lnTo>
                  <a:pt x="1338302" y="880847"/>
                </a:lnTo>
                <a:lnTo>
                  <a:pt x="0" y="88084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8805936" y="3198992"/>
            <a:ext cx="1514783" cy="1973658"/>
          </a:xfrm>
          <a:custGeom>
            <a:avLst/>
            <a:gdLst/>
            <a:ahLst/>
            <a:cxnLst/>
            <a:rect l="l" t="t" r="r" b="b"/>
            <a:pathLst>
              <a:path w="1514783" h="1973658">
                <a:moveTo>
                  <a:pt x="0" y="0"/>
                </a:moveTo>
                <a:lnTo>
                  <a:pt x="1514782" y="0"/>
                </a:lnTo>
                <a:lnTo>
                  <a:pt x="1514782" y="1973658"/>
                </a:lnTo>
                <a:lnTo>
                  <a:pt x="0" y="197365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21198" y="567931"/>
            <a:ext cx="12153900" cy="45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FFFFFF"/>
                </a:solidFill>
                <a:latin typeface="Libre Baskerville Bold"/>
              </a:rPr>
              <a:t>Someone can also get hepatitis B through: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556272" y="4529463"/>
            <a:ext cx="2804017" cy="711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Sharing hygiene equipment </a:t>
            </a:r>
          </a:p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(razors, toothbrushes, earrings etc.) 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93514" y="5824072"/>
            <a:ext cx="2914650" cy="75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Tattoos, piercings, barbers,</a:t>
            </a:r>
          </a:p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scarification, circumcision practices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522917" y="5404464"/>
            <a:ext cx="4309497" cy="339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Unprotected Intimate Contact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739289" y="5937603"/>
            <a:ext cx="3648075" cy="57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Bold"/>
              </a:rPr>
              <a:t>There is a risk during any type of intimate contact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497145" y="1513756"/>
            <a:ext cx="2343150" cy="799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33"/>
              </a:lnSpc>
            </a:pPr>
            <a:r>
              <a:rPr lang="en-US" sz="5282" spc="316">
                <a:solidFill>
                  <a:srgbClr val="161616"/>
                </a:solidFill>
                <a:latin typeface="Libre Baskerville Bold"/>
              </a:rPr>
              <a:t>Blood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39289" y="1163428"/>
            <a:ext cx="4054257" cy="1239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5"/>
              </a:lnSpc>
            </a:pPr>
            <a:r>
              <a:rPr lang="en-US" sz="4182" spc="250">
                <a:solidFill>
                  <a:srgbClr val="161616"/>
                </a:solidFill>
                <a:latin typeface="Libre Baskerville Bold"/>
              </a:rPr>
              <a:t>Intimate contact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07827" y="3908928"/>
            <a:ext cx="1857375" cy="499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1A191C"/>
                </a:solidFill>
                <a:latin typeface="Kite One Bold"/>
              </a:rPr>
              <a:t>Mother to child during birth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541182" y="2421828"/>
            <a:ext cx="4272968" cy="57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74"/>
              </a:lnSpc>
              <a:spcBef>
                <a:spcPct val="0"/>
              </a:spcBef>
            </a:pPr>
            <a:r>
              <a:rPr lang="en-US" sz="2012" spc="120">
                <a:solidFill>
                  <a:srgbClr val="1A191C"/>
                </a:solidFill>
                <a:latin typeface="Kite One Bold"/>
              </a:rPr>
              <a:t>Direct contact with bodily fluids of someone living with hepatitis B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95288"/>
            <a:chOff x="0" y="0"/>
            <a:chExt cx="10030210" cy="10042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1004283"/>
            </a:xfrm>
            <a:custGeom>
              <a:avLst/>
              <a:gdLst/>
              <a:ahLst/>
              <a:cxnLst/>
              <a:rect l="l" t="t" r="r" b="b"/>
              <a:pathLst>
                <a:path w="10030210" h="1004283">
                  <a:moveTo>
                    <a:pt x="0" y="0"/>
                  </a:moveTo>
                  <a:lnTo>
                    <a:pt x="10030210" y="0"/>
                  </a:lnTo>
                  <a:lnTo>
                    <a:pt x="10030210" y="1004283"/>
                  </a:lnTo>
                  <a:lnTo>
                    <a:pt x="0" y="1004283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51049" y="4509572"/>
            <a:ext cx="5194327" cy="100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61616"/>
                </a:solidFill>
                <a:latin typeface="Kite One Bold"/>
              </a:rPr>
              <a:t>Drinking from the same cup as someone who is living with hepatitis B or sharing a toilet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81000" y="2022654"/>
            <a:ext cx="4661198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Or sharing meals with someone who is living with hepatitis B.</a:t>
            </a:r>
          </a:p>
        </p:txBody>
      </p:sp>
      <p:sp>
        <p:nvSpPr>
          <p:cNvPr id="6" name="Freeform 6"/>
          <p:cNvSpPr/>
          <p:nvPr/>
        </p:nvSpPr>
        <p:spPr>
          <a:xfrm rot="-2700000">
            <a:off x="863062" y="2839691"/>
            <a:ext cx="1073590" cy="1073590"/>
          </a:xfrm>
          <a:custGeom>
            <a:avLst/>
            <a:gdLst/>
            <a:ahLst/>
            <a:cxnLst/>
            <a:rect l="l" t="t" r="r" b="b"/>
            <a:pathLst>
              <a:path w="1073590" h="1073590">
                <a:moveTo>
                  <a:pt x="0" y="0"/>
                </a:moveTo>
                <a:lnTo>
                  <a:pt x="1073590" y="0"/>
                </a:lnTo>
                <a:lnTo>
                  <a:pt x="1073590" y="1073591"/>
                </a:lnTo>
                <a:lnTo>
                  <a:pt x="0" y="10735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2289267">
            <a:off x="3170242" y="2868727"/>
            <a:ext cx="1244070" cy="1244070"/>
          </a:xfrm>
          <a:custGeom>
            <a:avLst/>
            <a:gdLst/>
            <a:ahLst/>
            <a:cxnLst/>
            <a:rect l="l" t="t" r="r" b="b"/>
            <a:pathLst>
              <a:path w="1244070" h="1244070">
                <a:moveTo>
                  <a:pt x="0" y="0"/>
                </a:moveTo>
                <a:lnTo>
                  <a:pt x="1244070" y="0"/>
                </a:lnTo>
                <a:lnTo>
                  <a:pt x="1244070" y="1244070"/>
                </a:lnTo>
                <a:lnTo>
                  <a:pt x="0" y="12440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139974" y="5605962"/>
            <a:ext cx="889620" cy="889620"/>
          </a:xfrm>
          <a:custGeom>
            <a:avLst/>
            <a:gdLst/>
            <a:ahLst/>
            <a:cxnLst/>
            <a:rect l="l" t="t" r="r" b="b"/>
            <a:pathLst>
              <a:path w="889620" h="889620">
                <a:moveTo>
                  <a:pt x="0" y="0"/>
                </a:moveTo>
                <a:lnTo>
                  <a:pt x="889620" y="0"/>
                </a:lnTo>
                <a:lnTo>
                  <a:pt x="889620" y="889621"/>
                </a:lnTo>
                <a:lnTo>
                  <a:pt x="0" y="8896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73881">
            <a:off x="2616767" y="5492294"/>
            <a:ext cx="1153737" cy="1153737"/>
          </a:xfrm>
          <a:custGeom>
            <a:avLst/>
            <a:gdLst/>
            <a:ahLst/>
            <a:cxnLst/>
            <a:rect l="l" t="t" r="r" b="b"/>
            <a:pathLst>
              <a:path w="1153737" h="1153737">
                <a:moveTo>
                  <a:pt x="0" y="0"/>
                </a:moveTo>
                <a:lnTo>
                  <a:pt x="1153737" y="0"/>
                </a:lnTo>
                <a:lnTo>
                  <a:pt x="1153737" y="1153738"/>
                </a:lnTo>
                <a:lnTo>
                  <a:pt x="0" y="11537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809481" flipH="1">
            <a:off x="1492607" y="5699327"/>
            <a:ext cx="751395" cy="883995"/>
          </a:xfrm>
          <a:custGeom>
            <a:avLst/>
            <a:gdLst/>
            <a:ahLst/>
            <a:cxnLst/>
            <a:rect l="l" t="t" r="r" b="b"/>
            <a:pathLst>
              <a:path w="751395" h="883995">
                <a:moveTo>
                  <a:pt x="751396" y="0"/>
                </a:moveTo>
                <a:lnTo>
                  <a:pt x="0" y="0"/>
                </a:lnTo>
                <a:lnTo>
                  <a:pt x="0" y="883995"/>
                </a:lnTo>
                <a:lnTo>
                  <a:pt x="751396" y="883995"/>
                </a:lnTo>
                <a:lnTo>
                  <a:pt x="75139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620" b="-6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477000" y="2738172"/>
            <a:ext cx="1008444" cy="653827"/>
          </a:xfrm>
          <a:custGeom>
            <a:avLst/>
            <a:gdLst/>
            <a:ahLst/>
            <a:cxnLst/>
            <a:rect l="l" t="t" r="r" b="b"/>
            <a:pathLst>
              <a:path w="1008444" h="653827">
                <a:moveTo>
                  <a:pt x="0" y="0"/>
                </a:moveTo>
                <a:lnTo>
                  <a:pt x="1008444" y="0"/>
                </a:lnTo>
                <a:lnTo>
                  <a:pt x="1008444" y="653827"/>
                </a:lnTo>
                <a:lnTo>
                  <a:pt x="0" y="6538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14" r="-2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9906000" y="5784072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3730490">
            <a:off x="10641002" y="6031722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0139352" y="1943100"/>
            <a:ext cx="1219083" cy="1219083"/>
          </a:xfrm>
          <a:custGeom>
            <a:avLst/>
            <a:gdLst/>
            <a:ahLst/>
            <a:cxnLst/>
            <a:rect l="l" t="t" r="r" b="b"/>
            <a:pathLst>
              <a:path w="1219083" h="1219083">
                <a:moveTo>
                  <a:pt x="0" y="0"/>
                </a:moveTo>
                <a:lnTo>
                  <a:pt x="1219083" y="0"/>
                </a:lnTo>
                <a:lnTo>
                  <a:pt x="1219083" y="1219083"/>
                </a:lnTo>
                <a:lnTo>
                  <a:pt x="0" y="121908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flipH="1">
            <a:off x="9675802" y="1936750"/>
            <a:ext cx="1219083" cy="1219083"/>
          </a:xfrm>
          <a:custGeom>
            <a:avLst/>
            <a:gdLst/>
            <a:ahLst/>
            <a:cxnLst/>
            <a:rect l="l" t="t" r="r" b="b"/>
            <a:pathLst>
              <a:path w="1219083" h="1219083">
                <a:moveTo>
                  <a:pt x="1219083" y="0"/>
                </a:moveTo>
                <a:lnTo>
                  <a:pt x="0" y="0"/>
                </a:lnTo>
                <a:lnTo>
                  <a:pt x="0" y="1219083"/>
                </a:lnTo>
                <a:lnTo>
                  <a:pt x="1219083" y="1219083"/>
                </a:lnTo>
                <a:lnTo>
                  <a:pt x="1219083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-73564" y="14"/>
            <a:ext cx="12343424" cy="403799"/>
            <a:chOff x="0" y="0"/>
            <a:chExt cx="16457898" cy="538398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18"/>
            <a:srcRect t="22788" b="723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8" name="Freeform 18"/>
          <p:cNvSpPr/>
          <p:nvPr/>
        </p:nvSpPr>
        <p:spPr>
          <a:xfrm>
            <a:off x="6316645" y="4777590"/>
            <a:ext cx="1329154" cy="1820759"/>
          </a:xfrm>
          <a:custGeom>
            <a:avLst/>
            <a:gdLst/>
            <a:ahLst/>
            <a:cxnLst/>
            <a:rect l="l" t="t" r="r" b="b"/>
            <a:pathLst>
              <a:path w="1329154" h="1820759">
                <a:moveTo>
                  <a:pt x="0" y="0"/>
                </a:moveTo>
                <a:lnTo>
                  <a:pt x="1329154" y="0"/>
                </a:lnTo>
                <a:lnTo>
                  <a:pt x="1329154" y="1820759"/>
                </a:lnTo>
                <a:lnTo>
                  <a:pt x="0" y="182075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0162267" y="3566755"/>
            <a:ext cx="1490870" cy="1371600"/>
          </a:xfrm>
          <a:custGeom>
            <a:avLst/>
            <a:gdLst/>
            <a:ahLst/>
            <a:cxnLst/>
            <a:rect l="l" t="t" r="r" b="b"/>
            <a:pathLst>
              <a:path w="1490870" h="1371600">
                <a:moveTo>
                  <a:pt x="0" y="0"/>
                </a:moveTo>
                <a:lnTo>
                  <a:pt x="1490869" y="0"/>
                </a:lnTo>
                <a:lnTo>
                  <a:pt x="1490869" y="1371600"/>
                </a:lnTo>
                <a:lnTo>
                  <a:pt x="0" y="137160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8085010" y="3362208"/>
            <a:ext cx="280987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Hugging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-27892" y="610159"/>
            <a:ext cx="12239682" cy="45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FFFFFF"/>
                </a:solidFill>
                <a:latin typeface="Libre Baskerville Bold"/>
              </a:rPr>
              <a:t>Hepatitis B is              spread by: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139974" y="4116602"/>
            <a:ext cx="927673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Water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30200" y="1616254"/>
            <a:ext cx="4762500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A191C"/>
                </a:solidFill>
                <a:latin typeface="Kite One Bold"/>
              </a:rPr>
              <a:t>Food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03900" y="1617575"/>
            <a:ext cx="2222469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Sneezing or coughing on someone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50300" y="5342926"/>
            <a:ext cx="3810679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Kissing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091949" y="4105089"/>
            <a:ext cx="2222469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Breastfeeding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05900" y="1565454"/>
            <a:ext cx="280987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Touching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657850" y="517843"/>
            <a:ext cx="1638531" cy="60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FFFFFF"/>
                </a:solidFill>
                <a:latin typeface="Libre Baskerville Bold"/>
              </a:rPr>
              <a:t>NOT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54510" y="5251987"/>
            <a:ext cx="5692487" cy="1219829"/>
            <a:chOff x="0" y="0"/>
            <a:chExt cx="6704576" cy="14367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04576" cy="1436707"/>
            </a:xfrm>
            <a:custGeom>
              <a:avLst/>
              <a:gdLst/>
              <a:ahLst/>
              <a:cxnLst/>
              <a:rect l="l" t="t" r="r" b="b"/>
              <a:pathLst>
                <a:path w="6704576" h="1436707">
                  <a:moveTo>
                    <a:pt x="6580116" y="59690"/>
                  </a:moveTo>
                  <a:cubicBezTo>
                    <a:pt x="6615676" y="59690"/>
                    <a:pt x="6644886" y="88900"/>
                    <a:pt x="6644886" y="124460"/>
                  </a:cubicBezTo>
                  <a:lnTo>
                    <a:pt x="6644886" y="1312247"/>
                  </a:lnTo>
                  <a:cubicBezTo>
                    <a:pt x="6644886" y="1347807"/>
                    <a:pt x="6615676" y="1377017"/>
                    <a:pt x="6580116" y="1377017"/>
                  </a:cubicBezTo>
                  <a:lnTo>
                    <a:pt x="124460" y="1377017"/>
                  </a:lnTo>
                  <a:cubicBezTo>
                    <a:pt x="88900" y="1377017"/>
                    <a:pt x="59690" y="1347807"/>
                    <a:pt x="59690" y="131224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6580116" y="59690"/>
                  </a:lnTo>
                  <a:moveTo>
                    <a:pt x="658011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12247"/>
                  </a:lnTo>
                  <a:cubicBezTo>
                    <a:pt x="0" y="1380827"/>
                    <a:pt x="55880" y="1436707"/>
                    <a:pt x="124460" y="1436707"/>
                  </a:cubicBezTo>
                  <a:lnTo>
                    <a:pt x="6580116" y="1436707"/>
                  </a:lnTo>
                  <a:cubicBezTo>
                    <a:pt x="6648696" y="1436707"/>
                    <a:pt x="6704576" y="1380827"/>
                    <a:pt x="6704576" y="1312247"/>
                  </a:cubicBezTo>
                  <a:lnTo>
                    <a:pt x="6704576" y="124460"/>
                  </a:lnTo>
                  <a:cubicBezTo>
                    <a:pt x="6704576" y="55880"/>
                    <a:pt x="6648696" y="0"/>
                    <a:pt x="6580116" y="0"/>
                  </a:cubicBezTo>
                  <a:close/>
                </a:path>
              </a:pathLst>
            </a:custGeom>
            <a:solidFill>
              <a:srgbClr val="77777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-1406538" y="1454152"/>
            <a:ext cx="5882626" cy="5882626"/>
          </a:xfrm>
          <a:custGeom>
            <a:avLst/>
            <a:gdLst/>
            <a:ahLst/>
            <a:cxnLst/>
            <a:rect l="l" t="t" r="r" b="b"/>
            <a:pathLst>
              <a:path w="5882626" h="5882626">
                <a:moveTo>
                  <a:pt x="0" y="0"/>
                </a:moveTo>
                <a:lnTo>
                  <a:pt x="5882626" y="0"/>
                </a:lnTo>
                <a:lnTo>
                  <a:pt x="5882626" y="5882626"/>
                </a:lnTo>
                <a:lnTo>
                  <a:pt x="0" y="58826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-203428" y="361701"/>
            <a:ext cx="13221428" cy="1298782"/>
            <a:chOff x="0" y="0"/>
            <a:chExt cx="12860986" cy="12633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860986" cy="1263375"/>
            </a:xfrm>
            <a:custGeom>
              <a:avLst/>
              <a:gdLst/>
              <a:ahLst/>
              <a:cxnLst/>
              <a:rect l="l" t="t" r="r" b="b"/>
              <a:pathLst>
                <a:path w="12860986" h="1263375">
                  <a:moveTo>
                    <a:pt x="0" y="0"/>
                  </a:moveTo>
                  <a:lnTo>
                    <a:pt x="12860986" y="0"/>
                  </a:lnTo>
                  <a:lnTo>
                    <a:pt x="12860986" y="1263375"/>
                  </a:lnTo>
                  <a:lnTo>
                    <a:pt x="0" y="1263375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9104160" y="3582485"/>
            <a:ext cx="1103012" cy="1032783"/>
          </a:xfrm>
          <a:custGeom>
            <a:avLst/>
            <a:gdLst/>
            <a:ahLst/>
            <a:cxnLst/>
            <a:rect l="l" t="t" r="r" b="b"/>
            <a:pathLst>
              <a:path w="1103012" h="1032783">
                <a:moveTo>
                  <a:pt x="0" y="0"/>
                </a:moveTo>
                <a:lnTo>
                  <a:pt x="1103012" y="0"/>
                </a:lnTo>
                <a:lnTo>
                  <a:pt x="1103012" y="1032783"/>
                </a:lnTo>
                <a:lnTo>
                  <a:pt x="0" y="10327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948410" y="3439640"/>
            <a:ext cx="1175703" cy="1175703"/>
          </a:xfrm>
          <a:custGeom>
            <a:avLst/>
            <a:gdLst/>
            <a:ahLst/>
            <a:cxnLst/>
            <a:rect l="l" t="t" r="r" b="b"/>
            <a:pathLst>
              <a:path w="1175703" h="1175703">
                <a:moveTo>
                  <a:pt x="0" y="0"/>
                </a:moveTo>
                <a:lnTo>
                  <a:pt x="1175703" y="0"/>
                </a:lnTo>
                <a:lnTo>
                  <a:pt x="1175703" y="1175703"/>
                </a:lnTo>
                <a:lnTo>
                  <a:pt x="0" y="11757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391090" y="3939531"/>
            <a:ext cx="609664" cy="609664"/>
          </a:xfrm>
          <a:custGeom>
            <a:avLst/>
            <a:gdLst/>
            <a:ahLst/>
            <a:cxnLst/>
            <a:rect l="l" t="t" r="r" b="b"/>
            <a:pathLst>
              <a:path w="609664" h="609664">
                <a:moveTo>
                  <a:pt x="0" y="0"/>
                </a:moveTo>
                <a:lnTo>
                  <a:pt x="609664" y="0"/>
                </a:lnTo>
                <a:lnTo>
                  <a:pt x="609664" y="609664"/>
                </a:lnTo>
                <a:lnTo>
                  <a:pt x="0" y="6096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687801" y="3429000"/>
            <a:ext cx="1260609" cy="1260609"/>
          </a:xfrm>
          <a:custGeom>
            <a:avLst/>
            <a:gdLst/>
            <a:ahLst/>
            <a:cxnLst/>
            <a:rect l="l" t="t" r="r" b="b"/>
            <a:pathLst>
              <a:path w="1260609" h="1260609">
                <a:moveTo>
                  <a:pt x="0" y="0"/>
                </a:moveTo>
                <a:lnTo>
                  <a:pt x="1260609" y="0"/>
                </a:lnTo>
                <a:lnTo>
                  <a:pt x="1260609" y="1260609"/>
                </a:lnTo>
                <a:lnTo>
                  <a:pt x="0" y="12606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0288505" y="3618619"/>
            <a:ext cx="1086754" cy="1086754"/>
          </a:xfrm>
          <a:custGeom>
            <a:avLst/>
            <a:gdLst/>
            <a:ahLst/>
            <a:cxnLst/>
            <a:rect l="l" t="t" r="r" b="b"/>
            <a:pathLst>
              <a:path w="1086754" h="1086754">
                <a:moveTo>
                  <a:pt x="0" y="0"/>
                </a:moveTo>
                <a:lnTo>
                  <a:pt x="1086754" y="0"/>
                </a:lnTo>
                <a:lnTo>
                  <a:pt x="1086754" y="1086754"/>
                </a:lnTo>
                <a:lnTo>
                  <a:pt x="0" y="10867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8035578" y="3613495"/>
            <a:ext cx="925029" cy="925029"/>
          </a:xfrm>
          <a:custGeom>
            <a:avLst/>
            <a:gdLst/>
            <a:ahLst/>
            <a:cxnLst/>
            <a:rect l="l" t="t" r="r" b="b"/>
            <a:pathLst>
              <a:path w="925029" h="925029">
                <a:moveTo>
                  <a:pt x="0" y="0"/>
                </a:moveTo>
                <a:lnTo>
                  <a:pt x="925029" y="0"/>
                </a:lnTo>
                <a:lnTo>
                  <a:pt x="925029" y="925029"/>
                </a:lnTo>
                <a:lnTo>
                  <a:pt x="0" y="9250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7144165" y="4069856"/>
            <a:ext cx="618515" cy="479339"/>
          </a:xfrm>
          <a:custGeom>
            <a:avLst/>
            <a:gdLst/>
            <a:ahLst/>
            <a:cxnLst/>
            <a:rect l="l" t="t" r="r" b="b"/>
            <a:pathLst>
              <a:path w="618515" h="479339">
                <a:moveTo>
                  <a:pt x="0" y="0"/>
                </a:moveTo>
                <a:lnTo>
                  <a:pt x="618515" y="0"/>
                </a:lnTo>
                <a:lnTo>
                  <a:pt x="618515" y="479339"/>
                </a:lnTo>
                <a:lnTo>
                  <a:pt x="0" y="479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88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4252500" y="5447054"/>
            <a:ext cx="5594498" cy="886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Yellow skin or eyes, stomach pain, </a:t>
            </a:r>
          </a:p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vomiting, feeling tired, joint pain, dark urine or clay-colored stool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77678" y="2032477"/>
            <a:ext cx="11646151" cy="89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someone with chronic hepatitis B does show symptoms,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it usually means their liver has a lot of damage: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27732" y="559847"/>
            <a:ext cx="9262013" cy="89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FFFFFF"/>
                </a:solidFill>
                <a:latin typeface="Libre Baskerville Bold"/>
              </a:rPr>
              <a:t>Fewer than 10% of people living with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FFFFFF"/>
                </a:solidFill>
                <a:latin typeface="Libre Baskerville Bold"/>
              </a:rPr>
              <a:t>chronic hepatitis B have symptoms.</a:t>
            </a:r>
          </a:p>
        </p:txBody>
      </p:sp>
      <p:sp>
        <p:nvSpPr>
          <p:cNvPr id="17" name="Freeform 17"/>
          <p:cNvSpPr/>
          <p:nvPr/>
        </p:nvSpPr>
        <p:spPr>
          <a:xfrm>
            <a:off x="525252" y="3140752"/>
            <a:ext cx="2019046" cy="2019046"/>
          </a:xfrm>
          <a:custGeom>
            <a:avLst/>
            <a:gdLst/>
            <a:ahLst/>
            <a:cxnLst/>
            <a:rect l="l" t="t" r="r" b="b"/>
            <a:pathLst>
              <a:path w="2019046" h="2019046">
                <a:moveTo>
                  <a:pt x="0" y="0"/>
                </a:moveTo>
                <a:lnTo>
                  <a:pt x="2019046" y="0"/>
                </a:lnTo>
                <a:lnTo>
                  <a:pt x="2019046" y="2019046"/>
                </a:lnTo>
                <a:lnTo>
                  <a:pt x="0" y="20190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13"/>
            <a:srcRect t="76166" b="1892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76166" b="1892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203428" y="361701"/>
            <a:ext cx="13221428" cy="771242"/>
            <a:chOff x="0" y="0"/>
            <a:chExt cx="12860986" cy="7502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860986" cy="750217"/>
            </a:xfrm>
            <a:custGeom>
              <a:avLst/>
              <a:gdLst/>
              <a:ahLst/>
              <a:cxnLst/>
              <a:rect l="l" t="t" r="r" b="b"/>
              <a:pathLst>
                <a:path w="12860986" h="750217">
                  <a:moveTo>
                    <a:pt x="0" y="0"/>
                  </a:moveTo>
                  <a:lnTo>
                    <a:pt x="12860986" y="0"/>
                  </a:lnTo>
                  <a:lnTo>
                    <a:pt x="12860986" y="750217"/>
                  </a:lnTo>
                  <a:lnTo>
                    <a:pt x="0" y="750217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43034" y="2791473"/>
            <a:ext cx="11819255" cy="3723222"/>
            <a:chOff x="0" y="0"/>
            <a:chExt cx="11497038" cy="36217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497039" cy="3621720"/>
            </a:xfrm>
            <a:custGeom>
              <a:avLst/>
              <a:gdLst/>
              <a:ahLst/>
              <a:cxnLst/>
              <a:rect l="l" t="t" r="r" b="b"/>
              <a:pathLst>
                <a:path w="11497039" h="3621720">
                  <a:moveTo>
                    <a:pt x="0" y="0"/>
                  </a:moveTo>
                  <a:lnTo>
                    <a:pt x="11497039" y="0"/>
                  </a:lnTo>
                  <a:lnTo>
                    <a:pt x="11497039" y="3621720"/>
                  </a:lnTo>
                  <a:lnTo>
                    <a:pt x="0" y="3621720"/>
                  </a:lnTo>
                  <a:close/>
                </a:path>
              </a:pathLst>
            </a:custGeom>
            <a:solidFill>
              <a:srgbClr val="E7AE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542847" y="3943402"/>
            <a:ext cx="2282132" cy="1423480"/>
          </a:xfrm>
          <a:custGeom>
            <a:avLst/>
            <a:gdLst/>
            <a:ahLst/>
            <a:cxnLst/>
            <a:rect l="l" t="t" r="r" b="b"/>
            <a:pathLst>
              <a:path w="2282132" h="1423480">
                <a:moveTo>
                  <a:pt x="0" y="0"/>
                </a:moveTo>
                <a:lnTo>
                  <a:pt x="2282132" y="0"/>
                </a:lnTo>
                <a:lnTo>
                  <a:pt x="2282132" y="1423480"/>
                </a:lnTo>
                <a:lnTo>
                  <a:pt x="0" y="1423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392715" y="3939287"/>
            <a:ext cx="2282630" cy="1427595"/>
          </a:xfrm>
          <a:custGeom>
            <a:avLst/>
            <a:gdLst/>
            <a:ahLst/>
            <a:cxnLst/>
            <a:rect l="l" t="t" r="r" b="b"/>
            <a:pathLst>
              <a:path w="2282630" h="1427595">
                <a:moveTo>
                  <a:pt x="0" y="0"/>
                </a:moveTo>
                <a:lnTo>
                  <a:pt x="2282630" y="0"/>
                </a:lnTo>
                <a:lnTo>
                  <a:pt x="2282630" y="1427595"/>
                </a:lnTo>
                <a:lnTo>
                  <a:pt x="0" y="142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613482" y="3943402"/>
            <a:ext cx="2281948" cy="1425267"/>
          </a:xfrm>
          <a:custGeom>
            <a:avLst/>
            <a:gdLst/>
            <a:ahLst/>
            <a:cxnLst/>
            <a:rect l="l" t="t" r="r" b="b"/>
            <a:pathLst>
              <a:path w="2281948" h="1425267">
                <a:moveTo>
                  <a:pt x="0" y="0"/>
                </a:moveTo>
                <a:lnTo>
                  <a:pt x="2281948" y="0"/>
                </a:lnTo>
                <a:lnTo>
                  <a:pt x="2281948" y="1425267"/>
                </a:lnTo>
                <a:lnTo>
                  <a:pt x="0" y="14252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9558827" y="3924242"/>
            <a:ext cx="2281161" cy="1433330"/>
          </a:xfrm>
          <a:custGeom>
            <a:avLst/>
            <a:gdLst/>
            <a:ahLst/>
            <a:cxnLst/>
            <a:rect l="l" t="t" r="r" b="b"/>
            <a:pathLst>
              <a:path w="2281161" h="1433330">
                <a:moveTo>
                  <a:pt x="0" y="0"/>
                </a:moveTo>
                <a:lnTo>
                  <a:pt x="2281161" y="0"/>
                </a:lnTo>
                <a:lnTo>
                  <a:pt x="2281161" y="1433329"/>
                </a:lnTo>
                <a:lnTo>
                  <a:pt x="0" y="14333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29586" y="1572282"/>
            <a:ext cx="11646151" cy="89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people ignore hepatitis B, they are at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much higher risk for liver disease and liver cancer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29586" y="2968699"/>
            <a:ext cx="11646151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Progression of liver disease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6186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Healthy Liver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81884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Fibrosis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07286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Cirrhosis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397729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Cancer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7732" y="559847"/>
            <a:ext cx="9834450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FFFFFF"/>
                </a:solidFill>
                <a:latin typeface="Libre Baskerville Bold"/>
              </a:rPr>
              <a:t>Hepatitis B can lead to liver disease and liver cancer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900" y="-358277"/>
            <a:ext cx="12936610" cy="7310971"/>
            <a:chOff x="0" y="0"/>
            <a:chExt cx="10030210" cy="56684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5668454"/>
            </a:xfrm>
            <a:custGeom>
              <a:avLst/>
              <a:gdLst/>
              <a:ahLst/>
              <a:cxnLst/>
              <a:rect l="l" t="t" r="r" b="b"/>
              <a:pathLst>
                <a:path w="10030210" h="5668454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4B713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85850" y="871746"/>
            <a:ext cx="8839200" cy="1178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Although hepatitis B is common among Pacific Islander populations, most people do not know they have the virus.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1686460" y="2192317"/>
            <a:ext cx="9551276" cy="1568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16"/>
              </a:lnSpc>
              <a:spcBef>
                <a:spcPct val="0"/>
              </a:spcBef>
            </a:pPr>
            <a:r>
              <a:rPr lang="en-US" sz="2641" u="none" spc="158">
                <a:solidFill>
                  <a:srgbClr val="FFFFFF"/>
                </a:solidFill>
                <a:latin typeface="Libre Baskerville Bold"/>
              </a:rPr>
              <a:t>People can be afraid to get tested. They may incorrectly believe they would have symptoms, may hold on to common myths, or may not have health care available to them.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5850" y="4376946"/>
            <a:ext cx="10151886" cy="39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Not knowing your hepatitis B status is a health risk.</a:t>
            </a:r>
          </a:p>
        </p:txBody>
      </p:sp>
      <p:sp>
        <p:nvSpPr>
          <p:cNvPr id="9" name="Freeform 9"/>
          <p:cNvSpPr/>
          <p:nvPr/>
        </p:nvSpPr>
        <p:spPr>
          <a:xfrm>
            <a:off x="1085850" y="2465691"/>
            <a:ext cx="332351" cy="521509"/>
          </a:xfrm>
          <a:custGeom>
            <a:avLst/>
            <a:gdLst/>
            <a:ahLst/>
            <a:cxnLst/>
            <a:rect l="l" t="t" r="r" b="b"/>
            <a:pathLst>
              <a:path w="332351" h="521509">
                <a:moveTo>
                  <a:pt x="0" y="0"/>
                </a:moveTo>
                <a:lnTo>
                  <a:pt x="332351" y="0"/>
                </a:lnTo>
                <a:lnTo>
                  <a:pt x="332351" y="521508"/>
                </a:lnTo>
                <a:lnTo>
                  <a:pt x="0" y="5215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60350" y="4113523"/>
            <a:ext cx="592244" cy="929319"/>
          </a:xfrm>
          <a:custGeom>
            <a:avLst/>
            <a:gdLst/>
            <a:ahLst/>
            <a:cxnLst/>
            <a:rect l="l" t="t" r="r" b="b"/>
            <a:pathLst>
              <a:path w="592244" h="929319">
                <a:moveTo>
                  <a:pt x="0" y="0"/>
                </a:moveTo>
                <a:lnTo>
                  <a:pt x="592244" y="0"/>
                </a:lnTo>
                <a:lnTo>
                  <a:pt x="592244" y="929319"/>
                </a:lnTo>
                <a:lnTo>
                  <a:pt x="0" y="929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60350" y="774365"/>
            <a:ext cx="592244" cy="929319"/>
          </a:xfrm>
          <a:custGeom>
            <a:avLst/>
            <a:gdLst/>
            <a:ahLst/>
            <a:cxnLst/>
            <a:rect l="l" t="t" r="r" b="b"/>
            <a:pathLst>
              <a:path w="592244" h="929319">
                <a:moveTo>
                  <a:pt x="0" y="0"/>
                </a:moveTo>
                <a:lnTo>
                  <a:pt x="592244" y="0"/>
                </a:lnTo>
                <a:lnTo>
                  <a:pt x="592244" y="929320"/>
                </a:lnTo>
                <a:lnTo>
                  <a:pt x="0" y="929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5"/>
            <a:srcRect t="75986" b="1910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1686460" y="5200497"/>
            <a:ext cx="10260724" cy="1178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Without regular healthcare and possible treatment, a person living with hepatitis B is more likely to face early death or passing the virus on to others.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085850" y="5536743"/>
            <a:ext cx="332351" cy="521509"/>
          </a:xfrm>
          <a:custGeom>
            <a:avLst/>
            <a:gdLst/>
            <a:ahLst/>
            <a:cxnLst/>
            <a:rect l="l" t="t" r="r" b="b"/>
            <a:pathLst>
              <a:path w="332351" h="521509">
                <a:moveTo>
                  <a:pt x="0" y="0"/>
                </a:moveTo>
                <a:lnTo>
                  <a:pt x="332351" y="0"/>
                </a:lnTo>
                <a:lnTo>
                  <a:pt x="332351" y="521509"/>
                </a:lnTo>
                <a:lnTo>
                  <a:pt x="0" y="5215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900" y="-358277"/>
            <a:ext cx="12936610" cy="7310971"/>
            <a:chOff x="0" y="0"/>
            <a:chExt cx="10030210" cy="56684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5668454"/>
            </a:xfrm>
            <a:custGeom>
              <a:avLst/>
              <a:gdLst/>
              <a:ahLst/>
              <a:cxnLst/>
              <a:rect l="l" t="t" r="r" b="b"/>
              <a:pathLst>
                <a:path w="10030210" h="5668454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4B713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5787161" y="1135736"/>
            <a:ext cx="592244" cy="929319"/>
          </a:xfrm>
          <a:custGeom>
            <a:avLst/>
            <a:gdLst/>
            <a:ahLst/>
            <a:cxnLst/>
            <a:rect l="l" t="t" r="r" b="b"/>
            <a:pathLst>
              <a:path w="592244" h="929319">
                <a:moveTo>
                  <a:pt x="0" y="0"/>
                </a:moveTo>
                <a:lnTo>
                  <a:pt x="592244" y="0"/>
                </a:lnTo>
                <a:lnTo>
                  <a:pt x="592244" y="929319"/>
                </a:lnTo>
                <a:lnTo>
                  <a:pt x="0" y="929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75986" b="1910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-819579">
            <a:off x="999782" y="813263"/>
            <a:ext cx="4309973" cy="5615240"/>
            <a:chOff x="0" y="0"/>
            <a:chExt cx="4013200" cy="5228590"/>
          </a:xfrm>
        </p:grpSpPr>
        <p:sp>
          <p:nvSpPr>
            <p:cNvPr id="10" name="Freeform 10"/>
            <p:cNvSpPr/>
            <p:nvPr/>
          </p:nvSpPr>
          <p:spPr>
            <a:xfrm>
              <a:off x="270510" y="270510"/>
              <a:ext cx="3473450" cy="4687570"/>
            </a:xfrm>
            <a:custGeom>
              <a:avLst/>
              <a:gdLst/>
              <a:ahLst/>
              <a:cxnLst/>
              <a:rect l="l" t="t" r="r" b="b"/>
              <a:pathLst>
                <a:path w="3473450" h="4687570">
                  <a:moveTo>
                    <a:pt x="0" y="0"/>
                  </a:moveTo>
                  <a:lnTo>
                    <a:pt x="3473450" y="0"/>
                  </a:lnTo>
                  <a:lnTo>
                    <a:pt x="3473450" y="4687570"/>
                  </a:lnTo>
                  <a:lnTo>
                    <a:pt x="0" y="4687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51215" r="-512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4013200" cy="5228590"/>
            </a:xfrm>
            <a:custGeom>
              <a:avLst/>
              <a:gdLst/>
              <a:ahLst/>
              <a:cxnLst/>
              <a:rect l="l" t="t" r="r" b="b"/>
              <a:pathLst>
                <a:path w="4013200" h="5228590">
                  <a:moveTo>
                    <a:pt x="4013200" y="5228590"/>
                  </a:moveTo>
                  <a:lnTo>
                    <a:pt x="0" y="5228590"/>
                  </a:lnTo>
                  <a:lnTo>
                    <a:pt x="0" y="0"/>
                  </a:lnTo>
                  <a:lnTo>
                    <a:pt x="4013200" y="0"/>
                  </a:lnTo>
                  <a:lnTo>
                    <a:pt x="4013200" y="5228590"/>
                  </a:lnTo>
                  <a:close/>
                  <a:moveTo>
                    <a:pt x="106680" y="5121910"/>
                  </a:moveTo>
                  <a:lnTo>
                    <a:pt x="3907790" y="5121910"/>
                  </a:lnTo>
                  <a:lnTo>
                    <a:pt x="3907790" y="106680"/>
                  </a:lnTo>
                  <a:lnTo>
                    <a:pt x="106680" y="106680"/>
                  </a:lnTo>
                  <a:lnTo>
                    <a:pt x="106680" y="5121910"/>
                  </a:lnTo>
                  <a:close/>
                  <a:moveTo>
                    <a:pt x="3793490" y="5008880"/>
                  </a:moveTo>
                  <a:lnTo>
                    <a:pt x="219710" y="5008880"/>
                  </a:lnTo>
                  <a:lnTo>
                    <a:pt x="219710" y="219710"/>
                  </a:lnTo>
                  <a:lnTo>
                    <a:pt x="3794760" y="219710"/>
                  </a:lnTo>
                  <a:lnTo>
                    <a:pt x="3793490" y="5008880"/>
                  </a:lnTo>
                  <a:close/>
                  <a:moveTo>
                    <a:pt x="321310" y="4907280"/>
                  </a:moveTo>
                  <a:lnTo>
                    <a:pt x="3693160" y="4907280"/>
                  </a:lnTo>
                  <a:lnTo>
                    <a:pt x="3693160" y="321310"/>
                  </a:lnTo>
                  <a:lnTo>
                    <a:pt x="321310" y="321310"/>
                  </a:lnTo>
                  <a:lnTo>
                    <a:pt x="321310" y="4907280"/>
                  </a:lnTo>
                  <a:close/>
                </a:path>
              </a:pathLst>
            </a:custGeom>
            <a:solidFill>
              <a:srgbClr val="FFDA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683290" y="1135736"/>
            <a:ext cx="4654926" cy="5036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74"/>
              </a:lnSpc>
            </a:pPr>
            <a:r>
              <a:rPr lang="en-US" sz="2859" spc="171">
                <a:solidFill>
                  <a:srgbClr val="FFFFFF"/>
                </a:solidFill>
                <a:latin typeface="Libre Baskerville Bold"/>
              </a:rPr>
              <a:t>The CDC now recommends that all adults in the United States be tested for hepatitis B at least once in their lifetime and that all adults between the ages of 19 and 59 (as well as high-risk adults ages 60+) be vaccinated against hepatitis B.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85894"/>
            <a:chOff x="0" y="0"/>
            <a:chExt cx="10030210" cy="9969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96999"/>
            </a:xfrm>
            <a:custGeom>
              <a:avLst/>
              <a:gdLst/>
              <a:ahLst/>
              <a:cxnLst/>
              <a:rect l="l" t="t" r="r" b="b"/>
              <a:pathLst>
                <a:path w="10030210" h="996999">
                  <a:moveTo>
                    <a:pt x="0" y="0"/>
                  </a:moveTo>
                  <a:lnTo>
                    <a:pt x="10030210" y="0"/>
                  </a:lnTo>
                  <a:lnTo>
                    <a:pt x="10030210" y="996999"/>
                  </a:lnTo>
                  <a:lnTo>
                    <a:pt x="0" y="996999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-20082" y="600118"/>
            <a:ext cx="12230315" cy="45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FFFFFF"/>
                </a:solidFill>
                <a:latin typeface="Libre Baskerville Bold"/>
              </a:rPr>
              <a:t>The test for hepatitis B is a simple blood test.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75986" b="1910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327243" y="1637790"/>
            <a:ext cx="6696075" cy="787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can be done at a family doctor, liver specialist or at a community health fair.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3571" y="3574293"/>
            <a:ext cx="6696075" cy="787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is quick and easy and the results will be ready in a few days.</a:t>
            </a:r>
          </a:p>
        </p:txBody>
      </p:sp>
      <p:sp>
        <p:nvSpPr>
          <p:cNvPr id="9" name="Freeform 9"/>
          <p:cNvSpPr/>
          <p:nvPr/>
        </p:nvSpPr>
        <p:spPr>
          <a:xfrm>
            <a:off x="7762620" y="1598187"/>
            <a:ext cx="3605189" cy="3952213"/>
          </a:xfrm>
          <a:custGeom>
            <a:avLst/>
            <a:gdLst/>
            <a:ahLst/>
            <a:cxnLst/>
            <a:rect l="l" t="t" r="r" b="b"/>
            <a:pathLst>
              <a:path w="3605189" h="3952213">
                <a:moveTo>
                  <a:pt x="0" y="0"/>
                </a:moveTo>
                <a:lnTo>
                  <a:pt x="3605189" y="0"/>
                </a:lnTo>
                <a:lnTo>
                  <a:pt x="3605189" y="3952212"/>
                </a:lnTo>
                <a:lnTo>
                  <a:pt x="0" y="39522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" b="-115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75145"/>
            <a:chOff x="0" y="0"/>
            <a:chExt cx="10030210" cy="988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88665"/>
            </a:xfrm>
            <a:custGeom>
              <a:avLst/>
              <a:gdLst/>
              <a:ahLst/>
              <a:cxnLst/>
              <a:rect l="l" t="t" r="r" b="b"/>
              <a:pathLst>
                <a:path w="10030210" h="988665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16864" b="78225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200820" y="1854274"/>
            <a:ext cx="4928739" cy="40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If the test results show that</a:t>
            </a:r>
          </a:p>
        </p:txBody>
      </p:sp>
      <p:sp>
        <p:nvSpPr>
          <p:cNvPr id="7" name="Freeform 7"/>
          <p:cNvSpPr/>
          <p:nvPr/>
        </p:nvSpPr>
        <p:spPr>
          <a:xfrm>
            <a:off x="5213048" y="1062555"/>
            <a:ext cx="2252884" cy="2252884"/>
          </a:xfrm>
          <a:custGeom>
            <a:avLst/>
            <a:gdLst/>
            <a:ahLst/>
            <a:cxnLst/>
            <a:rect l="l" t="t" r="r" b="b"/>
            <a:pathLst>
              <a:path w="2252884" h="2252884">
                <a:moveTo>
                  <a:pt x="0" y="0"/>
                </a:moveTo>
                <a:lnTo>
                  <a:pt x="2252883" y="0"/>
                </a:lnTo>
                <a:lnTo>
                  <a:pt x="2252883" y="2252884"/>
                </a:lnTo>
                <a:lnTo>
                  <a:pt x="0" y="22528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 rot="634764">
            <a:off x="7379467" y="1963927"/>
            <a:ext cx="1367182" cy="82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endParaRPr lang="en-US" sz="922">
              <a:solidFill>
                <a:srgbClr val="FFFFFF"/>
              </a:solidFill>
              <a:latin typeface="Arimo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343719" y="1708764"/>
            <a:ext cx="4689369" cy="693494"/>
            <a:chOff x="0" y="0"/>
            <a:chExt cx="7643078" cy="113030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643078" cy="1130308"/>
            </a:xfrm>
            <a:custGeom>
              <a:avLst/>
              <a:gdLst/>
              <a:ahLst/>
              <a:cxnLst/>
              <a:rect l="l" t="t" r="r" b="b"/>
              <a:pathLst>
                <a:path w="7643078" h="1130308">
                  <a:moveTo>
                    <a:pt x="7518618" y="59690"/>
                  </a:moveTo>
                  <a:cubicBezTo>
                    <a:pt x="7554178" y="59690"/>
                    <a:pt x="7583388" y="88900"/>
                    <a:pt x="7583388" y="124460"/>
                  </a:cubicBezTo>
                  <a:lnTo>
                    <a:pt x="7583388" y="1005848"/>
                  </a:lnTo>
                  <a:cubicBezTo>
                    <a:pt x="7583388" y="1041408"/>
                    <a:pt x="7554178" y="1070618"/>
                    <a:pt x="7518618" y="1070618"/>
                  </a:cubicBezTo>
                  <a:lnTo>
                    <a:pt x="124460" y="1070618"/>
                  </a:lnTo>
                  <a:cubicBezTo>
                    <a:pt x="88900" y="1070618"/>
                    <a:pt x="59690" y="1041408"/>
                    <a:pt x="59690" y="100584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518618" y="59690"/>
                  </a:lnTo>
                  <a:moveTo>
                    <a:pt x="751861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05848"/>
                  </a:lnTo>
                  <a:cubicBezTo>
                    <a:pt x="0" y="1074428"/>
                    <a:pt x="55880" y="1130308"/>
                    <a:pt x="124460" y="1130308"/>
                  </a:cubicBezTo>
                  <a:lnTo>
                    <a:pt x="7518618" y="1130308"/>
                  </a:lnTo>
                  <a:cubicBezTo>
                    <a:pt x="7587198" y="1130308"/>
                    <a:pt x="7643078" y="1074428"/>
                    <a:pt x="7643078" y="1005848"/>
                  </a:cubicBezTo>
                  <a:lnTo>
                    <a:pt x="7643078" y="124460"/>
                  </a:lnTo>
                  <a:cubicBezTo>
                    <a:pt x="7643078" y="55880"/>
                    <a:pt x="7587198" y="0"/>
                    <a:pt x="7518618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7084009" y="1757538"/>
            <a:ext cx="4895872" cy="4895853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00820" y="585801"/>
            <a:ext cx="11888695" cy="39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After someone is tested: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408364" y="4731721"/>
            <a:ext cx="6463129" cy="345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is living with hepatitis B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-178677" y="3083159"/>
            <a:ext cx="6463129" cy="345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is NOT living with hepatitis B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27883" y="3579257"/>
            <a:ext cx="4424779" cy="704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0132" lvl="1" indent="-195066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get vaccinated to prevent hepatitis B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16627" y="5208044"/>
            <a:ext cx="4348579" cy="135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0132" lvl="1" indent="-195066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see a doctor for more testing</a:t>
            </a:r>
          </a:p>
          <a:p>
            <a:pPr marL="390132" lvl="1" indent="-195066">
              <a:lnSpc>
                <a:spcPts val="2599"/>
              </a:lnSpc>
              <a:buFont typeface="Arial"/>
              <a:buChar char="•"/>
            </a:pPr>
            <a:r>
              <a:rPr lang="en-US" sz="2363" spc="137">
                <a:solidFill>
                  <a:srgbClr val="000000"/>
                </a:solidFill>
                <a:latin typeface="Kite One Italics"/>
              </a:rPr>
              <a:t>Have family members and sexual partners tested</a:t>
            </a:r>
          </a:p>
        </p:txBody>
      </p:sp>
      <p:sp>
        <p:nvSpPr>
          <p:cNvPr id="18" name="TextBox 18"/>
          <p:cNvSpPr txBox="1"/>
          <p:nvPr/>
        </p:nvSpPr>
        <p:spPr>
          <a:xfrm rot="634764">
            <a:off x="6011879" y="1461548"/>
            <a:ext cx="755562" cy="459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endParaRPr lang="en-US" sz="509">
              <a:solidFill>
                <a:srgbClr val="FFFFFF"/>
              </a:solidFill>
              <a:latin typeface="Arimo"/>
            </a:endParaRPr>
          </a:p>
        </p:txBody>
      </p:sp>
      <p:sp>
        <p:nvSpPr>
          <p:cNvPr id="19" name="TextBox 19"/>
          <p:cNvSpPr txBox="1"/>
          <p:nvPr/>
        </p:nvSpPr>
        <p:spPr>
          <a:xfrm rot="634764">
            <a:off x="6375175" y="1518299"/>
            <a:ext cx="755562" cy="459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endParaRPr lang="en-US" sz="509">
              <a:solidFill>
                <a:srgbClr val="FFFFFF"/>
              </a:solidFill>
              <a:latin typeface="Arimo"/>
            </a:endParaRPr>
          </a:p>
        </p:txBody>
      </p:sp>
      <p:sp>
        <p:nvSpPr>
          <p:cNvPr id="20" name="TextBox 20"/>
          <p:cNvSpPr txBox="1"/>
          <p:nvPr/>
        </p:nvSpPr>
        <p:spPr>
          <a:xfrm rot="634764">
            <a:off x="6707882" y="1603011"/>
            <a:ext cx="755562" cy="459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endParaRPr lang="en-US" sz="509">
              <a:solidFill>
                <a:srgbClr val="FFFFFF"/>
              </a:solidFill>
              <a:latin typeface="Arimo"/>
            </a:endParaRPr>
          </a:p>
        </p:txBody>
      </p:sp>
      <p:sp>
        <p:nvSpPr>
          <p:cNvPr id="21" name="TextBox 21"/>
          <p:cNvSpPr txBox="1"/>
          <p:nvPr/>
        </p:nvSpPr>
        <p:spPr>
          <a:xfrm rot="634764">
            <a:off x="5867520" y="1924077"/>
            <a:ext cx="1871212" cy="112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endParaRPr lang="en-US" sz="1262">
              <a:solidFill>
                <a:srgbClr val="FFFFFF"/>
              </a:solidFill>
              <a:latin typeface="Arim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75145"/>
            <a:chOff x="0" y="0"/>
            <a:chExt cx="10030210" cy="988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88665"/>
            </a:xfrm>
            <a:custGeom>
              <a:avLst/>
              <a:gdLst/>
              <a:ahLst/>
              <a:cxnLst/>
              <a:rect l="l" t="t" r="r" b="b"/>
              <a:pathLst>
                <a:path w="10030210" h="988665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636232" y="5011178"/>
            <a:ext cx="920247" cy="1593829"/>
            <a:chOff x="0" y="0"/>
            <a:chExt cx="1958340" cy="34112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58340" cy="3411220"/>
            </a:xfrm>
            <a:custGeom>
              <a:avLst/>
              <a:gdLst/>
              <a:ahLst/>
              <a:cxnLst/>
              <a:rect l="l" t="t" r="r" b="b"/>
              <a:pathLst>
                <a:path w="1958340" h="3411220">
                  <a:moveTo>
                    <a:pt x="999490" y="2647950"/>
                  </a:moveTo>
                  <a:cubicBezTo>
                    <a:pt x="1065530" y="2567940"/>
                    <a:pt x="1136650" y="2482850"/>
                    <a:pt x="1214120" y="2392680"/>
                  </a:cubicBezTo>
                  <a:cubicBezTo>
                    <a:pt x="1292860" y="2299970"/>
                    <a:pt x="1375410" y="2199640"/>
                    <a:pt x="1459230" y="2092960"/>
                  </a:cubicBezTo>
                  <a:cubicBezTo>
                    <a:pt x="1545590" y="1983740"/>
                    <a:pt x="1624330" y="1868170"/>
                    <a:pt x="1695450" y="1746250"/>
                  </a:cubicBezTo>
                  <a:cubicBezTo>
                    <a:pt x="1767840" y="1623060"/>
                    <a:pt x="1827530" y="1492250"/>
                    <a:pt x="1873250" y="1357630"/>
                  </a:cubicBezTo>
                  <a:cubicBezTo>
                    <a:pt x="1921510" y="1219200"/>
                    <a:pt x="1945640" y="1071880"/>
                    <a:pt x="1945640" y="922020"/>
                  </a:cubicBezTo>
                  <a:cubicBezTo>
                    <a:pt x="1945640" y="764540"/>
                    <a:pt x="1921510" y="624840"/>
                    <a:pt x="1873250" y="509270"/>
                  </a:cubicBezTo>
                  <a:cubicBezTo>
                    <a:pt x="1824990" y="392430"/>
                    <a:pt x="1756410" y="293370"/>
                    <a:pt x="1671320" y="217170"/>
                  </a:cubicBezTo>
                  <a:cubicBezTo>
                    <a:pt x="1586230" y="143510"/>
                    <a:pt x="1485900" y="87630"/>
                    <a:pt x="1371600" y="52070"/>
                  </a:cubicBezTo>
                  <a:cubicBezTo>
                    <a:pt x="1261110" y="17780"/>
                    <a:pt x="1144270" y="0"/>
                    <a:pt x="1021080" y="0"/>
                  </a:cubicBezTo>
                  <a:cubicBezTo>
                    <a:pt x="891540" y="0"/>
                    <a:pt x="765810" y="20320"/>
                    <a:pt x="647700" y="59690"/>
                  </a:cubicBezTo>
                  <a:cubicBezTo>
                    <a:pt x="527050" y="100330"/>
                    <a:pt x="417830" y="165100"/>
                    <a:pt x="325120" y="252730"/>
                  </a:cubicBezTo>
                  <a:cubicBezTo>
                    <a:pt x="232410" y="340360"/>
                    <a:pt x="158750" y="453390"/>
                    <a:pt x="105410" y="586740"/>
                  </a:cubicBezTo>
                  <a:cubicBezTo>
                    <a:pt x="52070" y="720090"/>
                    <a:pt x="25400" y="878840"/>
                    <a:pt x="25400" y="1060450"/>
                  </a:cubicBezTo>
                  <a:cubicBezTo>
                    <a:pt x="25400" y="1122680"/>
                    <a:pt x="27940" y="1169670"/>
                    <a:pt x="33020" y="1206500"/>
                  </a:cubicBezTo>
                  <a:cubicBezTo>
                    <a:pt x="34290" y="1226820"/>
                    <a:pt x="36830" y="1247140"/>
                    <a:pt x="40640" y="1264920"/>
                  </a:cubicBezTo>
                  <a:lnTo>
                    <a:pt x="57150" y="1352550"/>
                  </a:lnTo>
                  <a:lnTo>
                    <a:pt x="800100" y="1352550"/>
                  </a:lnTo>
                  <a:lnTo>
                    <a:pt x="800100" y="1055370"/>
                  </a:lnTo>
                  <a:cubicBezTo>
                    <a:pt x="800100" y="998220"/>
                    <a:pt x="805180" y="943610"/>
                    <a:pt x="814070" y="892810"/>
                  </a:cubicBezTo>
                  <a:cubicBezTo>
                    <a:pt x="822960" y="847090"/>
                    <a:pt x="836930" y="807720"/>
                    <a:pt x="854710" y="774700"/>
                  </a:cubicBezTo>
                  <a:cubicBezTo>
                    <a:pt x="871220" y="745490"/>
                    <a:pt x="891540" y="723900"/>
                    <a:pt x="915670" y="707390"/>
                  </a:cubicBezTo>
                  <a:cubicBezTo>
                    <a:pt x="937260" y="693420"/>
                    <a:pt x="962660" y="687070"/>
                    <a:pt x="996950" y="687070"/>
                  </a:cubicBezTo>
                  <a:cubicBezTo>
                    <a:pt x="1031240" y="687070"/>
                    <a:pt x="1059180" y="693420"/>
                    <a:pt x="1078230" y="703580"/>
                  </a:cubicBezTo>
                  <a:cubicBezTo>
                    <a:pt x="1099820" y="716280"/>
                    <a:pt x="1116330" y="731520"/>
                    <a:pt x="1127760" y="750570"/>
                  </a:cubicBezTo>
                  <a:cubicBezTo>
                    <a:pt x="1141730" y="773430"/>
                    <a:pt x="1151890" y="798830"/>
                    <a:pt x="1158240" y="825500"/>
                  </a:cubicBezTo>
                  <a:cubicBezTo>
                    <a:pt x="1165860" y="857250"/>
                    <a:pt x="1168400" y="887730"/>
                    <a:pt x="1168400" y="916940"/>
                  </a:cubicBezTo>
                  <a:cubicBezTo>
                    <a:pt x="1168400" y="1010920"/>
                    <a:pt x="1153160" y="1102360"/>
                    <a:pt x="1123950" y="1184910"/>
                  </a:cubicBezTo>
                  <a:cubicBezTo>
                    <a:pt x="1093470" y="1272540"/>
                    <a:pt x="1052830" y="1357630"/>
                    <a:pt x="1002030" y="1440180"/>
                  </a:cubicBezTo>
                  <a:cubicBezTo>
                    <a:pt x="952500" y="1526540"/>
                    <a:pt x="892810" y="1609090"/>
                    <a:pt x="825500" y="1689100"/>
                  </a:cubicBezTo>
                  <a:cubicBezTo>
                    <a:pt x="756920" y="1771650"/>
                    <a:pt x="684530" y="1856740"/>
                    <a:pt x="612140" y="1939290"/>
                  </a:cubicBezTo>
                  <a:cubicBezTo>
                    <a:pt x="537210" y="2024380"/>
                    <a:pt x="463550" y="2113280"/>
                    <a:pt x="393700" y="2200910"/>
                  </a:cubicBezTo>
                  <a:cubicBezTo>
                    <a:pt x="320040" y="2292350"/>
                    <a:pt x="254000" y="2390140"/>
                    <a:pt x="196850" y="2490470"/>
                  </a:cubicBezTo>
                  <a:cubicBezTo>
                    <a:pt x="138430" y="2593340"/>
                    <a:pt x="90170" y="2702560"/>
                    <a:pt x="55880" y="2816860"/>
                  </a:cubicBezTo>
                  <a:cubicBezTo>
                    <a:pt x="19050" y="2934970"/>
                    <a:pt x="0" y="3061970"/>
                    <a:pt x="0" y="3194050"/>
                  </a:cubicBezTo>
                  <a:lnTo>
                    <a:pt x="0" y="3411220"/>
                  </a:lnTo>
                  <a:lnTo>
                    <a:pt x="1958340" y="3411220"/>
                  </a:lnTo>
                  <a:lnTo>
                    <a:pt x="1958340" y="2683510"/>
                  </a:lnTo>
                  <a:lnTo>
                    <a:pt x="971550" y="2683510"/>
                  </a:lnTo>
                  <a:cubicBezTo>
                    <a:pt x="980440" y="2672080"/>
                    <a:pt x="989330" y="2660650"/>
                    <a:pt x="999490" y="2647950"/>
                  </a:cubicBezTo>
                  <a:close/>
                </a:path>
              </a:pathLst>
            </a:custGeom>
            <a:solidFill>
              <a:srgbClr val="8C381C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rcRect t="15520" b="79569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8496686" y="1469732"/>
            <a:ext cx="3106503" cy="3106490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1060" r="-290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555806" y="1746528"/>
            <a:ext cx="979341" cy="1593829"/>
            <a:chOff x="0" y="0"/>
            <a:chExt cx="2062480" cy="33553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62480" cy="3355340"/>
            </a:xfrm>
            <a:custGeom>
              <a:avLst/>
              <a:gdLst/>
              <a:ahLst/>
              <a:cxnLst/>
              <a:rect l="l" t="t" r="r" b="b"/>
              <a:pathLst>
                <a:path w="2062480" h="3355340">
                  <a:moveTo>
                    <a:pt x="1436370" y="0"/>
                  </a:moveTo>
                  <a:lnTo>
                    <a:pt x="1033780" y="0"/>
                  </a:lnTo>
                  <a:lnTo>
                    <a:pt x="1007110" y="17780"/>
                  </a:lnTo>
                  <a:cubicBezTo>
                    <a:pt x="941070" y="60960"/>
                    <a:pt x="866140" y="101600"/>
                    <a:pt x="786130" y="138430"/>
                  </a:cubicBezTo>
                  <a:cubicBezTo>
                    <a:pt x="704850" y="176530"/>
                    <a:pt x="621030" y="210820"/>
                    <a:pt x="537210" y="241300"/>
                  </a:cubicBezTo>
                  <a:cubicBezTo>
                    <a:pt x="454660" y="270510"/>
                    <a:pt x="373380" y="295910"/>
                    <a:pt x="295910" y="314960"/>
                  </a:cubicBezTo>
                  <a:cubicBezTo>
                    <a:pt x="219710" y="334010"/>
                    <a:pt x="151130" y="346710"/>
                    <a:pt x="93980" y="354330"/>
                  </a:cubicBezTo>
                  <a:lnTo>
                    <a:pt x="0" y="365760"/>
                  </a:lnTo>
                  <a:lnTo>
                    <a:pt x="0" y="935990"/>
                  </a:lnTo>
                  <a:lnTo>
                    <a:pt x="687070" y="935990"/>
                  </a:lnTo>
                  <a:lnTo>
                    <a:pt x="687070" y="2677160"/>
                  </a:lnTo>
                  <a:lnTo>
                    <a:pt x="3810" y="2677160"/>
                  </a:lnTo>
                  <a:lnTo>
                    <a:pt x="3810" y="3355340"/>
                  </a:lnTo>
                  <a:lnTo>
                    <a:pt x="2062480" y="3355340"/>
                  </a:lnTo>
                  <a:lnTo>
                    <a:pt x="2062480" y="2677160"/>
                  </a:lnTo>
                  <a:lnTo>
                    <a:pt x="1436370" y="2677160"/>
                  </a:lnTo>
                  <a:lnTo>
                    <a:pt x="1436370" y="0"/>
                  </a:lnTo>
                  <a:close/>
                </a:path>
              </a:pathLst>
            </a:custGeom>
            <a:solidFill>
              <a:srgbClr val="8C381C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555806" y="4313008"/>
            <a:ext cx="2607447" cy="2607447"/>
          </a:xfrm>
          <a:custGeom>
            <a:avLst/>
            <a:gdLst/>
            <a:ahLst/>
            <a:cxnLst/>
            <a:rect l="l" t="t" r="r" b="b"/>
            <a:pathLst>
              <a:path w="2607447" h="2607447">
                <a:moveTo>
                  <a:pt x="0" y="0"/>
                </a:moveTo>
                <a:lnTo>
                  <a:pt x="2607448" y="0"/>
                </a:lnTo>
                <a:lnTo>
                  <a:pt x="2607448" y="2607448"/>
                </a:lnTo>
                <a:lnTo>
                  <a:pt x="0" y="26074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-474304">
            <a:off x="1924843" y="5680463"/>
            <a:ext cx="1282754" cy="1038420"/>
          </a:xfrm>
          <a:custGeom>
            <a:avLst/>
            <a:gdLst/>
            <a:ahLst/>
            <a:cxnLst/>
            <a:rect l="l" t="t" r="r" b="b"/>
            <a:pathLst>
              <a:path w="1282754" h="1038420">
                <a:moveTo>
                  <a:pt x="0" y="0"/>
                </a:moveTo>
                <a:lnTo>
                  <a:pt x="1282754" y="0"/>
                </a:lnTo>
                <a:lnTo>
                  <a:pt x="1282754" y="1038420"/>
                </a:lnTo>
                <a:lnTo>
                  <a:pt x="0" y="10384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04" r="-4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4879198" y="5190278"/>
            <a:ext cx="5934216" cy="100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 dirty="0">
                <a:solidFill>
                  <a:srgbClr val="000000"/>
                </a:solidFill>
                <a:latin typeface="Kite One Italics"/>
              </a:rPr>
              <a:t>Eating healthy food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 dirty="0">
                <a:solidFill>
                  <a:srgbClr val="000000"/>
                </a:solidFill>
                <a:latin typeface="Kite One Italics"/>
              </a:rPr>
              <a:t>Getting lots of exercise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 dirty="0">
                <a:solidFill>
                  <a:srgbClr val="000000"/>
                </a:solidFill>
                <a:latin typeface="Kite One Italics"/>
              </a:rPr>
              <a:t>Avoiding alcohol and cigarettes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86337" y="6237342"/>
            <a:ext cx="5934216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40"/>
              </a:lnSpc>
            </a:pPr>
            <a:r>
              <a:rPr lang="en-US" sz="2260" dirty="0">
                <a:solidFill>
                  <a:srgbClr val="000000"/>
                </a:solidFill>
                <a:latin typeface="Kite One Italics"/>
              </a:rPr>
              <a:t>These can be dangerous for the liver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302284" y="4103642"/>
            <a:ext cx="2451972" cy="2698517"/>
            <a:chOff x="0" y="0"/>
            <a:chExt cx="3269296" cy="3598023"/>
          </a:xfrm>
        </p:grpSpPr>
        <p:sp>
          <p:nvSpPr>
            <p:cNvPr id="17" name="Freeform 17"/>
            <p:cNvSpPr/>
            <p:nvPr/>
          </p:nvSpPr>
          <p:spPr>
            <a:xfrm rot="1656161">
              <a:off x="409142" y="409142"/>
              <a:ext cx="2341171" cy="2341171"/>
            </a:xfrm>
            <a:custGeom>
              <a:avLst/>
              <a:gdLst/>
              <a:ahLst/>
              <a:cxnLst/>
              <a:rect l="l" t="t" r="r" b="b"/>
              <a:pathLst>
                <a:path w="2341171" h="2341171">
                  <a:moveTo>
                    <a:pt x="0" y="0"/>
                  </a:moveTo>
                  <a:lnTo>
                    <a:pt x="2341172" y="0"/>
                  </a:lnTo>
                  <a:lnTo>
                    <a:pt x="2341172" y="2341172"/>
                  </a:lnTo>
                  <a:lnTo>
                    <a:pt x="0" y="2341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 rot="-2230324" flipH="1">
              <a:off x="915649" y="1244376"/>
              <a:ext cx="1960527" cy="1960527"/>
            </a:xfrm>
            <a:custGeom>
              <a:avLst/>
              <a:gdLst/>
              <a:ahLst/>
              <a:cxnLst/>
              <a:rect l="l" t="t" r="r" b="b"/>
              <a:pathLst>
                <a:path w="1960527" h="1960527">
                  <a:moveTo>
                    <a:pt x="1960527" y="0"/>
                  </a:moveTo>
                  <a:lnTo>
                    <a:pt x="0" y="0"/>
                  </a:lnTo>
                  <a:lnTo>
                    <a:pt x="0" y="1960527"/>
                  </a:lnTo>
                  <a:lnTo>
                    <a:pt x="1960527" y="1960527"/>
                  </a:lnTo>
                  <a:lnTo>
                    <a:pt x="1960527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00820" y="585801"/>
            <a:ext cx="11888695" cy="39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People who test positive for hepatitis B can stay healthy by: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62137" y="1546711"/>
            <a:ext cx="6248400" cy="39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Seeing their doctor 1-2 times a year.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973254" y="2266071"/>
            <a:ext cx="5695950" cy="133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 doctor who knows about hepatitis B is best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They will do more tests and, if needed, offer treatment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891817" y="4628457"/>
            <a:ext cx="5934216" cy="39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Leading a healthy lifestyle.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230943"/>
            <a:ext cx="13221428" cy="899453"/>
            <a:chOff x="0" y="0"/>
            <a:chExt cx="12860986" cy="874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860986" cy="874932"/>
            </a:xfrm>
            <a:custGeom>
              <a:avLst/>
              <a:gdLst/>
              <a:ahLst/>
              <a:cxnLst/>
              <a:rect l="l" t="t" r="r" b="b"/>
              <a:pathLst>
                <a:path w="12860986" h="874932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11087" b="840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83068" y="472129"/>
            <a:ext cx="12139188" cy="544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Libre Baskerville Bold"/>
              </a:rPr>
              <a:t>There is no cure for chronic hepatitis B.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35869" y="1538599"/>
            <a:ext cx="6520262" cy="1029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Kite One"/>
              </a:rPr>
              <a:t>Claims that medicine or herbal remedies can cure the virus are NOT true.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142284" y="3474648"/>
            <a:ext cx="4359507" cy="4277843"/>
            <a:chOff x="0" y="0"/>
            <a:chExt cx="5812676" cy="5703791"/>
          </a:xfrm>
        </p:grpSpPr>
        <p:sp>
          <p:nvSpPr>
            <p:cNvPr id="9" name="Freeform 9"/>
            <p:cNvSpPr/>
            <p:nvPr/>
          </p:nvSpPr>
          <p:spPr>
            <a:xfrm rot="232163">
              <a:off x="805139" y="996561"/>
              <a:ext cx="1534268" cy="2622681"/>
            </a:xfrm>
            <a:custGeom>
              <a:avLst/>
              <a:gdLst/>
              <a:ahLst/>
              <a:cxnLst/>
              <a:rect l="l" t="t" r="r" b="b"/>
              <a:pathLst>
                <a:path w="1534268" h="2622681">
                  <a:moveTo>
                    <a:pt x="0" y="0"/>
                  </a:moveTo>
                  <a:lnTo>
                    <a:pt x="1534269" y="0"/>
                  </a:lnTo>
                  <a:lnTo>
                    <a:pt x="1534269" y="2622681"/>
                  </a:lnTo>
                  <a:lnTo>
                    <a:pt x="0" y="2622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8884" y="0"/>
              <a:ext cx="5703791" cy="5703791"/>
            </a:xfrm>
            <a:custGeom>
              <a:avLst/>
              <a:gdLst/>
              <a:ahLst/>
              <a:cxnLst/>
              <a:rect l="l" t="t" r="r" b="b"/>
              <a:pathLst>
                <a:path w="5703791" h="5703791">
                  <a:moveTo>
                    <a:pt x="0" y="0"/>
                  </a:moveTo>
                  <a:lnTo>
                    <a:pt x="5703792" y="0"/>
                  </a:lnTo>
                  <a:lnTo>
                    <a:pt x="5703792" y="5703791"/>
                  </a:lnTo>
                  <a:lnTo>
                    <a:pt x="0" y="5703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 rot="-3567551">
              <a:off x="511866" y="2394790"/>
              <a:ext cx="1044193" cy="1784946"/>
            </a:xfrm>
            <a:custGeom>
              <a:avLst/>
              <a:gdLst/>
              <a:ahLst/>
              <a:cxnLst/>
              <a:rect l="l" t="t" r="r" b="b"/>
              <a:pathLst>
                <a:path w="1044193" h="1784946">
                  <a:moveTo>
                    <a:pt x="0" y="0"/>
                  </a:moveTo>
                  <a:lnTo>
                    <a:pt x="1044193" y="0"/>
                  </a:lnTo>
                  <a:lnTo>
                    <a:pt x="1044193" y="1784946"/>
                  </a:lnTo>
                  <a:lnTo>
                    <a:pt x="0" y="1784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868205" y="2945352"/>
            <a:ext cx="1449589" cy="1449589"/>
          </a:xfrm>
          <a:custGeom>
            <a:avLst/>
            <a:gdLst/>
            <a:ahLst/>
            <a:cxnLst/>
            <a:rect l="l" t="t" r="r" b="b"/>
            <a:pathLst>
              <a:path w="1449589" h="1449589">
                <a:moveTo>
                  <a:pt x="0" y="0"/>
                </a:moveTo>
                <a:lnTo>
                  <a:pt x="1449589" y="0"/>
                </a:lnTo>
                <a:lnTo>
                  <a:pt x="1449589" y="1449589"/>
                </a:lnTo>
                <a:lnTo>
                  <a:pt x="0" y="14495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 rot="-719232">
            <a:off x="2638522" y="4104110"/>
            <a:ext cx="6059549" cy="516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FFFFFF"/>
                </a:solidFill>
                <a:latin typeface="Archivo Black"/>
              </a:rPr>
              <a:t>CANNOT CURE</a:t>
            </a:r>
          </a:p>
        </p:txBody>
      </p:sp>
      <p:sp>
        <p:nvSpPr>
          <p:cNvPr id="14" name="TextBox 14"/>
          <p:cNvSpPr txBox="1"/>
          <p:nvPr/>
        </p:nvSpPr>
        <p:spPr>
          <a:xfrm rot="-719232">
            <a:off x="2638522" y="4032948"/>
            <a:ext cx="6059549" cy="516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Archivo Black"/>
              </a:rPr>
              <a:t>CANNOT CURE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82256" b="1283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90369" y="230943"/>
            <a:ext cx="13221428" cy="899453"/>
            <a:chOff x="0" y="0"/>
            <a:chExt cx="12860986" cy="874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860986" cy="874932"/>
            </a:xfrm>
            <a:custGeom>
              <a:avLst/>
              <a:gdLst/>
              <a:ahLst/>
              <a:cxnLst/>
              <a:rect l="l" t="t" r="r" b="b"/>
              <a:pathLst>
                <a:path w="12860986" h="874932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218" y="393150"/>
            <a:ext cx="1213918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Libre Baskerville Bold"/>
              </a:rPr>
              <a:t>There are treatments for hepatitis B.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4269" y="2603066"/>
            <a:ext cx="6149812" cy="1594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5"/>
              </a:lnSpc>
            </a:pPr>
            <a:r>
              <a:rPr lang="en-US" sz="3032">
                <a:solidFill>
                  <a:srgbClr val="222222"/>
                </a:solidFill>
                <a:latin typeface="Kite One"/>
              </a:rPr>
              <a:t>There are good treatments, called antivirals, that can control the virus and keep the liver healthy.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761977" y="2360597"/>
            <a:ext cx="4059033" cy="4059033"/>
            <a:chOff x="0" y="0"/>
            <a:chExt cx="5412044" cy="541204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12044" cy="5412044"/>
            </a:xfrm>
            <a:custGeom>
              <a:avLst/>
              <a:gdLst/>
              <a:ahLst/>
              <a:cxnLst/>
              <a:rect l="l" t="t" r="r" b="b"/>
              <a:pathLst>
                <a:path w="5412044" h="5412044">
                  <a:moveTo>
                    <a:pt x="0" y="0"/>
                  </a:moveTo>
                  <a:lnTo>
                    <a:pt x="5412044" y="0"/>
                  </a:lnTo>
                  <a:lnTo>
                    <a:pt x="5412044" y="5412044"/>
                  </a:lnTo>
                  <a:lnTo>
                    <a:pt x="0" y="54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 rot="1394922">
              <a:off x="3479429" y="3559752"/>
              <a:ext cx="936068" cy="936068"/>
            </a:xfrm>
            <a:custGeom>
              <a:avLst/>
              <a:gdLst/>
              <a:ahLst/>
              <a:cxnLst/>
              <a:rect l="l" t="t" r="r" b="b"/>
              <a:pathLst>
                <a:path w="936068" h="936068">
                  <a:moveTo>
                    <a:pt x="0" y="0"/>
                  </a:moveTo>
                  <a:lnTo>
                    <a:pt x="936068" y="0"/>
                  </a:lnTo>
                  <a:lnTo>
                    <a:pt x="936068" y="936068"/>
                  </a:lnTo>
                  <a:lnTo>
                    <a:pt x="0" y="936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06210" y="420955"/>
              <a:ext cx="4554341" cy="4554341"/>
            </a:xfrm>
            <a:custGeom>
              <a:avLst/>
              <a:gdLst/>
              <a:ahLst/>
              <a:cxnLst/>
              <a:rect l="l" t="t" r="r" b="b"/>
              <a:pathLst>
                <a:path w="4554341" h="4554341">
                  <a:moveTo>
                    <a:pt x="0" y="0"/>
                  </a:moveTo>
                  <a:lnTo>
                    <a:pt x="4554341" y="0"/>
                  </a:lnTo>
                  <a:lnTo>
                    <a:pt x="4554341" y="4554341"/>
                  </a:lnTo>
                  <a:lnTo>
                    <a:pt x="0" y="45543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 rot="6037825">
              <a:off x="3149628" y="3967874"/>
              <a:ext cx="936068" cy="936068"/>
            </a:xfrm>
            <a:custGeom>
              <a:avLst/>
              <a:gdLst/>
              <a:ahLst/>
              <a:cxnLst/>
              <a:rect l="l" t="t" r="r" b="b"/>
              <a:pathLst>
                <a:path w="936068" h="936068">
                  <a:moveTo>
                    <a:pt x="0" y="0"/>
                  </a:moveTo>
                  <a:lnTo>
                    <a:pt x="936068" y="0"/>
                  </a:lnTo>
                  <a:lnTo>
                    <a:pt x="936068" y="936067"/>
                  </a:lnTo>
                  <a:lnTo>
                    <a:pt x="0" y="936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-19050" y="1549626"/>
            <a:ext cx="9412822" cy="629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0"/>
              </a:lnSpc>
            </a:pPr>
            <a:r>
              <a:rPr lang="en-US" sz="3721">
                <a:solidFill>
                  <a:srgbClr val="231F1F"/>
                </a:solidFill>
                <a:latin typeface="Libre Baskerville Bold"/>
              </a:rPr>
              <a:t>But, the good news is that...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7088" b="780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90369" y="230943"/>
            <a:ext cx="13221428" cy="848115"/>
            <a:chOff x="0" y="0"/>
            <a:chExt cx="12860986" cy="8249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860986" cy="824994"/>
            </a:xfrm>
            <a:custGeom>
              <a:avLst/>
              <a:gdLst/>
              <a:ahLst/>
              <a:cxnLst/>
              <a:rect l="l" t="t" r="r" b="b"/>
              <a:pathLst>
                <a:path w="12860986" h="824994">
                  <a:moveTo>
                    <a:pt x="0" y="0"/>
                  </a:moveTo>
                  <a:lnTo>
                    <a:pt x="12860986" y="0"/>
                  </a:lnTo>
                  <a:lnTo>
                    <a:pt x="12860986" y="824994"/>
                  </a:lnTo>
                  <a:lnTo>
                    <a:pt x="0" y="824994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505888" y="3200703"/>
            <a:ext cx="13601560" cy="1231276"/>
            <a:chOff x="0" y="0"/>
            <a:chExt cx="15925627" cy="144166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925626" cy="1441662"/>
            </a:xfrm>
            <a:custGeom>
              <a:avLst/>
              <a:gdLst/>
              <a:ahLst/>
              <a:cxnLst/>
              <a:rect l="l" t="t" r="r" b="b"/>
              <a:pathLst>
                <a:path w="15925626" h="1441662">
                  <a:moveTo>
                    <a:pt x="0" y="0"/>
                  </a:moveTo>
                  <a:lnTo>
                    <a:pt x="15925626" y="0"/>
                  </a:lnTo>
                  <a:lnTo>
                    <a:pt x="15925626" y="1441662"/>
                  </a:lnTo>
                  <a:lnTo>
                    <a:pt x="0" y="1441662"/>
                  </a:lnTo>
                  <a:close/>
                </a:path>
              </a:pathLst>
            </a:custGeom>
            <a:solidFill>
              <a:srgbClr val="FBCB0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4719255" y="2523774"/>
            <a:ext cx="3014983" cy="3014983"/>
          </a:xfrm>
          <a:custGeom>
            <a:avLst/>
            <a:gdLst/>
            <a:ahLst/>
            <a:cxnLst/>
            <a:rect l="l" t="t" r="r" b="b"/>
            <a:pathLst>
              <a:path w="3014983" h="3014983">
                <a:moveTo>
                  <a:pt x="0" y="0"/>
                </a:moveTo>
                <a:lnTo>
                  <a:pt x="3014983" y="0"/>
                </a:lnTo>
                <a:lnTo>
                  <a:pt x="3014983" y="3014983"/>
                </a:lnTo>
                <a:lnTo>
                  <a:pt x="0" y="30149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328819" y="2735010"/>
            <a:ext cx="2049543" cy="2251214"/>
          </a:xfrm>
          <a:custGeom>
            <a:avLst/>
            <a:gdLst/>
            <a:ahLst/>
            <a:cxnLst/>
            <a:rect l="l" t="t" r="r" b="b"/>
            <a:pathLst>
              <a:path w="2049543" h="2251214">
                <a:moveTo>
                  <a:pt x="0" y="0"/>
                </a:moveTo>
                <a:lnTo>
                  <a:pt x="2049543" y="0"/>
                </a:lnTo>
                <a:lnTo>
                  <a:pt x="2049543" y="2251214"/>
                </a:lnTo>
                <a:lnTo>
                  <a:pt x="0" y="22512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45479" y="1293862"/>
            <a:ext cx="1697642" cy="1700234"/>
            <a:chOff x="0" y="0"/>
            <a:chExt cx="2263523" cy="2266978"/>
          </a:xfrm>
        </p:grpSpPr>
        <p:sp>
          <p:nvSpPr>
            <p:cNvPr id="12" name="Freeform 12"/>
            <p:cNvSpPr/>
            <p:nvPr/>
          </p:nvSpPr>
          <p:spPr>
            <a:xfrm rot="1394922">
              <a:off x="1577101" y="1559993"/>
              <a:ext cx="465229" cy="465229"/>
            </a:xfrm>
            <a:custGeom>
              <a:avLst/>
              <a:gdLst/>
              <a:ahLst/>
              <a:cxnLst/>
              <a:rect l="l" t="t" r="r" b="b"/>
              <a:pathLst>
                <a:path w="465229" h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2263523" cy="2263523"/>
            </a:xfrm>
            <a:custGeom>
              <a:avLst/>
              <a:gdLst/>
              <a:ahLst/>
              <a:cxnLst/>
              <a:rect l="l" t="t" r="r" b="b"/>
              <a:pathLst>
                <a:path w="2263523" h="2263523">
                  <a:moveTo>
                    <a:pt x="0" y="0"/>
                  </a:moveTo>
                  <a:lnTo>
                    <a:pt x="2263523" y="0"/>
                  </a:lnTo>
                  <a:lnTo>
                    <a:pt x="2263523" y="2263523"/>
                  </a:lnTo>
                  <a:lnTo>
                    <a:pt x="0" y="2263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 rot="6037825">
              <a:off x="1413189" y="1762830"/>
              <a:ext cx="465229" cy="465229"/>
            </a:xfrm>
            <a:custGeom>
              <a:avLst/>
              <a:gdLst/>
              <a:ahLst/>
              <a:cxnLst/>
              <a:rect l="l" t="t" r="r" b="b"/>
              <a:pathLst>
                <a:path w="465229" h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0470119" y="4836326"/>
            <a:ext cx="1721715" cy="1721715"/>
          </a:xfrm>
          <a:custGeom>
            <a:avLst/>
            <a:gdLst/>
            <a:ahLst/>
            <a:cxnLst/>
            <a:rect l="l" t="t" r="r" b="b"/>
            <a:pathLst>
              <a:path w="1721715" h="1721715">
                <a:moveTo>
                  <a:pt x="0" y="0"/>
                </a:moveTo>
                <a:lnTo>
                  <a:pt x="1721715" y="0"/>
                </a:lnTo>
                <a:lnTo>
                  <a:pt x="1721715" y="1721715"/>
                </a:lnTo>
                <a:lnTo>
                  <a:pt x="0" y="17217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326202" y="5101774"/>
            <a:ext cx="4071768" cy="1108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142">
                <a:solidFill>
                  <a:srgbClr val="000000"/>
                </a:solidFill>
                <a:latin typeface="Kite One"/>
              </a:rPr>
              <a:t>There is a safe vaccine that works and that can protect loved ones who don't have hepatitis B.</a:t>
            </a:r>
          </a:p>
        </p:txBody>
      </p:sp>
      <p:sp>
        <p:nvSpPr>
          <p:cNvPr id="17" name="Freeform 17"/>
          <p:cNvSpPr/>
          <p:nvPr/>
        </p:nvSpPr>
        <p:spPr>
          <a:xfrm>
            <a:off x="231388" y="3403451"/>
            <a:ext cx="762912" cy="762912"/>
          </a:xfrm>
          <a:custGeom>
            <a:avLst/>
            <a:gdLst/>
            <a:ahLst/>
            <a:cxnLst/>
            <a:rect l="l" t="t" r="r" b="b"/>
            <a:pathLst>
              <a:path w="762912" h="762912">
                <a:moveTo>
                  <a:pt x="0" y="0"/>
                </a:moveTo>
                <a:lnTo>
                  <a:pt x="762912" y="0"/>
                </a:lnTo>
                <a:lnTo>
                  <a:pt x="762912" y="762912"/>
                </a:lnTo>
                <a:lnTo>
                  <a:pt x="0" y="76291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0981530" y="3345422"/>
            <a:ext cx="878969" cy="878969"/>
          </a:xfrm>
          <a:custGeom>
            <a:avLst/>
            <a:gdLst/>
            <a:ahLst/>
            <a:cxnLst/>
            <a:rect l="l" t="t" r="r" b="b"/>
            <a:pathLst>
              <a:path w="878969" h="878969">
                <a:moveTo>
                  <a:pt x="0" y="0"/>
                </a:moveTo>
                <a:lnTo>
                  <a:pt x="878969" y="0"/>
                </a:lnTo>
                <a:lnTo>
                  <a:pt x="878969" y="878970"/>
                </a:lnTo>
                <a:lnTo>
                  <a:pt x="0" y="8789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1004970" y="3351541"/>
            <a:ext cx="837338" cy="837338"/>
          </a:xfrm>
          <a:custGeom>
            <a:avLst/>
            <a:gdLst/>
            <a:ahLst/>
            <a:cxnLst/>
            <a:rect l="l" t="t" r="r" b="b"/>
            <a:pathLst>
              <a:path w="837338" h="837338">
                <a:moveTo>
                  <a:pt x="0" y="0"/>
                </a:moveTo>
                <a:lnTo>
                  <a:pt x="837337" y="0"/>
                </a:lnTo>
                <a:lnTo>
                  <a:pt x="837337" y="837337"/>
                </a:lnTo>
                <a:lnTo>
                  <a:pt x="0" y="83733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-13163" y="4908808"/>
            <a:ext cx="1540656" cy="1540656"/>
          </a:xfrm>
          <a:custGeom>
            <a:avLst/>
            <a:gdLst/>
            <a:ahLst/>
            <a:cxnLst/>
            <a:rect l="l" t="t" r="r" b="b"/>
            <a:pathLst>
              <a:path w="1540656" h="1540656">
                <a:moveTo>
                  <a:pt x="0" y="0"/>
                </a:moveTo>
                <a:lnTo>
                  <a:pt x="1540656" y="0"/>
                </a:lnTo>
                <a:lnTo>
                  <a:pt x="1540656" y="1540656"/>
                </a:lnTo>
                <a:lnTo>
                  <a:pt x="0" y="15406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643542" y="5037613"/>
            <a:ext cx="227246" cy="204521"/>
          </a:xfrm>
          <a:custGeom>
            <a:avLst/>
            <a:gdLst/>
            <a:ahLst/>
            <a:cxnLst/>
            <a:rect l="l" t="t" r="r" b="b"/>
            <a:pathLst>
              <a:path w="227246" h="204521">
                <a:moveTo>
                  <a:pt x="0" y="0"/>
                </a:moveTo>
                <a:lnTo>
                  <a:pt x="227246" y="0"/>
                </a:lnTo>
                <a:lnTo>
                  <a:pt x="227246" y="204522"/>
                </a:lnTo>
                <a:lnTo>
                  <a:pt x="0" y="20452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0367746" y="1511579"/>
            <a:ext cx="1492753" cy="1401322"/>
          </a:xfrm>
          <a:custGeom>
            <a:avLst/>
            <a:gdLst/>
            <a:ahLst/>
            <a:cxnLst/>
            <a:rect l="l" t="t" r="r" b="b"/>
            <a:pathLst>
              <a:path w="1492753" h="1401322">
                <a:moveTo>
                  <a:pt x="0" y="0"/>
                </a:moveTo>
                <a:lnTo>
                  <a:pt x="1492753" y="0"/>
                </a:lnTo>
                <a:lnTo>
                  <a:pt x="1492753" y="1401322"/>
                </a:lnTo>
                <a:lnTo>
                  <a:pt x="0" y="140132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26218" y="409592"/>
            <a:ext cx="12139188" cy="517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Why should people get tested for hepatitis B?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84843" y="1732434"/>
            <a:ext cx="3429910" cy="791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Hepatitis B can be managed and treated!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915241" y="5101499"/>
            <a:ext cx="3930571" cy="112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5"/>
              </a:lnSpc>
            </a:pPr>
            <a:r>
              <a:rPr lang="en-US" sz="2140">
                <a:solidFill>
                  <a:srgbClr val="000000"/>
                </a:solidFill>
                <a:latin typeface="Kite One"/>
              </a:rPr>
              <a:t>Getting tested now can allow someone to stay healthy for themselves and their loved ones!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94300" y="3514784"/>
            <a:ext cx="3589504" cy="631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2"/>
              </a:lnSpc>
            </a:pPr>
            <a:r>
              <a:rPr lang="en-US" sz="2280" spc="27">
                <a:solidFill>
                  <a:srgbClr val="000000"/>
                </a:solidFill>
                <a:latin typeface="Kite One"/>
              </a:rPr>
              <a:t>Someone should not wait until they feel sick.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864896" y="1732434"/>
            <a:ext cx="2506967" cy="791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Most people do not have symptoms.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329573" y="3514784"/>
            <a:ext cx="2324831" cy="63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62"/>
              </a:lnSpc>
              <a:spcBef>
                <a:spcPct val="0"/>
              </a:spcBef>
            </a:pPr>
            <a:r>
              <a:rPr lang="en-US" sz="2280" u="none" spc="27">
                <a:solidFill>
                  <a:srgbClr val="000000"/>
                </a:solidFill>
                <a:latin typeface="Kite One"/>
              </a:rPr>
              <a:t>They should get tested now!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9850" y="-31750"/>
            <a:ext cx="12331732" cy="6921508"/>
            <a:chOff x="0" y="0"/>
            <a:chExt cx="16442310" cy="922867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9359" b="29359"/>
            <a:stretch>
              <a:fillRect/>
            </a:stretch>
          </p:blipFill>
          <p:spPr>
            <a:xfrm>
              <a:off x="0" y="0"/>
              <a:ext cx="10876873" cy="2991559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>
              <a:off x="0" y="3118559"/>
              <a:ext cx="10876873" cy="6110118"/>
            </a:xfrm>
            <a:prstGeom prst="rect">
              <a:avLst/>
            </a:prstGeom>
            <a:gradFill rotWithShape="1">
              <a:gsLst>
                <a:gs pos="0">
                  <a:srgbClr val="5CE1E6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270" t="20916" r="46746" b="11735"/>
            <a:stretch>
              <a:fillRect/>
            </a:stretch>
          </p:blipFill>
          <p:spPr>
            <a:xfrm>
              <a:off x="11003873" y="0"/>
              <a:ext cx="5438437" cy="461433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7567" b="37459"/>
            <a:stretch>
              <a:fillRect/>
            </a:stretch>
          </p:blipFill>
          <p:spPr>
            <a:xfrm>
              <a:off x="11003873" y="4741339"/>
              <a:ext cx="5438437" cy="4487339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261520" y="4464785"/>
            <a:ext cx="10641081" cy="2102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48"/>
              </a:lnSpc>
            </a:pPr>
            <a:r>
              <a:rPr lang="en-US" sz="4034">
                <a:solidFill>
                  <a:srgbClr val="FFFFFF"/>
                </a:solidFill>
                <a:latin typeface="Bebas Neue Cyrillic"/>
              </a:rPr>
              <a:t>You have the power to save lives by:</a:t>
            </a:r>
          </a:p>
          <a:p>
            <a:pPr marL="666176" lvl="1" indent="-333088">
              <a:lnSpc>
                <a:spcPts val="5648"/>
              </a:lnSpc>
              <a:buFont typeface="Arial"/>
              <a:buChar char="•"/>
            </a:pPr>
            <a:r>
              <a:rPr lang="en-US" sz="4034">
                <a:solidFill>
                  <a:srgbClr val="FFFFFF"/>
                </a:solidFill>
                <a:latin typeface="Bebas Neue Cyrillic"/>
              </a:rPr>
              <a:t>Educating about hepatitis B</a:t>
            </a:r>
          </a:p>
          <a:p>
            <a:pPr marL="666176" lvl="1" indent="-333088">
              <a:lnSpc>
                <a:spcPts val="5648"/>
              </a:lnSpc>
              <a:buFont typeface="Arial"/>
              <a:buChar char="•"/>
            </a:pPr>
            <a:r>
              <a:rPr lang="en-US" sz="4034">
                <a:solidFill>
                  <a:srgbClr val="FFFFFF"/>
                </a:solidFill>
                <a:latin typeface="Bebas Neue Cyrillic"/>
              </a:rPr>
              <a:t>Promoting testing in your community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0" y="-76200"/>
            <a:ext cx="12744734" cy="1770781"/>
            <a:chOff x="0" y="0"/>
            <a:chExt cx="12397287" cy="1722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722506"/>
            </a:xfrm>
            <a:custGeom>
              <a:avLst/>
              <a:gdLst/>
              <a:ahLst/>
              <a:cxnLst/>
              <a:rect l="l" t="t" r="r" b="b"/>
              <a:pathLst>
                <a:path w="12397287" h="1722506">
                  <a:moveTo>
                    <a:pt x="0" y="0"/>
                  </a:moveTo>
                  <a:lnTo>
                    <a:pt x="12397287" y="0"/>
                  </a:lnTo>
                  <a:lnTo>
                    <a:pt x="12397287" y="1722506"/>
                  </a:lnTo>
                  <a:lnTo>
                    <a:pt x="0" y="1722506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Freeform 5"/>
          <p:cNvSpPr/>
          <p:nvPr/>
        </p:nvSpPr>
        <p:spPr>
          <a:xfrm>
            <a:off x="4974861" y="2211049"/>
            <a:ext cx="4651430" cy="4587712"/>
          </a:xfrm>
          <a:custGeom>
            <a:avLst/>
            <a:gdLst/>
            <a:ahLst/>
            <a:cxnLst/>
            <a:rect l="l" t="t" r="r" b="b"/>
            <a:pathLst>
              <a:path w="4651430" h="4587712">
                <a:moveTo>
                  <a:pt x="0" y="0"/>
                </a:moveTo>
                <a:lnTo>
                  <a:pt x="4651430" y="0"/>
                </a:lnTo>
                <a:lnTo>
                  <a:pt x="4651430" y="4587712"/>
                </a:lnTo>
                <a:lnTo>
                  <a:pt x="0" y="4587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1" b="-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307205" y="2211049"/>
            <a:ext cx="8020972" cy="2572414"/>
          </a:xfrm>
          <a:custGeom>
            <a:avLst/>
            <a:gdLst/>
            <a:ahLst/>
            <a:cxnLst/>
            <a:rect l="l" t="t" r="r" b="b"/>
            <a:pathLst>
              <a:path w="8020972" h="2572414">
                <a:moveTo>
                  <a:pt x="0" y="0"/>
                </a:moveTo>
                <a:lnTo>
                  <a:pt x="8020972" y="0"/>
                </a:lnTo>
                <a:lnTo>
                  <a:pt x="8020972" y="2572414"/>
                </a:lnTo>
                <a:lnTo>
                  <a:pt x="0" y="25724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05903" b="-10590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6"/>
            <a:srcRect t="10817" b="8427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9" name="Freeform 9"/>
          <p:cNvSpPr/>
          <p:nvPr/>
        </p:nvSpPr>
        <p:spPr>
          <a:xfrm>
            <a:off x="84594" y="2211049"/>
            <a:ext cx="3222611" cy="4646951"/>
          </a:xfrm>
          <a:custGeom>
            <a:avLst/>
            <a:gdLst/>
            <a:ahLst/>
            <a:cxnLst/>
            <a:rect l="l" t="t" r="r" b="b"/>
            <a:pathLst>
              <a:path w="3222611" h="4646951">
                <a:moveTo>
                  <a:pt x="0" y="0"/>
                </a:moveTo>
                <a:lnTo>
                  <a:pt x="3222611" y="0"/>
                </a:lnTo>
                <a:lnTo>
                  <a:pt x="3222611" y="4646951"/>
                </a:lnTo>
                <a:lnTo>
                  <a:pt x="0" y="46469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960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672590" y="2585069"/>
            <a:ext cx="7096125" cy="1798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31"/>
              </a:lnSpc>
            </a:pPr>
            <a:r>
              <a:rPr lang="en-US" sz="2992" spc="179">
                <a:solidFill>
                  <a:srgbClr val="000000"/>
                </a:solidFill>
                <a:latin typeface="Kite One Italics"/>
              </a:rPr>
              <a:t>Knowing the common myths and how to overcome them can help reduce stigma and share accurate information.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7377" y="468056"/>
            <a:ext cx="11926897" cy="1056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Talking about hepatitis B in a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culturally sensitive way can be challenging.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6107906" y="357188"/>
            <a:ext cx="6518672" cy="7289874"/>
          </a:xfrm>
          <a:custGeom>
            <a:avLst/>
            <a:gdLst/>
            <a:ahLst/>
            <a:cxnLst/>
            <a:rect l="l" t="t" r="r" b="b"/>
            <a:pathLst>
              <a:path w="6518672" h="7289874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r="-591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 rot="5400000">
            <a:off x="3143250" y="3732609"/>
            <a:ext cx="5947172" cy="660797"/>
            <a:chOff x="0" y="0"/>
            <a:chExt cx="5097576" cy="571500"/>
          </a:xfrm>
        </p:grpSpPr>
        <p:sp>
          <p:nvSpPr>
            <p:cNvPr id="5" name="Freeform 5"/>
            <p:cNvSpPr/>
            <p:nvPr/>
          </p:nvSpPr>
          <p:spPr>
            <a:xfrm>
              <a:off x="0" y="255270"/>
              <a:ext cx="5097576" cy="69850"/>
            </a:xfrm>
            <a:custGeom>
              <a:avLst/>
              <a:gdLst/>
              <a:ahLst/>
              <a:cxnLst/>
              <a:rect l="l" t="t" r="r" b="b"/>
              <a:pathLst>
                <a:path w="5097576" h="69850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376026" y="53718"/>
            <a:ext cx="13071345" cy="660797"/>
            <a:chOff x="0" y="0"/>
            <a:chExt cx="11204010" cy="571500"/>
          </a:xfrm>
        </p:grpSpPr>
        <p:sp>
          <p:nvSpPr>
            <p:cNvPr id="7" name="Freeform 7"/>
            <p:cNvSpPr/>
            <p:nvPr/>
          </p:nvSpPr>
          <p:spPr>
            <a:xfrm>
              <a:off x="0" y="255270"/>
              <a:ext cx="11204010" cy="69850"/>
            </a:xfrm>
            <a:custGeom>
              <a:avLst/>
              <a:gdLst/>
              <a:ahLst/>
              <a:cxnLst/>
              <a:rect l="l" t="t" r="r" b="b"/>
              <a:pathLst>
                <a:path w="11204010" h="6985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t="47544" b="4754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5400000">
            <a:off x="3089672" y="4125516"/>
            <a:ext cx="6023013" cy="269687"/>
            <a:chOff x="0" y="0"/>
            <a:chExt cx="9621520" cy="276860"/>
          </a:xfrm>
        </p:grpSpPr>
        <p:sp>
          <p:nvSpPr>
            <p:cNvPr id="11" name="Freeform 11"/>
            <p:cNvSpPr/>
            <p:nvPr/>
          </p:nvSpPr>
          <p:spPr>
            <a:xfrm>
              <a:off x="253365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04038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0269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05257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270" y="11430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5593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5080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01473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5201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54584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59713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810387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860933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911605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09040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55714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60782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506476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658368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>
            <a:off x="3661172" y="3799675"/>
            <a:ext cx="2129691" cy="1756061"/>
          </a:xfrm>
          <a:custGeom>
            <a:avLst/>
            <a:gdLst/>
            <a:ahLst/>
            <a:cxnLst/>
            <a:rect l="l" t="t" r="r" b="b"/>
            <a:pathLst>
              <a:path w="2129691" h="1756061">
                <a:moveTo>
                  <a:pt x="0" y="0"/>
                </a:moveTo>
                <a:lnTo>
                  <a:pt x="2129690" y="0"/>
                </a:lnTo>
                <a:lnTo>
                  <a:pt x="2129690" y="1756061"/>
                </a:lnTo>
                <a:lnTo>
                  <a:pt x="0" y="17560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42" b="-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 flipH="1">
            <a:off x="-2428463" y="2759117"/>
            <a:ext cx="6760673" cy="4512749"/>
          </a:xfrm>
          <a:custGeom>
            <a:avLst/>
            <a:gdLst/>
            <a:ahLst/>
            <a:cxnLst/>
            <a:rect l="l" t="t" r="r" b="b"/>
            <a:pathLst>
              <a:path w="6760673" h="4512749">
                <a:moveTo>
                  <a:pt x="6760673" y="0"/>
                </a:moveTo>
                <a:lnTo>
                  <a:pt x="0" y="0"/>
                </a:lnTo>
                <a:lnTo>
                  <a:pt x="0" y="4512749"/>
                </a:lnTo>
                <a:lnTo>
                  <a:pt x="6760673" y="4512749"/>
                </a:lnTo>
                <a:lnTo>
                  <a:pt x="6760673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6786299" y="785071"/>
            <a:ext cx="6251523" cy="6251523"/>
          </a:xfrm>
          <a:custGeom>
            <a:avLst/>
            <a:gdLst/>
            <a:ahLst/>
            <a:cxnLst/>
            <a:rect l="l" t="t" r="r" b="b"/>
            <a:pathLst>
              <a:path w="6251523" h="6251523">
                <a:moveTo>
                  <a:pt x="0" y="0"/>
                </a:moveTo>
                <a:lnTo>
                  <a:pt x="6251523" y="0"/>
                </a:lnTo>
                <a:lnTo>
                  <a:pt x="6251523" y="6251523"/>
                </a:lnTo>
                <a:lnTo>
                  <a:pt x="0" y="62515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1500188" y="1352726"/>
            <a:ext cx="4286250" cy="2228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I don't have any symptoms. </a:t>
            </a:r>
          </a:p>
          <a:p>
            <a:pPr algn="ctr">
              <a:lnSpc>
                <a:spcPts val="3562"/>
              </a:lnSpc>
            </a:pPr>
            <a:endParaRPr lang="en-US" sz="3018" spc="181">
              <a:solidFill>
                <a:srgbClr val="000000"/>
              </a:solidFill>
              <a:latin typeface="Kite One Italics"/>
            </a:endParaRPr>
          </a:p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Could I still have hepatitis B?</a:t>
            </a:r>
          </a:p>
        </p:txBody>
      </p:sp>
      <p:sp>
        <p:nvSpPr>
          <p:cNvPr id="38" name="TextBox 38"/>
          <p:cNvSpPr txBox="1"/>
          <p:nvPr/>
        </p:nvSpPr>
        <p:spPr>
          <a:xfrm rot="421561">
            <a:off x="7990715" y="1754472"/>
            <a:ext cx="2356549" cy="780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id="39" name="TextBox 39"/>
          <p:cNvSpPr txBox="1"/>
          <p:nvPr/>
        </p:nvSpPr>
        <p:spPr>
          <a:xfrm rot="421561">
            <a:off x="7652815" y="2826990"/>
            <a:ext cx="2485886" cy="2798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3118" spc="187">
                <a:solidFill>
                  <a:srgbClr val="000000"/>
                </a:solidFill>
                <a:latin typeface="Kite One Italics"/>
              </a:rPr>
              <a:t>Most people </a:t>
            </a:r>
          </a:p>
          <a:p>
            <a:pPr algn="ctr">
              <a:lnSpc>
                <a:spcPts val="3680"/>
              </a:lnSpc>
            </a:pPr>
            <a:r>
              <a:rPr lang="en-US" sz="3118" spc="187">
                <a:solidFill>
                  <a:srgbClr val="000000"/>
                </a:solidFill>
                <a:latin typeface="Kite One Italics"/>
              </a:rPr>
              <a:t>with hepatitis B </a:t>
            </a:r>
          </a:p>
          <a:p>
            <a:pPr algn="ctr">
              <a:lnSpc>
                <a:spcPts val="3680"/>
              </a:lnSpc>
            </a:pPr>
            <a:r>
              <a:rPr lang="en-US" sz="3118" spc="187">
                <a:solidFill>
                  <a:srgbClr val="000000"/>
                </a:solidFill>
                <a:latin typeface="Kite One Italics"/>
              </a:rPr>
              <a:t>do not have </a:t>
            </a:r>
          </a:p>
          <a:p>
            <a:pPr algn="ctr">
              <a:lnSpc>
                <a:spcPts val="3680"/>
              </a:lnSpc>
            </a:pPr>
            <a:r>
              <a:rPr lang="en-US" sz="3118" spc="187">
                <a:solidFill>
                  <a:srgbClr val="000000"/>
                </a:solidFill>
                <a:latin typeface="Kite One Italics"/>
              </a:rPr>
              <a:t>any symptoms!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227031" y="34487"/>
            <a:ext cx="5600700" cy="44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Myth #1: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332210" y="476755"/>
            <a:ext cx="3343275" cy="523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Symptoms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7544" b="4754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376026" y="53718"/>
            <a:ext cx="13053478" cy="660797"/>
            <a:chOff x="0" y="0"/>
            <a:chExt cx="11188695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188695" cy="69850"/>
            </a:xfrm>
            <a:custGeom>
              <a:avLst/>
              <a:gdLst/>
              <a:ahLst/>
              <a:cxnLst/>
              <a:rect l="l" t="t" r="r" b="b"/>
              <a:pathLst>
                <a:path w="11188695" h="69850">
                  <a:moveTo>
                    <a:pt x="1089786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88695" y="69850"/>
                  </a:lnTo>
                  <a:lnTo>
                    <a:pt x="11188695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330517" y="4553341"/>
            <a:ext cx="8490493" cy="55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Let community members know that people with hepatitis B often have no symptoms, even though their liver could be damaged.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57562" y="5321642"/>
            <a:ext cx="8652801" cy="55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Remind people that they have the power to improve their health now, to prevent serious liver problems in the future.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14357" y="242264"/>
              <a:ext cx="51562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357562" y="6145023"/>
            <a:ext cx="8148638" cy="538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The hepatitis B test is a simple blood test. It is the only way to know if someone has the virus! </a:t>
            </a:r>
          </a:p>
        </p:txBody>
      </p:sp>
      <p:sp>
        <p:nvSpPr>
          <p:cNvPr id="14" name="Freeform 14"/>
          <p:cNvSpPr/>
          <p:nvPr/>
        </p:nvSpPr>
        <p:spPr>
          <a:xfrm>
            <a:off x="2788303" y="3866167"/>
            <a:ext cx="1537352" cy="559564"/>
          </a:xfrm>
          <a:custGeom>
            <a:avLst/>
            <a:gdLst/>
            <a:ahLst/>
            <a:cxnLst/>
            <a:rect l="l" t="t" r="r" b="b"/>
            <a:pathLst>
              <a:path w="1537352" h="559564">
                <a:moveTo>
                  <a:pt x="0" y="0"/>
                </a:moveTo>
                <a:lnTo>
                  <a:pt x="1537352" y="0"/>
                </a:lnTo>
                <a:lnTo>
                  <a:pt x="1537352" y="559564"/>
                </a:lnTo>
                <a:lnTo>
                  <a:pt x="0" y="5595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87370" b="-873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937968" y="3967559"/>
            <a:ext cx="1289401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Key Tips:</a:t>
            </a:r>
          </a:p>
        </p:txBody>
      </p:sp>
      <p:sp>
        <p:nvSpPr>
          <p:cNvPr id="16" name="Freeform 16"/>
          <p:cNvSpPr/>
          <p:nvPr/>
        </p:nvSpPr>
        <p:spPr>
          <a:xfrm>
            <a:off x="2788303" y="1679206"/>
            <a:ext cx="1876366" cy="551453"/>
          </a:xfrm>
          <a:custGeom>
            <a:avLst/>
            <a:gdLst/>
            <a:ahLst/>
            <a:cxnLst/>
            <a:rect l="l" t="t" r="r" b="b"/>
            <a:pathLst>
              <a:path w="1876366" h="551453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20129" b="-1201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2959419" y="1770952"/>
            <a:ext cx="1587644" cy="34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Remember:</a:t>
            </a:r>
          </a:p>
        </p:txBody>
      </p:sp>
      <p:sp>
        <p:nvSpPr>
          <p:cNvPr id="18" name="Freeform 18"/>
          <p:cNvSpPr/>
          <p:nvPr/>
        </p:nvSpPr>
        <p:spPr>
          <a:xfrm flipH="1">
            <a:off x="-2148938" y="1322971"/>
            <a:ext cx="8234747" cy="5486400"/>
          </a:xfrm>
          <a:custGeom>
            <a:avLst/>
            <a:gdLst/>
            <a:ahLst/>
            <a:cxnLst/>
            <a:rect l="l" t="t" r="r" b="b"/>
            <a:pathLst>
              <a:path w="8234747" h="5486400">
                <a:moveTo>
                  <a:pt x="8234746" y="0"/>
                </a:moveTo>
                <a:lnTo>
                  <a:pt x="0" y="0"/>
                </a:lnTo>
                <a:lnTo>
                  <a:pt x="0" y="5486400"/>
                </a:lnTo>
                <a:lnTo>
                  <a:pt x="8234746" y="5486400"/>
                </a:lnTo>
                <a:lnTo>
                  <a:pt x="823474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-35719" y="1075529"/>
            <a:ext cx="12268200" cy="44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Most people with hepatitis B don’t have any symptoms.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74914" y="2405503"/>
            <a:ext cx="8346096" cy="100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45">
                <a:solidFill>
                  <a:srgbClr val="000000"/>
                </a:solidFill>
                <a:latin typeface="Kite One"/>
              </a:rPr>
              <a:t>People may be used to treating illnesses only when they have symptoms. People may not feel a need to get tested if they feel fine.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22489" y="160596"/>
            <a:ext cx="4752975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#1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6107906" y="357188"/>
            <a:ext cx="6518672" cy="7289874"/>
          </a:xfrm>
          <a:custGeom>
            <a:avLst/>
            <a:gdLst/>
            <a:ahLst/>
            <a:cxnLst/>
            <a:rect l="l" t="t" r="r" b="b"/>
            <a:pathLst>
              <a:path w="6518672" h="7289874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r="-59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19050" y="395135"/>
            <a:ext cx="6115050" cy="6462865"/>
          </a:xfrm>
          <a:custGeom>
            <a:avLst/>
            <a:gdLst/>
            <a:ahLst/>
            <a:cxnLst/>
            <a:rect l="l" t="t" r="r" b="b"/>
            <a:pathLst>
              <a:path w="6115050" h="6462865">
                <a:moveTo>
                  <a:pt x="0" y="0"/>
                </a:moveTo>
                <a:lnTo>
                  <a:pt x="6115050" y="0"/>
                </a:lnTo>
                <a:lnTo>
                  <a:pt x="6115050" y="6462865"/>
                </a:lnTo>
                <a:lnTo>
                  <a:pt x="0" y="64628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253" t="-35635" b="-3088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3143250" y="3543629"/>
            <a:ext cx="5947172" cy="660797"/>
            <a:chOff x="0" y="0"/>
            <a:chExt cx="5097576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5097576" cy="69850"/>
            </a:xfrm>
            <a:custGeom>
              <a:avLst/>
              <a:gdLst/>
              <a:ahLst/>
              <a:cxnLst/>
              <a:rect l="l" t="t" r="r" b="b"/>
              <a:pathLst>
                <a:path w="5097576" h="69850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17690" b="765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9" name="Freeform 9"/>
          <p:cNvSpPr/>
          <p:nvPr/>
        </p:nvSpPr>
        <p:spPr>
          <a:xfrm>
            <a:off x="6804422" y="886645"/>
            <a:ext cx="6251523" cy="6251523"/>
          </a:xfrm>
          <a:custGeom>
            <a:avLst/>
            <a:gdLst/>
            <a:ahLst/>
            <a:cxnLst/>
            <a:rect l="l" t="t" r="r" b="b"/>
            <a:pathLst>
              <a:path w="6251523" h="6251523">
                <a:moveTo>
                  <a:pt x="0" y="0"/>
                </a:moveTo>
                <a:lnTo>
                  <a:pt x="6251523" y="0"/>
                </a:lnTo>
                <a:lnTo>
                  <a:pt x="6251523" y="6251523"/>
                </a:lnTo>
                <a:lnTo>
                  <a:pt x="0" y="62515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 rot="-5400000">
            <a:off x="3095804" y="3877563"/>
            <a:ext cx="6023013" cy="269687"/>
            <a:chOff x="0" y="0"/>
            <a:chExt cx="9621520" cy="276860"/>
          </a:xfrm>
        </p:grpSpPr>
        <p:sp>
          <p:nvSpPr>
            <p:cNvPr id="11" name="Freeform 11"/>
            <p:cNvSpPr/>
            <p:nvPr/>
          </p:nvSpPr>
          <p:spPr>
            <a:xfrm>
              <a:off x="253365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04038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0269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05257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270" y="11430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5593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5080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01473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5201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54584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59713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810387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860933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911605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09040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55714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60782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506476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658368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396258" y="-35719"/>
            <a:ext cx="5279522" cy="1117243"/>
            <a:chOff x="0" y="0"/>
            <a:chExt cx="7039363" cy="1489658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-376026" y="53718"/>
            <a:ext cx="13089249" cy="660797"/>
            <a:chOff x="0" y="0"/>
            <a:chExt cx="11219357" cy="571500"/>
          </a:xfrm>
        </p:grpSpPr>
        <p:sp>
          <p:nvSpPr>
            <p:cNvPr id="35" name="Freeform 35"/>
            <p:cNvSpPr/>
            <p:nvPr/>
          </p:nvSpPr>
          <p:spPr>
            <a:xfrm>
              <a:off x="0" y="255270"/>
              <a:ext cx="11219357" cy="69850"/>
            </a:xfrm>
            <a:custGeom>
              <a:avLst/>
              <a:gdLst/>
              <a:ahLst/>
              <a:cxnLst/>
              <a:rect l="l" t="t" r="r" b="b"/>
              <a:pathLst>
                <a:path w="11219357" h="69850">
                  <a:moveTo>
                    <a:pt x="1092852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19357" y="69850"/>
                  </a:lnTo>
                  <a:lnTo>
                    <a:pt x="11219357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306961" y="228364"/>
            <a:ext cx="560070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#2</a:t>
            </a:r>
          </a:p>
        </p:txBody>
      </p:sp>
      <p:sp>
        <p:nvSpPr>
          <p:cNvPr id="37" name="Freeform 37"/>
          <p:cNvSpPr/>
          <p:nvPr/>
        </p:nvSpPr>
        <p:spPr>
          <a:xfrm>
            <a:off x="3874157" y="3573773"/>
            <a:ext cx="2129691" cy="1756061"/>
          </a:xfrm>
          <a:custGeom>
            <a:avLst/>
            <a:gdLst/>
            <a:ahLst/>
            <a:cxnLst/>
            <a:rect l="l" t="t" r="r" b="b"/>
            <a:pathLst>
              <a:path w="2129691" h="1756061">
                <a:moveTo>
                  <a:pt x="0" y="0"/>
                </a:moveTo>
                <a:lnTo>
                  <a:pt x="2129690" y="0"/>
                </a:lnTo>
                <a:lnTo>
                  <a:pt x="2129690" y="1756060"/>
                </a:lnTo>
                <a:lnTo>
                  <a:pt x="0" y="17560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42" b="-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9"/>
            <a:srcRect t="47544" b="4754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1" name="Group 41"/>
          <p:cNvGrpSpPr/>
          <p:nvPr/>
        </p:nvGrpSpPr>
        <p:grpSpPr>
          <a:xfrm>
            <a:off x="-376026" y="53718"/>
            <a:ext cx="13071345" cy="660797"/>
            <a:chOff x="0" y="0"/>
            <a:chExt cx="11204010" cy="571500"/>
          </a:xfrm>
        </p:grpSpPr>
        <p:sp>
          <p:nvSpPr>
            <p:cNvPr id="42" name="Freeform 42"/>
            <p:cNvSpPr/>
            <p:nvPr/>
          </p:nvSpPr>
          <p:spPr>
            <a:xfrm>
              <a:off x="0" y="255270"/>
              <a:ext cx="11204010" cy="69850"/>
            </a:xfrm>
            <a:custGeom>
              <a:avLst/>
              <a:gdLst/>
              <a:ahLst/>
              <a:cxnLst/>
              <a:rect l="l" t="t" r="r" b="b"/>
              <a:pathLst>
                <a:path w="11204010" h="6985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6" name="TextBox 46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2351797" y="1278461"/>
            <a:ext cx="3620671" cy="215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4"/>
              </a:lnSpc>
            </a:pPr>
            <a:r>
              <a:rPr lang="en-US" sz="2918" spc="175">
                <a:solidFill>
                  <a:srgbClr val="000000"/>
                </a:solidFill>
                <a:latin typeface="Kite One Italics"/>
              </a:rPr>
              <a:t>I haven’t done anything risky to get hepatitis B. </a:t>
            </a:r>
          </a:p>
          <a:p>
            <a:pPr algn="ctr">
              <a:lnSpc>
                <a:spcPts val="3444"/>
              </a:lnSpc>
            </a:pPr>
            <a:endParaRPr lang="en-US" sz="2918" spc="175">
              <a:solidFill>
                <a:srgbClr val="000000"/>
              </a:solidFill>
              <a:latin typeface="Kite One Italics"/>
            </a:endParaRPr>
          </a:p>
          <a:p>
            <a:pPr algn="ctr">
              <a:lnSpc>
                <a:spcPts val="3444"/>
              </a:lnSpc>
            </a:pPr>
            <a:r>
              <a:rPr lang="en-US" sz="2918" spc="175">
                <a:solidFill>
                  <a:srgbClr val="000000"/>
                </a:solidFill>
                <a:latin typeface="Kite One Italics"/>
              </a:rPr>
              <a:t>Could I still have it?</a:t>
            </a:r>
          </a:p>
        </p:txBody>
      </p:sp>
      <p:sp>
        <p:nvSpPr>
          <p:cNvPr id="48" name="TextBox 48"/>
          <p:cNvSpPr txBox="1"/>
          <p:nvPr/>
        </p:nvSpPr>
        <p:spPr>
          <a:xfrm rot="351001">
            <a:off x="7871275" y="2029200"/>
            <a:ext cx="2356549" cy="780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id="49" name="TextBox 49"/>
          <p:cNvSpPr txBox="1"/>
          <p:nvPr/>
        </p:nvSpPr>
        <p:spPr>
          <a:xfrm rot="351001">
            <a:off x="7821475" y="2892538"/>
            <a:ext cx="2216059" cy="172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3"/>
              </a:lnSpc>
            </a:pPr>
            <a:r>
              <a:rPr lang="en-US" sz="2892" spc="173">
                <a:solidFill>
                  <a:srgbClr val="000000"/>
                </a:solidFill>
                <a:latin typeface="Kite One Italics"/>
              </a:rPr>
              <a:t>Most people </a:t>
            </a:r>
          </a:p>
          <a:p>
            <a:pPr algn="ctr">
              <a:lnSpc>
                <a:spcPts val="3413"/>
              </a:lnSpc>
            </a:pPr>
            <a:r>
              <a:rPr lang="en-US" sz="2892" spc="173">
                <a:solidFill>
                  <a:srgbClr val="000000"/>
                </a:solidFill>
                <a:latin typeface="Kite One Italics"/>
              </a:rPr>
              <a:t>get hepatitis B as babies or children.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227031" y="34487"/>
            <a:ext cx="5600700" cy="44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Myth #2: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332210" y="476755"/>
            <a:ext cx="3343275" cy="523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Transmission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-159252" y="1142109"/>
            <a:ext cx="12623827" cy="338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9"/>
              </a:lnSpc>
            </a:pPr>
            <a:r>
              <a:rPr lang="en-US" sz="2064">
                <a:solidFill>
                  <a:srgbClr val="231F1F"/>
                </a:solidFill>
                <a:latin typeface="Libre Baskerville Bold"/>
              </a:rPr>
              <a:t>Most people living with hepatitis B got the virus at birth or as young children. 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7544" b="4754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376026" y="53718"/>
            <a:ext cx="13035572" cy="660797"/>
            <a:chOff x="0" y="0"/>
            <a:chExt cx="11173347" cy="571500"/>
          </a:xfrm>
        </p:grpSpPr>
        <p:sp>
          <p:nvSpPr>
            <p:cNvPr id="7" name="Freeform 7"/>
            <p:cNvSpPr/>
            <p:nvPr/>
          </p:nvSpPr>
          <p:spPr>
            <a:xfrm>
              <a:off x="0" y="255270"/>
              <a:ext cx="11173347" cy="69850"/>
            </a:xfrm>
            <a:custGeom>
              <a:avLst/>
              <a:gdLst/>
              <a:ahLst/>
              <a:cxnLst/>
              <a:rect l="l" t="t" r="r" b="b"/>
              <a:pathLst>
                <a:path w="11173347" h="69850">
                  <a:moveTo>
                    <a:pt x="1088251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3347" y="69850"/>
                  </a:lnTo>
                  <a:lnTo>
                    <a:pt x="11173347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491393" y="2608306"/>
            <a:ext cx="8494129" cy="938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92"/>
              </a:lnSpc>
            </a:pPr>
            <a:r>
              <a:rPr lang="en-US" sz="2112" spc="84">
                <a:solidFill>
                  <a:srgbClr val="000000"/>
                </a:solidFill>
                <a:latin typeface="Kite One"/>
              </a:rPr>
              <a:t>Some people think about unhealthy or risky behaviors when they think about hepatitis B. People may not know how most people get the virus.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509025" y="4981898"/>
            <a:ext cx="7691123" cy="804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Stress that the most common way hepatitis B is passed from person to person is through blood contact at birth or contact with blood of someone living with hepatitis B during early childhood.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44514" y="5910124"/>
            <a:ext cx="7879125" cy="571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257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Reminding community members that hepatitis B is one of the world’s most common viruses may be helpful in normalizing testing.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414357" y="242264"/>
              <a:ext cx="51562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721494" y="125064"/>
            <a:ext cx="4752975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#2</a:t>
            </a:r>
          </a:p>
        </p:txBody>
      </p:sp>
      <p:sp>
        <p:nvSpPr>
          <p:cNvPr id="16" name="Freeform 16"/>
          <p:cNvSpPr/>
          <p:nvPr/>
        </p:nvSpPr>
        <p:spPr>
          <a:xfrm>
            <a:off x="3026115" y="4100475"/>
            <a:ext cx="1537352" cy="559564"/>
          </a:xfrm>
          <a:custGeom>
            <a:avLst/>
            <a:gdLst/>
            <a:ahLst/>
            <a:cxnLst/>
            <a:rect l="l" t="t" r="r" b="b"/>
            <a:pathLst>
              <a:path w="1537352" h="559564">
                <a:moveTo>
                  <a:pt x="0" y="0"/>
                </a:moveTo>
                <a:lnTo>
                  <a:pt x="1537352" y="0"/>
                </a:lnTo>
                <a:lnTo>
                  <a:pt x="1537352" y="559564"/>
                </a:lnTo>
                <a:lnTo>
                  <a:pt x="0" y="5595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87370" b="-873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3133551" y="4218759"/>
            <a:ext cx="1289401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Key Tips:</a:t>
            </a:r>
          </a:p>
        </p:txBody>
      </p:sp>
      <p:sp>
        <p:nvSpPr>
          <p:cNvPr id="18" name="Freeform 18"/>
          <p:cNvSpPr/>
          <p:nvPr/>
        </p:nvSpPr>
        <p:spPr>
          <a:xfrm>
            <a:off x="2964656" y="1732359"/>
            <a:ext cx="1876366" cy="551453"/>
          </a:xfrm>
          <a:custGeom>
            <a:avLst/>
            <a:gdLst/>
            <a:ahLst/>
            <a:cxnLst/>
            <a:rect l="l" t="t" r="r" b="b"/>
            <a:pathLst>
              <a:path w="1876366" h="551453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20129" b="-1201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3161109" y="1832550"/>
            <a:ext cx="1984599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Remember:</a:t>
            </a:r>
          </a:p>
        </p:txBody>
      </p:sp>
      <p:sp>
        <p:nvSpPr>
          <p:cNvPr id="20" name="Freeform 20"/>
          <p:cNvSpPr/>
          <p:nvPr/>
        </p:nvSpPr>
        <p:spPr>
          <a:xfrm flipH="1">
            <a:off x="-2148938" y="1325445"/>
            <a:ext cx="8234747" cy="5486400"/>
          </a:xfrm>
          <a:custGeom>
            <a:avLst/>
            <a:gdLst/>
            <a:ahLst/>
            <a:cxnLst/>
            <a:rect l="l" t="t" r="r" b="b"/>
            <a:pathLst>
              <a:path w="8234747" h="5486400">
                <a:moveTo>
                  <a:pt x="8234746" y="0"/>
                </a:moveTo>
                <a:lnTo>
                  <a:pt x="0" y="0"/>
                </a:lnTo>
                <a:lnTo>
                  <a:pt x="0" y="5486400"/>
                </a:lnTo>
                <a:lnTo>
                  <a:pt x="8234746" y="5486400"/>
                </a:lnTo>
                <a:lnTo>
                  <a:pt x="823474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6107906" y="340296"/>
            <a:ext cx="6518672" cy="7289874"/>
          </a:xfrm>
          <a:custGeom>
            <a:avLst/>
            <a:gdLst/>
            <a:ahLst/>
            <a:cxnLst/>
            <a:rect l="l" t="t" r="r" b="b"/>
            <a:pathLst>
              <a:path w="6518672" h="7289874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r="-591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 rot="5400000">
            <a:off x="3143250" y="3636739"/>
            <a:ext cx="5947172" cy="660797"/>
            <a:chOff x="0" y="0"/>
            <a:chExt cx="5097576" cy="571500"/>
          </a:xfrm>
        </p:grpSpPr>
        <p:sp>
          <p:nvSpPr>
            <p:cNvPr id="5" name="Freeform 5"/>
            <p:cNvSpPr/>
            <p:nvPr/>
          </p:nvSpPr>
          <p:spPr>
            <a:xfrm>
              <a:off x="0" y="255270"/>
              <a:ext cx="5097576" cy="69850"/>
            </a:xfrm>
            <a:custGeom>
              <a:avLst/>
              <a:gdLst/>
              <a:ahLst/>
              <a:cxnLst/>
              <a:rect l="l" t="t" r="r" b="b"/>
              <a:pathLst>
                <a:path w="5097576" h="69850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17690" b="765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>
            <a:off x="6837759" y="935511"/>
            <a:ext cx="6251523" cy="6251523"/>
          </a:xfrm>
          <a:custGeom>
            <a:avLst/>
            <a:gdLst/>
            <a:ahLst/>
            <a:cxnLst/>
            <a:rect l="l" t="t" r="r" b="b"/>
            <a:pathLst>
              <a:path w="6251523" h="6251523">
                <a:moveTo>
                  <a:pt x="0" y="0"/>
                </a:moveTo>
                <a:lnTo>
                  <a:pt x="6251523" y="0"/>
                </a:lnTo>
                <a:lnTo>
                  <a:pt x="6251523" y="6251523"/>
                </a:lnTo>
                <a:lnTo>
                  <a:pt x="0" y="62515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 rot="460830">
            <a:off x="7979070" y="1903775"/>
            <a:ext cx="2356549" cy="780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id="10" name="TextBox 10"/>
          <p:cNvSpPr txBox="1"/>
          <p:nvPr/>
        </p:nvSpPr>
        <p:spPr>
          <a:xfrm rot="460830">
            <a:off x="7808835" y="2891868"/>
            <a:ext cx="2309240" cy="215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4"/>
              </a:lnSpc>
            </a:pPr>
            <a:r>
              <a:rPr lang="en-US" sz="2918" spc="175">
                <a:solidFill>
                  <a:srgbClr val="000000"/>
                </a:solidFill>
                <a:latin typeface="Kite One Italics"/>
              </a:rPr>
              <a:t>Treatments are available that can help people stay healthy.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 rot="-5400000">
            <a:off x="3105329" y="3926429"/>
            <a:ext cx="6023013" cy="269687"/>
            <a:chOff x="0" y="0"/>
            <a:chExt cx="9621520" cy="276860"/>
          </a:xfrm>
        </p:grpSpPr>
        <p:sp>
          <p:nvSpPr>
            <p:cNvPr id="12" name="Freeform 12"/>
            <p:cNvSpPr/>
            <p:nvPr/>
          </p:nvSpPr>
          <p:spPr>
            <a:xfrm>
              <a:off x="253365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304038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0269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05257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270" y="11430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593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5080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01473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5201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354584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59713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810387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860933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911605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709040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55714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60782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506476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658368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id="32" name="Group 32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-376026" y="53718"/>
            <a:ext cx="13090053" cy="660797"/>
            <a:chOff x="0" y="0"/>
            <a:chExt cx="11220046" cy="571500"/>
          </a:xfrm>
        </p:grpSpPr>
        <p:sp>
          <p:nvSpPr>
            <p:cNvPr id="36" name="Freeform 36"/>
            <p:cNvSpPr/>
            <p:nvPr/>
          </p:nvSpPr>
          <p:spPr>
            <a:xfrm>
              <a:off x="0" y="255270"/>
              <a:ext cx="11220046" cy="69850"/>
            </a:xfrm>
            <a:custGeom>
              <a:avLst/>
              <a:gdLst/>
              <a:ahLst/>
              <a:cxnLst/>
              <a:rect l="l" t="t" r="r" b="b"/>
              <a:pathLst>
                <a:path w="11220046" h="69850">
                  <a:moveTo>
                    <a:pt x="1092921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20046" y="69850"/>
                  </a:lnTo>
                  <a:lnTo>
                    <a:pt x="11220046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3288060" y="201505"/>
            <a:ext cx="560070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6"/>
            <a:srcRect t="47544" b="4754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1" name="Group 41"/>
          <p:cNvGrpSpPr/>
          <p:nvPr/>
        </p:nvGrpSpPr>
        <p:grpSpPr>
          <a:xfrm>
            <a:off x="-389189" y="53718"/>
            <a:ext cx="13071345" cy="660797"/>
            <a:chOff x="0" y="0"/>
            <a:chExt cx="11204010" cy="571500"/>
          </a:xfrm>
        </p:grpSpPr>
        <p:sp>
          <p:nvSpPr>
            <p:cNvPr id="42" name="Freeform 42"/>
            <p:cNvSpPr/>
            <p:nvPr/>
          </p:nvSpPr>
          <p:spPr>
            <a:xfrm>
              <a:off x="0" y="255270"/>
              <a:ext cx="11204010" cy="69850"/>
            </a:xfrm>
            <a:custGeom>
              <a:avLst/>
              <a:gdLst/>
              <a:ahLst/>
              <a:cxnLst/>
              <a:rect l="l" t="t" r="r" b="b"/>
              <a:pathLst>
                <a:path w="11204010" h="6985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6" name="TextBox 46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3227031" y="34487"/>
            <a:ext cx="5600700" cy="44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Myth #3: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332210" y="476755"/>
            <a:ext cx="3343275" cy="523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Medical Care</a:t>
            </a:r>
          </a:p>
        </p:txBody>
      </p:sp>
      <p:sp>
        <p:nvSpPr>
          <p:cNvPr id="49" name="Freeform 49"/>
          <p:cNvSpPr/>
          <p:nvPr/>
        </p:nvSpPr>
        <p:spPr>
          <a:xfrm>
            <a:off x="-19050" y="1099384"/>
            <a:ext cx="6115050" cy="5758616"/>
          </a:xfrm>
          <a:custGeom>
            <a:avLst/>
            <a:gdLst/>
            <a:ahLst/>
            <a:cxnLst/>
            <a:rect l="l" t="t" r="r" b="b"/>
            <a:pathLst>
              <a:path w="6115050" h="5758616">
                <a:moveTo>
                  <a:pt x="0" y="0"/>
                </a:moveTo>
                <a:lnTo>
                  <a:pt x="6115050" y="0"/>
                </a:lnTo>
                <a:lnTo>
                  <a:pt x="6115050" y="5758616"/>
                </a:lnTo>
                <a:lnTo>
                  <a:pt x="0" y="57586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253" t="-52223" b="-3466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50"/>
          <p:cNvSpPr/>
          <p:nvPr/>
        </p:nvSpPr>
        <p:spPr>
          <a:xfrm>
            <a:off x="3874157" y="3573773"/>
            <a:ext cx="2129691" cy="1756061"/>
          </a:xfrm>
          <a:custGeom>
            <a:avLst/>
            <a:gdLst/>
            <a:ahLst/>
            <a:cxnLst/>
            <a:rect l="l" t="t" r="r" b="b"/>
            <a:pathLst>
              <a:path w="2129691" h="1756061">
                <a:moveTo>
                  <a:pt x="0" y="0"/>
                </a:moveTo>
                <a:lnTo>
                  <a:pt x="2129690" y="0"/>
                </a:lnTo>
                <a:lnTo>
                  <a:pt x="2129690" y="1756060"/>
                </a:lnTo>
                <a:lnTo>
                  <a:pt x="0" y="17560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42" b="-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1" name="TextBox 51"/>
          <p:cNvSpPr txBox="1"/>
          <p:nvPr/>
        </p:nvSpPr>
        <p:spPr>
          <a:xfrm>
            <a:off x="2406710" y="1918244"/>
            <a:ext cx="3620671" cy="1293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4"/>
              </a:lnSpc>
            </a:pPr>
            <a:r>
              <a:rPr lang="en-US" sz="2918" spc="175">
                <a:solidFill>
                  <a:srgbClr val="000000"/>
                </a:solidFill>
                <a:latin typeface="Kite One Italics"/>
              </a:rPr>
              <a:t>Are there treatments for hepatitis B?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2964656" y="1732359"/>
            <a:ext cx="1876366" cy="551453"/>
          </a:xfrm>
          <a:custGeom>
            <a:avLst/>
            <a:gdLst/>
            <a:ahLst/>
            <a:cxnLst/>
            <a:rect l="l" t="t" r="r" b="b"/>
            <a:pathLst>
              <a:path w="1876366" h="551453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20129" b="-1201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161109" y="1832550"/>
            <a:ext cx="1984599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Remember: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719" y="1057623"/>
            <a:ext cx="12201525" cy="44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Treatments are available that can help people stay healthy.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47544" b="4754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-376026" y="53718"/>
            <a:ext cx="13072006" cy="660797"/>
            <a:chOff x="0" y="0"/>
            <a:chExt cx="11204577" cy="571500"/>
          </a:xfrm>
        </p:grpSpPr>
        <p:sp>
          <p:nvSpPr>
            <p:cNvPr id="9" name="Freeform 9"/>
            <p:cNvSpPr/>
            <p:nvPr/>
          </p:nvSpPr>
          <p:spPr>
            <a:xfrm>
              <a:off x="0" y="255270"/>
              <a:ext cx="11204577" cy="69850"/>
            </a:xfrm>
            <a:custGeom>
              <a:avLst/>
              <a:gdLst/>
              <a:ahLst/>
              <a:cxnLst/>
              <a:rect l="l" t="t" r="r" b="b"/>
              <a:pathLst>
                <a:path w="11204577" h="69850">
                  <a:moveTo>
                    <a:pt x="1091374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577" y="69850"/>
                  </a:lnTo>
                  <a:lnTo>
                    <a:pt x="11204577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402096" y="2403332"/>
            <a:ext cx="7743825" cy="871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Italics"/>
              </a:rPr>
              <a:t>People may be worried that there is no cure for hepatitis B and that a hepatitis B diagnosis will change their whole life – but it doesn’t have to!</a:t>
            </a:r>
          </a:p>
        </p:txBody>
      </p:sp>
      <p:sp>
        <p:nvSpPr>
          <p:cNvPr id="11" name="Freeform 11"/>
          <p:cNvSpPr/>
          <p:nvPr/>
        </p:nvSpPr>
        <p:spPr>
          <a:xfrm flipH="1">
            <a:off x="-2074770" y="1371600"/>
            <a:ext cx="8234747" cy="5486400"/>
          </a:xfrm>
          <a:custGeom>
            <a:avLst/>
            <a:gdLst/>
            <a:ahLst/>
            <a:cxnLst/>
            <a:rect l="l" t="t" r="r" b="b"/>
            <a:pathLst>
              <a:path w="8234747" h="5486400">
                <a:moveTo>
                  <a:pt x="8234747" y="0"/>
                </a:moveTo>
                <a:lnTo>
                  <a:pt x="0" y="0"/>
                </a:lnTo>
                <a:lnTo>
                  <a:pt x="0" y="5486400"/>
                </a:lnTo>
                <a:lnTo>
                  <a:pt x="8234747" y="5486400"/>
                </a:lnTo>
                <a:lnTo>
                  <a:pt x="8234747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956916" y="3625453"/>
            <a:ext cx="1537352" cy="551453"/>
          </a:xfrm>
          <a:custGeom>
            <a:avLst/>
            <a:gdLst/>
            <a:ahLst/>
            <a:cxnLst/>
            <a:rect l="l" t="t" r="r" b="b"/>
            <a:pathLst>
              <a:path w="1537352" h="551453">
                <a:moveTo>
                  <a:pt x="0" y="0"/>
                </a:moveTo>
                <a:lnTo>
                  <a:pt x="1537352" y="0"/>
                </a:lnTo>
                <a:lnTo>
                  <a:pt x="1537352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89391" b="-893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072092" y="3735297"/>
            <a:ext cx="1289401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Key Tips: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02096" y="5897155"/>
            <a:ext cx="8349312" cy="538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can be managed over time by seeing a doctor and taking treatment if it is needed.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414357" y="242264"/>
              <a:ext cx="51562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722489" y="160876"/>
            <a:ext cx="4752975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02096" y="5075349"/>
            <a:ext cx="8590021" cy="538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usually progresses slowly. The biggest danger is not knowing if you have the virus!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402096" y="4428710"/>
            <a:ext cx="8313593" cy="277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People with hepatitis B can still live long, healthy and productive lives.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3344" y="-11906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7544" b="4754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375047" y="61415"/>
            <a:ext cx="13217069" cy="660797"/>
            <a:chOff x="0" y="0"/>
            <a:chExt cx="11328916" cy="571500"/>
          </a:xfrm>
        </p:grpSpPr>
        <p:sp>
          <p:nvSpPr>
            <p:cNvPr id="5" name="Freeform 5"/>
            <p:cNvSpPr/>
            <p:nvPr/>
          </p:nvSpPr>
          <p:spPr>
            <a:xfrm>
              <a:off x="0" y="255270"/>
              <a:ext cx="11328916" cy="69850"/>
            </a:xfrm>
            <a:custGeom>
              <a:avLst/>
              <a:gdLst/>
              <a:ahLst/>
              <a:cxnLst/>
              <a:rect l="l" t="t" r="r" b="b"/>
              <a:pathLst>
                <a:path w="11328916" h="69850">
                  <a:moveTo>
                    <a:pt x="1103808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328916" y="69850"/>
                  </a:lnTo>
                  <a:lnTo>
                    <a:pt x="11328916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070746" y="-40943"/>
            <a:ext cx="5731076" cy="1117243"/>
            <a:chOff x="0" y="0"/>
            <a:chExt cx="7641435" cy="1489658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641435" cy="1489658"/>
              <a:chOff x="0" y="0"/>
              <a:chExt cx="7775515" cy="151638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775515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775515" h="1516380">
                    <a:moveTo>
                      <a:pt x="7775515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775515" y="1516380"/>
                    </a:lnTo>
                    <a:lnTo>
                      <a:pt x="7428805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87695" y="286886"/>
              <a:ext cx="66675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554016" y="102751"/>
            <a:ext cx="4791075" cy="78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>
                <a:solidFill>
                  <a:srgbClr val="FFFFFF"/>
                </a:solidFill>
                <a:latin typeface="Kite One Bold"/>
              </a:rPr>
              <a:t>Be Aware: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10910" y="2009796"/>
            <a:ext cx="6677286" cy="100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There can be stigma and fear linked to hepatitis B.</a:t>
            </a:r>
          </a:p>
        </p:txBody>
      </p:sp>
      <p:sp>
        <p:nvSpPr>
          <p:cNvPr id="12" name="Freeform 12"/>
          <p:cNvSpPr/>
          <p:nvPr/>
        </p:nvSpPr>
        <p:spPr>
          <a:xfrm rot="-1257988">
            <a:off x="6970938" y="2620018"/>
            <a:ext cx="5486400" cy="3242757"/>
          </a:xfrm>
          <a:custGeom>
            <a:avLst/>
            <a:gdLst/>
            <a:ahLst/>
            <a:cxnLst/>
            <a:rect l="l" t="t" r="r" b="b"/>
            <a:pathLst>
              <a:path w="5486400" h="3242757">
                <a:moveTo>
                  <a:pt x="0" y="0"/>
                </a:moveTo>
                <a:lnTo>
                  <a:pt x="5486400" y="0"/>
                </a:lnTo>
                <a:lnTo>
                  <a:pt x="5486400" y="3242757"/>
                </a:lnTo>
                <a:lnTo>
                  <a:pt x="0" y="3242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6918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-917645">
            <a:off x="8918834" y="4458842"/>
            <a:ext cx="3773681" cy="2830260"/>
          </a:xfrm>
          <a:custGeom>
            <a:avLst/>
            <a:gdLst/>
            <a:ahLst/>
            <a:cxnLst/>
            <a:rect l="l" t="t" r="r" b="b"/>
            <a:pathLst>
              <a:path w="3773681" h="2830260">
                <a:moveTo>
                  <a:pt x="0" y="0"/>
                </a:moveTo>
                <a:lnTo>
                  <a:pt x="3773681" y="0"/>
                </a:lnTo>
                <a:lnTo>
                  <a:pt x="3773681" y="2830260"/>
                </a:lnTo>
                <a:lnTo>
                  <a:pt x="0" y="28302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4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3445047" y="18073"/>
            <a:ext cx="1026320" cy="1026320"/>
          </a:xfrm>
          <a:custGeom>
            <a:avLst/>
            <a:gdLst/>
            <a:ahLst/>
            <a:cxnLst/>
            <a:rect l="l" t="t" r="r" b="b"/>
            <a:pathLst>
              <a:path w="1026320" h="1026320">
                <a:moveTo>
                  <a:pt x="0" y="0"/>
                </a:moveTo>
                <a:lnTo>
                  <a:pt x="1026319" y="0"/>
                </a:lnTo>
                <a:lnTo>
                  <a:pt x="1026319" y="1026319"/>
                </a:lnTo>
                <a:lnTo>
                  <a:pt x="0" y="10263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7467031" y="12848"/>
            <a:ext cx="1026320" cy="1026320"/>
          </a:xfrm>
          <a:custGeom>
            <a:avLst/>
            <a:gdLst/>
            <a:ahLst/>
            <a:cxnLst/>
            <a:rect l="l" t="t" r="r" b="b"/>
            <a:pathLst>
              <a:path w="1026320" h="1026320">
                <a:moveTo>
                  <a:pt x="0" y="0"/>
                </a:moveTo>
                <a:lnTo>
                  <a:pt x="1026320" y="0"/>
                </a:lnTo>
                <a:lnTo>
                  <a:pt x="1026320" y="1026320"/>
                </a:lnTo>
                <a:lnTo>
                  <a:pt x="0" y="10263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3247856" y="3109347"/>
            <a:ext cx="5283026" cy="607548"/>
          </a:xfrm>
          <a:custGeom>
            <a:avLst/>
            <a:gdLst/>
            <a:ahLst/>
            <a:cxnLst/>
            <a:rect l="l" t="t" r="r" b="b"/>
            <a:pathLst>
              <a:path w="5283026" h="607548">
                <a:moveTo>
                  <a:pt x="0" y="0"/>
                </a:moveTo>
                <a:lnTo>
                  <a:pt x="5283025" y="0"/>
                </a:lnTo>
                <a:lnTo>
                  <a:pt x="5283025" y="607548"/>
                </a:lnTo>
                <a:lnTo>
                  <a:pt x="0" y="60754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0945263" y="5161006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flipH="1">
            <a:off x="-1607656" y="1076300"/>
            <a:ext cx="8851381" cy="5908297"/>
          </a:xfrm>
          <a:custGeom>
            <a:avLst/>
            <a:gdLst/>
            <a:ahLst/>
            <a:cxnLst/>
            <a:rect l="l" t="t" r="r" b="b"/>
            <a:pathLst>
              <a:path w="8851381" h="5908297">
                <a:moveTo>
                  <a:pt x="8851381" y="0"/>
                </a:moveTo>
                <a:lnTo>
                  <a:pt x="0" y="0"/>
                </a:lnTo>
                <a:lnTo>
                  <a:pt x="0" y="5908297"/>
                </a:lnTo>
                <a:lnTo>
                  <a:pt x="8851381" y="5908297"/>
                </a:lnTo>
                <a:lnTo>
                  <a:pt x="8851381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3445047" y="5334798"/>
            <a:ext cx="7239628" cy="101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Let's learn more about how to overcome these barriers when educating.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393932" y="1217608"/>
            <a:ext cx="7009132" cy="698921"/>
          </a:xfrm>
          <a:custGeom>
            <a:avLst/>
            <a:gdLst/>
            <a:ahLst/>
            <a:cxnLst/>
            <a:rect l="l" t="t" r="r" b="b"/>
            <a:pathLst>
              <a:path w="7009132" h="698921">
                <a:moveTo>
                  <a:pt x="0" y="0"/>
                </a:moveTo>
                <a:lnTo>
                  <a:pt x="7009132" y="0"/>
                </a:lnTo>
                <a:lnTo>
                  <a:pt x="7009132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51425" b="-4514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t="47544" b="4754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7" name="Freeform 7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393932" y="2155785"/>
            <a:ext cx="1239650" cy="4289840"/>
          </a:xfrm>
          <a:custGeom>
            <a:avLst/>
            <a:gdLst/>
            <a:ahLst/>
            <a:cxnLst/>
            <a:rect l="l" t="t" r="r" b="b"/>
            <a:pathLst>
              <a:path w="1239650" h="428984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68" b="-1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8016166" y="1371600"/>
            <a:ext cx="3655314" cy="5486400"/>
          </a:xfrm>
          <a:custGeom>
            <a:avLst/>
            <a:gdLst/>
            <a:ahLst/>
            <a:cxnLst/>
            <a:rect l="l" t="t" r="r" b="b"/>
            <a:pathLst>
              <a:path w="3655314" h="5486400">
                <a:moveTo>
                  <a:pt x="0" y="0"/>
                </a:moveTo>
                <a:lnTo>
                  <a:pt x="3655314" y="0"/>
                </a:lnTo>
                <a:lnTo>
                  <a:pt x="3655314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492415" y="1360760"/>
            <a:ext cx="6804745" cy="415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 come from misinformation.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33975" y="123893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Dispelling Stigma: Misinformation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33582" y="2117685"/>
            <a:ext cx="5863498" cy="791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1"/>
              </a:lnSpc>
            </a:pPr>
            <a:r>
              <a:rPr lang="en-US" sz="2308">
                <a:solidFill>
                  <a:srgbClr val="000000"/>
                </a:solidFill>
                <a:latin typeface="Kite One Italics"/>
              </a:rPr>
              <a:t>Misinformation can lead people to assume how someone may have gotten the virus.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49522" y="4751981"/>
            <a:ext cx="4259844" cy="1035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1381" lvl="1" indent="-190690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Immoral behavior</a:t>
            </a:r>
          </a:p>
          <a:p>
            <a:pPr marL="381381" lvl="1" indent="-190690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Drug use</a:t>
            </a:r>
          </a:p>
          <a:p>
            <a:pPr marL="381381" lvl="1" indent="-190690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Having many sex partners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53301" y="3639716"/>
            <a:ext cx="5810469" cy="796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3"/>
              </a:lnSpc>
            </a:pPr>
            <a:r>
              <a:rPr lang="en-US" sz="2310">
                <a:solidFill>
                  <a:srgbClr val="000000"/>
                </a:solidFill>
                <a:latin typeface="Kite One Italics"/>
              </a:rPr>
              <a:t>People may assume that people have gotten hepatitis B through: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7544" b="4754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36521" y="1234871"/>
            <a:ext cx="5249107" cy="1154027"/>
            <a:chOff x="0" y="0"/>
            <a:chExt cx="16604019" cy="365042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604019" cy="3650428"/>
            </a:xfrm>
            <a:custGeom>
              <a:avLst/>
              <a:gdLst/>
              <a:ahLst/>
              <a:cxnLst/>
              <a:rect l="l" t="t" r="r" b="b"/>
              <a:pathLst>
                <a:path w="16604019" h="3650428">
                  <a:moveTo>
                    <a:pt x="0" y="0"/>
                  </a:moveTo>
                  <a:lnTo>
                    <a:pt x="16604019" y="0"/>
                  </a:lnTo>
                  <a:lnTo>
                    <a:pt x="16604019" y="3650428"/>
                  </a:lnTo>
                  <a:lnTo>
                    <a:pt x="0" y="3650428"/>
                  </a:lnTo>
                  <a:close/>
                </a:path>
              </a:pathLst>
            </a:custGeom>
            <a:solidFill>
              <a:srgbClr val="2BB5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14" name="Freeform 14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530411" y="2598961"/>
            <a:ext cx="1107020" cy="3830872"/>
          </a:xfrm>
          <a:custGeom>
            <a:avLst/>
            <a:gdLst/>
            <a:ahLst/>
            <a:cxnLst/>
            <a:rect l="l" t="t" r="r" b="b"/>
            <a:pathLst>
              <a:path w="1107020" h="3830872">
                <a:moveTo>
                  <a:pt x="0" y="0"/>
                </a:moveTo>
                <a:lnTo>
                  <a:pt x="1107020" y="0"/>
                </a:lnTo>
                <a:lnTo>
                  <a:pt x="1107020" y="3830872"/>
                </a:lnTo>
                <a:lnTo>
                  <a:pt x="0" y="38308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68" b="-1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flipH="1">
            <a:off x="-215777" y="6763208"/>
            <a:ext cx="9145977" cy="6093507"/>
          </a:xfrm>
          <a:custGeom>
            <a:avLst/>
            <a:gdLst/>
            <a:ahLst/>
            <a:cxnLst/>
            <a:rect l="l" t="t" r="r" b="b"/>
            <a:pathLst>
              <a:path w="9145977" h="6093507">
                <a:moveTo>
                  <a:pt x="9145976" y="0"/>
                </a:moveTo>
                <a:lnTo>
                  <a:pt x="0" y="0"/>
                </a:lnTo>
                <a:lnTo>
                  <a:pt x="0" y="6093507"/>
                </a:lnTo>
                <a:lnTo>
                  <a:pt x="9145976" y="6093507"/>
                </a:lnTo>
                <a:lnTo>
                  <a:pt x="914597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974859" y="2206340"/>
            <a:ext cx="4063185" cy="3328760"/>
          </a:xfrm>
          <a:custGeom>
            <a:avLst/>
            <a:gdLst/>
            <a:ahLst/>
            <a:cxnLst/>
            <a:rect l="l" t="t" r="r" b="b"/>
            <a:pathLst>
              <a:path w="4063185" h="3328760">
                <a:moveTo>
                  <a:pt x="0" y="0"/>
                </a:moveTo>
                <a:lnTo>
                  <a:pt x="4063185" y="0"/>
                </a:lnTo>
                <a:lnTo>
                  <a:pt x="4063185" y="3328760"/>
                </a:lnTo>
                <a:lnTo>
                  <a:pt x="0" y="33287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227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8006228" y="2206340"/>
            <a:ext cx="4031815" cy="3328760"/>
          </a:xfrm>
          <a:custGeom>
            <a:avLst/>
            <a:gdLst/>
            <a:ahLst/>
            <a:cxnLst/>
            <a:rect l="l" t="t" r="r" b="b"/>
            <a:pathLst>
              <a:path w="4031815" h="3328760">
                <a:moveTo>
                  <a:pt x="0" y="0"/>
                </a:moveTo>
                <a:lnTo>
                  <a:pt x="4031816" y="0"/>
                </a:lnTo>
                <a:lnTo>
                  <a:pt x="4031816" y="3328760"/>
                </a:lnTo>
                <a:lnTo>
                  <a:pt x="0" y="33287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239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8006228" y="2267112"/>
            <a:ext cx="4031815" cy="3267988"/>
          </a:xfrm>
          <a:custGeom>
            <a:avLst/>
            <a:gdLst/>
            <a:ahLst/>
            <a:cxnLst/>
            <a:rect l="l" t="t" r="r" b="b"/>
            <a:pathLst>
              <a:path w="4031815" h="3267988">
                <a:moveTo>
                  <a:pt x="0" y="0"/>
                </a:moveTo>
                <a:lnTo>
                  <a:pt x="4031816" y="0"/>
                </a:lnTo>
                <a:lnTo>
                  <a:pt x="4031816" y="3267988"/>
                </a:lnTo>
                <a:lnTo>
                  <a:pt x="0" y="32679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1123" r="-111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704445" y="3009224"/>
            <a:ext cx="6382177" cy="34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People most commonly get hepatitis B from: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22687" y="5487952"/>
            <a:ext cx="5069049" cy="100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Anyone can get hepatitis B no matter their cultural or religious values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07179" y="1309032"/>
            <a:ext cx="4707792" cy="95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757">
                <a:solidFill>
                  <a:srgbClr val="FFFFFF"/>
                </a:solidFill>
                <a:latin typeface="Kite One Bold"/>
              </a:rPr>
              <a:t>To overcome misinformation, emphasize the facts!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928425" y="3870720"/>
            <a:ext cx="4725904" cy="133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Their mothers during birth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Contact with blood from someone living with hepatitis B during early childhood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33975" y="123893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Dispelling Stigma: Misinformation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7544" b="4754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713254" y="50959"/>
            <a:ext cx="13037627" cy="660797"/>
            <a:chOff x="0" y="0"/>
            <a:chExt cx="11175109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9050" y="566559"/>
            <a:ext cx="4126485" cy="3035977"/>
            <a:chOff x="0" y="0"/>
            <a:chExt cx="5501979" cy="404797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l="4806" r="4806"/>
            <a:stretch>
              <a:fillRect/>
            </a:stretch>
          </p:blipFill>
          <p:spPr>
            <a:xfrm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4827867" y="1370266"/>
            <a:ext cx="5958813" cy="698921"/>
          </a:xfrm>
          <a:custGeom>
            <a:avLst/>
            <a:gdLst/>
            <a:ahLst/>
            <a:cxnLst/>
            <a:rect l="l" t="t" r="r" b="b"/>
            <a:pathLst>
              <a:path w="5958813" h="698921">
                <a:moveTo>
                  <a:pt x="0" y="0"/>
                </a:moveTo>
                <a:lnTo>
                  <a:pt x="5958814" y="0"/>
                </a:lnTo>
                <a:lnTo>
                  <a:pt x="5958814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76286" b="-37628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-19050" y="3719065"/>
            <a:ext cx="1886473" cy="3138935"/>
            <a:chOff x="0" y="0"/>
            <a:chExt cx="2515298" cy="4185246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6"/>
            <a:srcRect l="10164" t="14981" r="17322" b="4479"/>
            <a:stretch>
              <a:fillRect/>
            </a:stretch>
          </p:blipFill>
          <p:spPr>
            <a:xfrm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2044192" y="3719065"/>
            <a:ext cx="2063242" cy="3138935"/>
            <a:chOff x="0" y="0"/>
            <a:chExt cx="2750990" cy="4185246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7"/>
            <a:srcRect l="40393" r="7021"/>
            <a:stretch>
              <a:fillRect/>
            </a:stretch>
          </p:blipFill>
          <p:spPr>
            <a:xfrm>
              <a:off x="0" y="0"/>
              <a:ext cx="2750990" cy="4185246"/>
            </a:xfrm>
            <a:prstGeom prst="rect">
              <a:avLst/>
            </a:prstGeom>
          </p:spPr>
        </p:pic>
      </p:grpSp>
      <p:sp>
        <p:nvSpPr>
          <p:cNvPr id="18" name="Freeform 18"/>
          <p:cNvSpPr/>
          <p:nvPr/>
        </p:nvSpPr>
        <p:spPr>
          <a:xfrm>
            <a:off x="4702006" y="2312617"/>
            <a:ext cx="1103554" cy="3819995"/>
          </a:xfrm>
          <a:custGeom>
            <a:avLst/>
            <a:gdLst/>
            <a:ahLst/>
            <a:cxnLst/>
            <a:rect l="l" t="t" r="r" b="b"/>
            <a:pathLst>
              <a:path w="1103554" h="3819995">
                <a:moveTo>
                  <a:pt x="0" y="0"/>
                </a:moveTo>
                <a:lnTo>
                  <a:pt x="1103554" y="0"/>
                </a:lnTo>
                <a:lnTo>
                  <a:pt x="1103554" y="3819995"/>
                </a:lnTo>
                <a:lnTo>
                  <a:pt x="0" y="38199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54" b="-1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2251881" y="141799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Dispelling Stigma: Fear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016185" y="1504465"/>
            <a:ext cx="6804825" cy="415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 also come from fear.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10189" y="3269797"/>
            <a:ext cx="5810820" cy="133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Managing the virus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Cost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Seeing a doctor regularly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Family burden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010189" y="4877770"/>
            <a:ext cx="5810820" cy="100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Social stigma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Isolation from friends and family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Community judgment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96000" y="2607244"/>
            <a:ext cx="5810820" cy="34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Being seen getting tested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7544" b="4754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19050" y="585453"/>
            <a:ext cx="4126485" cy="3035977"/>
            <a:chOff x="0" y="0"/>
            <a:chExt cx="5501979" cy="404797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4721" r="4721"/>
            <a:stretch>
              <a:fillRect/>
            </a:stretch>
          </p:blipFill>
          <p:spPr>
            <a:xfrm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-19050" y="3737959"/>
            <a:ext cx="1886473" cy="3138935"/>
            <a:chOff x="0" y="0"/>
            <a:chExt cx="2515298" cy="418524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l="4897" r="4897"/>
            <a:stretch>
              <a:fillRect/>
            </a:stretch>
          </p:blipFill>
          <p:spPr>
            <a:xfrm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2044192" y="3737959"/>
            <a:ext cx="2063242" cy="3138935"/>
            <a:chOff x="0" y="0"/>
            <a:chExt cx="2750990" cy="4185246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/>
            <a:srcRect l="10312" r="45894"/>
            <a:stretch>
              <a:fillRect/>
            </a:stretch>
          </p:blipFill>
          <p:spPr>
            <a:xfrm>
              <a:off x="0" y="0"/>
              <a:ext cx="2750990" cy="4185246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251881" y="141799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Dispelling Stigma: Fear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23467" y="1154183"/>
            <a:ext cx="7297543" cy="1359563"/>
            <a:chOff x="0" y="0"/>
            <a:chExt cx="23083649" cy="43005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083648" cy="4300580"/>
            </a:xfrm>
            <a:custGeom>
              <a:avLst/>
              <a:gdLst/>
              <a:ahLst/>
              <a:cxnLst/>
              <a:rect l="l" t="t" r="r" b="b"/>
              <a:pathLst>
                <a:path w="23083648" h="4300580">
                  <a:moveTo>
                    <a:pt x="0" y="0"/>
                  </a:moveTo>
                  <a:lnTo>
                    <a:pt x="23083648" y="0"/>
                  </a:lnTo>
                  <a:lnTo>
                    <a:pt x="23083648" y="4300580"/>
                  </a:lnTo>
                  <a:lnTo>
                    <a:pt x="0" y="4300580"/>
                  </a:lnTo>
                  <a:close/>
                </a:path>
              </a:pathLst>
            </a:custGeom>
            <a:solidFill>
              <a:srgbClr val="2BB58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4650223" y="1330695"/>
            <a:ext cx="7044031" cy="958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4"/>
              </a:lnSpc>
            </a:pPr>
            <a:r>
              <a:rPr lang="en-US" sz="2760">
                <a:solidFill>
                  <a:srgbClr val="FFFFFF"/>
                </a:solidFill>
                <a:latin typeface="Kite One Bold"/>
              </a:rPr>
              <a:t>To overcome fear, normalize hepatitis B testing and emphasize available resources.</a:t>
            </a:r>
          </a:p>
        </p:txBody>
      </p:sp>
      <p:sp>
        <p:nvSpPr>
          <p:cNvPr id="21" name="Freeform 21"/>
          <p:cNvSpPr/>
          <p:nvPr/>
        </p:nvSpPr>
        <p:spPr>
          <a:xfrm>
            <a:off x="4455647" y="2786640"/>
            <a:ext cx="1100924" cy="3808114"/>
          </a:xfrm>
          <a:custGeom>
            <a:avLst/>
            <a:gdLst/>
            <a:ahLst/>
            <a:cxnLst/>
            <a:rect l="l" t="t" r="r" b="b"/>
            <a:pathLst>
              <a:path w="1100924" h="3808114">
                <a:moveTo>
                  <a:pt x="0" y="0"/>
                </a:moveTo>
                <a:lnTo>
                  <a:pt x="1100924" y="0"/>
                </a:lnTo>
                <a:lnTo>
                  <a:pt x="1100924" y="3808114"/>
                </a:lnTo>
                <a:lnTo>
                  <a:pt x="0" y="3808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90" b="-1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5885628" y="2861491"/>
            <a:ext cx="5935381" cy="74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6710" lvl="1" indent="-17335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Resources are available to help people living with hepatitis B.      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839640" y="3990873"/>
            <a:ext cx="5981370" cy="1108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6710" lvl="1" indent="-17335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 Hepatitis B is a very common virus, and can be managed well by seeing a doctor and making simple lifestyle changes.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39640" y="5480329"/>
            <a:ext cx="5981370" cy="1108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6710" lvl="1" indent="-17335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The more correct information the community knows, the less stigma there will be around hepatitis B!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70287"/>
            <a:ext cx="12744734" cy="1626641"/>
            <a:chOff x="0" y="0"/>
            <a:chExt cx="12397287" cy="15822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582296"/>
            </a:xfrm>
            <a:custGeom>
              <a:avLst/>
              <a:gdLst/>
              <a:ahLst/>
              <a:cxnLst/>
              <a:rect l="l" t="t" r="r" b="b"/>
              <a:pathLst>
                <a:path w="12397287" h="1582296">
                  <a:moveTo>
                    <a:pt x="0" y="0"/>
                  </a:moveTo>
                  <a:lnTo>
                    <a:pt x="12397287" y="0"/>
                  </a:lnTo>
                  <a:lnTo>
                    <a:pt x="12397287" y="1582296"/>
                  </a:lnTo>
                  <a:lnTo>
                    <a:pt x="0" y="1582296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9697" b="8539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3876527" y="2761883"/>
            <a:ext cx="323122" cy="508855"/>
          </a:xfrm>
          <a:custGeom>
            <a:avLst/>
            <a:gdLst/>
            <a:ahLst/>
            <a:cxnLst/>
            <a:rect l="l" t="t" r="r" b="b"/>
            <a:pathLst>
              <a:path w="323122" h="508855">
                <a:moveTo>
                  <a:pt x="0" y="0"/>
                </a:moveTo>
                <a:lnTo>
                  <a:pt x="323123" y="0"/>
                </a:lnTo>
                <a:lnTo>
                  <a:pt x="323123" y="508855"/>
                </a:lnTo>
                <a:lnTo>
                  <a:pt x="0" y="508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29373" y="4339680"/>
            <a:ext cx="323124" cy="508855"/>
          </a:xfrm>
          <a:custGeom>
            <a:avLst/>
            <a:gdLst/>
            <a:ahLst/>
            <a:cxnLst/>
            <a:rect l="l" t="t" r="r" b="b"/>
            <a:pathLst>
              <a:path w="323124" h="508855">
                <a:moveTo>
                  <a:pt x="0" y="0"/>
                </a:moveTo>
                <a:lnTo>
                  <a:pt x="323124" y="0"/>
                </a:lnTo>
                <a:lnTo>
                  <a:pt x="323124" y="508856"/>
                </a:lnTo>
                <a:lnTo>
                  <a:pt x="0" y="50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948152" y="5530120"/>
            <a:ext cx="323122" cy="508855"/>
          </a:xfrm>
          <a:custGeom>
            <a:avLst/>
            <a:gdLst/>
            <a:ahLst/>
            <a:cxnLst/>
            <a:rect l="l" t="t" r="r" b="b"/>
            <a:pathLst>
              <a:path w="323122" h="508855">
                <a:moveTo>
                  <a:pt x="0" y="0"/>
                </a:moveTo>
                <a:lnTo>
                  <a:pt x="323122" y="0"/>
                </a:lnTo>
                <a:lnTo>
                  <a:pt x="323122" y="508854"/>
                </a:lnTo>
                <a:lnTo>
                  <a:pt x="0" y="5088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4228242" y="1857057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0779" y="542908"/>
            <a:ext cx="11870498" cy="79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Libre Baskerville Bold"/>
              </a:rPr>
              <a:t>You play an important role in your community, </a:t>
            </a:r>
          </a:p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Libre Baskerville Bold"/>
              </a:rPr>
              <a:t>and you have the power to promote awareness and testing for hepatitis B!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48269" y="2689008"/>
            <a:ext cx="6962775" cy="1186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Always listen to people’s concerns. Always encourage community members to become empowered and proactive about their health, so they can stay healthy for themselves and their families.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4877" y="4251116"/>
            <a:ext cx="6230524" cy="890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If someone tests positive for hepatitis B, there are many resources available to help them manage the virus, even if they do not have insurance.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400912" y="5626459"/>
            <a:ext cx="6910133" cy="890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A hepatitis B diagnosis isn't a death sentence, and by living a healthy lifestyle and keeping an eye on the virus with a doctor, people can live long and productive lives!</a:t>
            </a:r>
          </a:p>
        </p:txBody>
      </p:sp>
      <p:sp>
        <p:nvSpPr>
          <p:cNvPr id="15" name="Freeform 15"/>
          <p:cNvSpPr/>
          <p:nvPr/>
        </p:nvSpPr>
        <p:spPr>
          <a:xfrm flipH="1">
            <a:off x="-1242486" y="1921739"/>
            <a:ext cx="5647363" cy="4936261"/>
          </a:xfrm>
          <a:custGeom>
            <a:avLst/>
            <a:gdLst/>
            <a:ahLst/>
            <a:cxnLst/>
            <a:rect l="l" t="t" r="r" b="b"/>
            <a:pathLst>
              <a:path w="5647363" h="4936261">
                <a:moveTo>
                  <a:pt x="5647363" y="0"/>
                </a:moveTo>
                <a:lnTo>
                  <a:pt x="0" y="0"/>
                </a:lnTo>
                <a:lnTo>
                  <a:pt x="0" y="4936261"/>
                </a:lnTo>
                <a:lnTo>
                  <a:pt x="5647363" y="4936261"/>
                </a:lnTo>
                <a:lnTo>
                  <a:pt x="5647363" y="0"/>
                </a:lnTo>
                <a:close/>
              </a:path>
            </a:pathLst>
          </a:custGeom>
          <a:blipFill>
            <a:blip r:embed="rId5"/>
            <a:stretch>
              <a:fillRect l="-3094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7097" y="-11183"/>
            <a:ext cx="12744734" cy="1172912"/>
            <a:chOff x="0" y="0"/>
            <a:chExt cx="12397287" cy="11409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140936"/>
            </a:xfrm>
            <a:custGeom>
              <a:avLst/>
              <a:gdLst/>
              <a:ahLst/>
              <a:cxnLst/>
              <a:rect l="l" t="t" r="r" b="b"/>
              <a:pathLst>
                <a:path w="12397287" h="1140936">
                  <a:moveTo>
                    <a:pt x="0" y="0"/>
                  </a:moveTo>
                  <a:lnTo>
                    <a:pt x="12397287" y="0"/>
                  </a:lnTo>
                  <a:lnTo>
                    <a:pt x="12397287" y="1140936"/>
                  </a:lnTo>
                  <a:lnTo>
                    <a:pt x="0" y="1140936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Freeform 5"/>
          <p:cNvSpPr/>
          <p:nvPr/>
        </p:nvSpPr>
        <p:spPr>
          <a:xfrm>
            <a:off x="3163569" y="1385657"/>
            <a:ext cx="7497803" cy="472589"/>
          </a:xfrm>
          <a:custGeom>
            <a:avLst/>
            <a:gdLst/>
            <a:ahLst/>
            <a:cxnLst/>
            <a:rect l="l" t="t" r="r" b="b"/>
            <a:pathLst>
              <a:path w="7497803" h="472589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777" r="-7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292427" y="1502983"/>
            <a:ext cx="5172075" cy="25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How can I find doctors for testing and care?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936" y="581351"/>
            <a:ext cx="12119360" cy="383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Libre Baskerville Bold"/>
              </a:rPr>
              <a:t>You are not alone! There are resources available to help: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t="8802" b="86287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0" name="Freeform 10"/>
          <p:cNvSpPr/>
          <p:nvPr/>
        </p:nvSpPr>
        <p:spPr>
          <a:xfrm>
            <a:off x="3149767" y="3137393"/>
            <a:ext cx="7497803" cy="472589"/>
          </a:xfrm>
          <a:custGeom>
            <a:avLst/>
            <a:gdLst/>
            <a:ahLst/>
            <a:cxnLst/>
            <a:rect l="l" t="t" r="r" b="b"/>
            <a:pathLst>
              <a:path w="7497803" h="472589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777" r="-7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4843697" y="3562410"/>
            <a:ext cx="216203" cy="340477"/>
          </a:xfrm>
          <a:custGeom>
            <a:avLst/>
            <a:gdLst/>
            <a:ahLst/>
            <a:cxnLst/>
            <a:rect l="l" t="t" r="r" b="b"/>
            <a:pathLst>
              <a:path w="216203" h="340477">
                <a:moveTo>
                  <a:pt x="0" y="0"/>
                </a:moveTo>
                <a:lnTo>
                  <a:pt x="216202" y="0"/>
                </a:lnTo>
                <a:lnTo>
                  <a:pt x="216202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4113367" y="3218756"/>
            <a:ext cx="6022490" cy="26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Where can I find more information on hepatitis B?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38691" y="3622837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Centers for Disease Control and Prevention (CDC)</a:t>
            </a:r>
          </a:p>
        </p:txBody>
      </p:sp>
      <p:sp>
        <p:nvSpPr>
          <p:cNvPr id="14" name="Freeform 14"/>
          <p:cNvSpPr/>
          <p:nvPr/>
        </p:nvSpPr>
        <p:spPr>
          <a:xfrm>
            <a:off x="4857750" y="5242144"/>
            <a:ext cx="216203" cy="340477"/>
          </a:xfrm>
          <a:custGeom>
            <a:avLst/>
            <a:gdLst/>
            <a:ahLst/>
            <a:cxnLst/>
            <a:rect l="l" t="t" r="r" b="b"/>
            <a:pathLst>
              <a:path w="216203" h="340477">
                <a:moveTo>
                  <a:pt x="0" y="0"/>
                </a:moveTo>
                <a:lnTo>
                  <a:pt x="216203" y="0"/>
                </a:lnTo>
                <a:lnTo>
                  <a:pt x="216203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5157429" y="5378532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473398" y="6520268"/>
            <a:ext cx="1251611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473398" y="5009561"/>
            <a:ext cx="2515986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www.cdc.gov/knowhepatitisB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415949" y="5629871"/>
            <a:ext cx="5046833" cy="813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Phone and email helplines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Comprehensive information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Inspiring videos from real people living with hepatitis B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17185" y="3902282"/>
            <a:ext cx="5176247" cy="1013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Basic information about hepatitis B, guidelines and downloadable PDFs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sheets, PSA videos, infographics, quizzes and more in many languages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Free posters 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157429" y="1877721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Foundation's Liver Specialist Directory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157429" y="2498905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Federally Qualified Health Center (FQHC) Locator</a:t>
            </a:r>
          </a:p>
        </p:txBody>
      </p:sp>
      <p:sp>
        <p:nvSpPr>
          <p:cNvPr id="22" name="Freeform 22"/>
          <p:cNvSpPr/>
          <p:nvPr/>
        </p:nvSpPr>
        <p:spPr>
          <a:xfrm flipH="1">
            <a:off x="-2021365" y="1621952"/>
            <a:ext cx="8174027" cy="5445945"/>
          </a:xfrm>
          <a:custGeom>
            <a:avLst/>
            <a:gdLst/>
            <a:ahLst/>
            <a:cxnLst/>
            <a:rect l="l" t="t" r="r" b="b"/>
            <a:pathLst>
              <a:path w="8174027" h="5445945">
                <a:moveTo>
                  <a:pt x="8174027" y="0"/>
                </a:moveTo>
                <a:lnTo>
                  <a:pt x="0" y="0"/>
                </a:lnTo>
                <a:lnTo>
                  <a:pt x="0" y="5445945"/>
                </a:lnTo>
                <a:lnTo>
                  <a:pt x="8174027" y="5445945"/>
                </a:lnTo>
                <a:lnTo>
                  <a:pt x="8174027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2982850" y="2772370"/>
            <a:ext cx="1130517" cy="1130517"/>
          </a:xfrm>
          <a:custGeom>
            <a:avLst/>
            <a:gdLst/>
            <a:ahLst/>
            <a:cxnLst/>
            <a:rect l="l" t="t" r="r" b="b"/>
            <a:pathLst>
              <a:path w="1130517" h="1130517">
                <a:moveTo>
                  <a:pt x="0" y="0"/>
                </a:moveTo>
                <a:lnTo>
                  <a:pt x="1130517" y="0"/>
                </a:lnTo>
                <a:lnTo>
                  <a:pt x="1130517" y="1130517"/>
                </a:lnTo>
                <a:lnTo>
                  <a:pt x="0" y="11305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5473302" y="2123307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www.hepb.org/physiciandirectory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467863" y="2810696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www.findahealthcenter.hrsa.gov</a:t>
            </a:r>
          </a:p>
        </p:txBody>
      </p:sp>
      <p:sp>
        <p:nvSpPr>
          <p:cNvPr id="26" name="Freeform 26"/>
          <p:cNvSpPr/>
          <p:nvPr/>
        </p:nvSpPr>
        <p:spPr>
          <a:xfrm rot="-10800000" flipH="1">
            <a:off x="4739350" y="1867625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 rot="-10800000" flipH="1">
            <a:off x="4743952" y="2585138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 rot="-10800000" flipH="1">
            <a:off x="4838923" y="4688308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 rot="-10800000" flipH="1">
            <a:off x="4843525" y="6209101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636394"/>
            <a:chOff x="0" y="0"/>
            <a:chExt cx="10030210" cy="1268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1268754"/>
            </a:xfrm>
            <a:custGeom>
              <a:avLst/>
              <a:gdLst/>
              <a:ahLst/>
              <a:cxnLst/>
              <a:rect l="l" t="t" r="r" b="b"/>
              <a:pathLst>
                <a:path w="10030210" h="1268754">
                  <a:moveTo>
                    <a:pt x="0" y="0"/>
                  </a:moveTo>
                  <a:lnTo>
                    <a:pt x="10030210" y="0"/>
                  </a:lnTo>
                  <a:lnTo>
                    <a:pt x="10030210" y="1268754"/>
                  </a:lnTo>
                  <a:lnTo>
                    <a:pt x="0" y="1268754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00820" y="585801"/>
            <a:ext cx="11888695" cy="787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There are many ways that you can provide hepatitis B education in your community.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76210" b="18879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4316409" y="2796997"/>
            <a:ext cx="3670075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Host an education session, health fair or hepatitis B testing event.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160110" y="4032307"/>
            <a:ext cx="1999017" cy="1779662"/>
            <a:chOff x="0" y="0"/>
            <a:chExt cx="2665356" cy="2372882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rcRect l="7249" t="15303" r="33859" b="14790"/>
            <a:stretch>
              <a:fillRect/>
            </a:stretch>
          </p:blipFill>
          <p:spPr>
            <a:xfrm>
              <a:off x="0" y="0"/>
              <a:ext cx="2665356" cy="2372882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659527" y="5147648"/>
            <a:ext cx="3667125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Promote a local health fair that is testing for hepatitis B.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54902" y="1856976"/>
            <a:ext cx="3638550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Display educational fact sheets, brochures and posters in your office.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586507" y="5155545"/>
            <a:ext cx="3895725" cy="1023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Share CDC's and the Hepatitis B Foundation's posts on social media.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5424" y="1851272"/>
            <a:ext cx="3790950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Talk to community members about their health and hepatitis B risk.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228452" y="2966448"/>
            <a:ext cx="1972219" cy="1660840"/>
            <a:chOff x="0" y="0"/>
            <a:chExt cx="2629626" cy="2214454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4"/>
            <a:srcRect l="5469" r="5469"/>
            <a:stretch>
              <a:fillRect/>
            </a:stretch>
          </p:blipFill>
          <p:spPr>
            <a:xfrm>
              <a:off x="0" y="0"/>
              <a:ext cx="2629626" cy="2214454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9180030" y="3161993"/>
            <a:ext cx="1972219" cy="1660840"/>
            <a:chOff x="0" y="0"/>
            <a:chExt cx="2629626" cy="2214454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5"/>
            <a:srcRect l="3658" t="20070" r="37863" b="14218"/>
            <a:stretch>
              <a:fillRect/>
            </a:stretch>
          </p:blipFill>
          <p:spPr>
            <a:xfrm>
              <a:off x="0" y="0"/>
              <a:ext cx="2629626" cy="2214454"/>
            </a:xfrm>
            <a:prstGeom prst="rect">
              <a:avLst/>
            </a:prstGeom>
          </p:spPr>
        </p:pic>
      </p:grpSp>
      <p:sp>
        <p:nvSpPr>
          <p:cNvPr id="18" name="Freeform 18"/>
          <p:cNvSpPr/>
          <p:nvPr/>
        </p:nvSpPr>
        <p:spPr>
          <a:xfrm rot="915746">
            <a:off x="8950043" y="6330062"/>
            <a:ext cx="371869" cy="371869"/>
          </a:xfrm>
          <a:custGeom>
            <a:avLst/>
            <a:gdLst/>
            <a:ahLst/>
            <a:cxnLst/>
            <a:rect l="l" t="t" r="r" b="b"/>
            <a:pathLst>
              <a:path w="371869" h="371869">
                <a:moveTo>
                  <a:pt x="0" y="0"/>
                </a:moveTo>
                <a:lnTo>
                  <a:pt x="371869" y="0"/>
                </a:lnTo>
                <a:lnTo>
                  <a:pt x="371869" y="371869"/>
                </a:lnTo>
                <a:lnTo>
                  <a:pt x="0" y="3718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9773882" y="6326836"/>
            <a:ext cx="373836" cy="373836"/>
          </a:xfrm>
          <a:custGeom>
            <a:avLst/>
            <a:gdLst/>
            <a:ahLst/>
            <a:cxnLst/>
            <a:rect l="l" t="t" r="r" b="b"/>
            <a:pathLst>
              <a:path w="373836" h="373836">
                <a:moveTo>
                  <a:pt x="0" y="0"/>
                </a:moveTo>
                <a:lnTo>
                  <a:pt x="373837" y="0"/>
                </a:lnTo>
                <a:lnTo>
                  <a:pt x="373837" y="373837"/>
                </a:lnTo>
                <a:lnTo>
                  <a:pt x="0" y="3738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9343082" y="6307140"/>
            <a:ext cx="396663" cy="396663"/>
          </a:xfrm>
          <a:custGeom>
            <a:avLst/>
            <a:gdLst/>
            <a:ahLst/>
            <a:cxnLst/>
            <a:rect l="l" t="t" r="r" b="b"/>
            <a:pathLst>
              <a:path w="396663" h="396663">
                <a:moveTo>
                  <a:pt x="0" y="0"/>
                </a:moveTo>
                <a:lnTo>
                  <a:pt x="396664" y="0"/>
                </a:lnTo>
                <a:lnTo>
                  <a:pt x="396664" y="396664"/>
                </a:lnTo>
                <a:lnTo>
                  <a:pt x="0" y="396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744734" cy="1857174"/>
            <a:chOff x="0" y="0"/>
            <a:chExt cx="12397287" cy="18065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806544"/>
            </a:xfrm>
            <a:custGeom>
              <a:avLst/>
              <a:gdLst/>
              <a:ahLst/>
              <a:cxnLst/>
              <a:rect l="l" t="t" r="r" b="b"/>
              <a:pathLst>
                <a:path w="12397287" h="1806544">
                  <a:moveTo>
                    <a:pt x="0" y="0"/>
                  </a:moveTo>
                  <a:lnTo>
                    <a:pt x="12397287" y="0"/>
                  </a:lnTo>
                  <a:lnTo>
                    <a:pt x="12397287" y="1806544"/>
                  </a:lnTo>
                  <a:lnTo>
                    <a:pt x="0" y="1806544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11489" b="83600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1883140" y="1776846"/>
            <a:ext cx="8234747" cy="5486400"/>
          </a:xfrm>
          <a:custGeom>
            <a:avLst/>
            <a:gdLst/>
            <a:ahLst/>
            <a:cxnLst/>
            <a:rect l="l" t="t" r="r" b="b"/>
            <a:pathLst>
              <a:path w="8234747" h="5486400">
                <a:moveTo>
                  <a:pt x="0" y="0"/>
                </a:moveTo>
                <a:lnTo>
                  <a:pt x="8234746" y="0"/>
                </a:lnTo>
                <a:lnTo>
                  <a:pt x="8234746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80738" y="460021"/>
            <a:ext cx="11639550" cy="1234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Libre Baskerville Bold"/>
              </a:rPr>
              <a:t>Thank you for helping </a:t>
            </a:r>
          </a:p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Libre Baskerville Bold"/>
              </a:rPr>
              <a:t>spread the word about hepatitis B!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03333" y="710873"/>
            <a:ext cx="7509157" cy="90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9"/>
              </a:lnSpc>
            </a:pPr>
            <a:r>
              <a:rPr lang="en-US" sz="3126" spc="187">
                <a:solidFill>
                  <a:srgbClr val="000000"/>
                </a:solidFill>
                <a:latin typeface="Kite One Italics"/>
              </a:rPr>
              <a:t>After viewing this presentation, please complete a short self-assessment.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23056" y="3784300"/>
            <a:ext cx="6662015" cy="67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Your feedback can help us provide you with the most useful resources!</a:t>
            </a:r>
          </a:p>
        </p:txBody>
      </p:sp>
      <p:sp>
        <p:nvSpPr>
          <p:cNvPr id="5" name="Freeform 5"/>
          <p:cNvSpPr/>
          <p:nvPr/>
        </p:nvSpPr>
        <p:spPr>
          <a:xfrm>
            <a:off x="4616638" y="5526197"/>
            <a:ext cx="2958725" cy="1052432"/>
          </a:xfrm>
          <a:custGeom>
            <a:avLst/>
            <a:gdLst/>
            <a:ahLst/>
            <a:cxnLst/>
            <a:rect l="l" t="t" r="r" b="b"/>
            <a:pathLst>
              <a:path w="2958725" h="1052432">
                <a:moveTo>
                  <a:pt x="0" y="0"/>
                </a:moveTo>
                <a:lnTo>
                  <a:pt x="2958724" y="0"/>
                </a:lnTo>
                <a:lnTo>
                  <a:pt x="2958724" y="1052432"/>
                </a:lnTo>
                <a:lnTo>
                  <a:pt x="0" y="1052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1" r="-4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87510" y="4921118"/>
            <a:ext cx="10067925" cy="347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For questions or additional support, email: info@hepb.org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310454" y="76504"/>
            <a:ext cx="12929037" cy="666750"/>
            <a:chOff x="0" y="0"/>
            <a:chExt cx="11082031" cy="571500"/>
          </a:xfrm>
        </p:grpSpPr>
        <p:sp>
          <p:nvSpPr>
            <p:cNvPr id="8" name="Freeform 8"/>
            <p:cNvSpPr/>
            <p:nvPr/>
          </p:nvSpPr>
          <p:spPr>
            <a:xfrm>
              <a:off x="0" y="255270"/>
              <a:ext cx="11082031" cy="69850"/>
            </a:xfrm>
            <a:custGeom>
              <a:avLst/>
              <a:gdLst/>
              <a:ahLst/>
              <a:cxnLst/>
              <a:rect l="l" t="t" r="r" b="b"/>
              <a:pathLst>
                <a:path w="11082031" h="69850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CB1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-158484" y="-29842"/>
            <a:ext cx="12350484" cy="469345"/>
          </a:xfrm>
          <a:custGeom>
            <a:avLst/>
            <a:gdLst/>
            <a:ahLst/>
            <a:cxnLst/>
            <a:rect l="l" t="t" r="r" b="b"/>
            <a:pathLst>
              <a:path w="12350484" h="469345">
                <a:moveTo>
                  <a:pt x="0" y="0"/>
                </a:moveTo>
                <a:lnTo>
                  <a:pt x="12350484" y="0"/>
                </a:lnTo>
                <a:lnTo>
                  <a:pt x="12350484" y="469346"/>
                </a:lnTo>
                <a:lnTo>
                  <a:pt x="0" y="469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3316" b="-137987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3870516" y="2054831"/>
            <a:ext cx="4901914" cy="1374169"/>
            <a:chOff x="0" y="0"/>
            <a:chExt cx="8650111" cy="242491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50112" cy="2424914"/>
            </a:xfrm>
            <a:custGeom>
              <a:avLst/>
              <a:gdLst/>
              <a:ahLst/>
              <a:cxnLst/>
              <a:rect l="l" t="t" r="r" b="b"/>
              <a:pathLst>
                <a:path w="8650112" h="2424914">
                  <a:moveTo>
                    <a:pt x="8525652" y="2424914"/>
                  </a:moveTo>
                  <a:lnTo>
                    <a:pt x="124460" y="2424914"/>
                  </a:lnTo>
                  <a:cubicBezTo>
                    <a:pt x="55880" y="2424914"/>
                    <a:pt x="0" y="2369034"/>
                    <a:pt x="0" y="23004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525652" y="0"/>
                  </a:lnTo>
                  <a:cubicBezTo>
                    <a:pt x="8594231" y="0"/>
                    <a:pt x="8650112" y="55880"/>
                    <a:pt x="8650112" y="124460"/>
                  </a:cubicBezTo>
                  <a:lnTo>
                    <a:pt x="8650112" y="2300454"/>
                  </a:lnTo>
                  <a:cubicBezTo>
                    <a:pt x="8650112" y="2369034"/>
                    <a:pt x="8594231" y="2424914"/>
                    <a:pt x="8525652" y="2424914"/>
                  </a:cubicBez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495588" y="2192284"/>
            <a:ext cx="3651770" cy="965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60"/>
              </a:lnSpc>
            </a:pPr>
            <a:r>
              <a:rPr lang="en-US" sz="5471" u="sng">
                <a:solidFill>
                  <a:srgbClr val="FFFFFF"/>
                </a:solidFill>
                <a:latin typeface="Arimo Bold"/>
                <a:hlinkClick r:id="rId4" tooltip="https://www.surveymonkey.com/r/knowhepatitisBsurvey"/>
              </a:rPr>
              <a:t>Click Here!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2207</Words>
  <Application>Microsoft Office PowerPoint</Application>
  <PresentationFormat>Widescreen</PresentationFormat>
  <Paragraphs>305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6" baseType="lpstr">
      <vt:lpstr>Calibri</vt:lpstr>
      <vt:lpstr>Kite One</vt:lpstr>
      <vt:lpstr>Arimo</vt:lpstr>
      <vt:lpstr>Libre Baskerville Bold</vt:lpstr>
      <vt:lpstr>Libre Baskerville</vt:lpstr>
      <vt:lpstr>Kite One Bold</vt:lpstr>
      <vt:lpstr>Arimo Bold</vt:lpstr>
      <vt:lpstr>Kite One Italics</vt:lpstr>
      <vt:lpstr>Bebas Neue Cyrillic</vt:lpstr>
      <vt:lpstr>Arial</vt:lpstr>
      <vt:lpstr>Archivo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Micronesian Hepatitis B PPT for Educators</dc:title>
  <cp:lastModifiedBy>Holly Moore</cp:lastModifiedBy>
  <cp:revision>3</cp:revision>
  <dcterms:created xsi:type="dcterms:W3CDTF">2006-08-16T00:00:00Z</dcterms:created>
  <dcterms:modified xsi:type="dcterms:W3CDTF">2023-10-25T20:35:39Z</dcterms:modified>
  <dc:identifier>DAFpHPcD-Dg</dc:identifier>
</cp:coreProperties>
</file>