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9144000"/>
  <p:embeddedFontLst>
    <p:embeddedFont>
      <p:font typeface="Archivo Black" panose="020B0604020202020204" charset="0"/>
      <p:regular r:id="rId46"/>
    </p:embeddedFont>
    <p:embeddedFont>
      <p:font typeface="Arimo" panose="020B0604020202020204" charset="0"/>
      <p:regular r:id="rId47"/>
    </p:embeddedFont>
    <p:embeddedFont>
      <p:font typeface="Arimo Bold" panose="020B0604020202020204" charset="0"/>
      <p:regular r:id="rId48"/>
    </p:embeddedFont>
    <p:embeddedFont>
      <p:font typeface="Bebas Neue Cyrillic" panose="020B0604020202020204" charset="0"/>
      <p:regular r:id="rId49"/>
    </p:embeddedFont>
    <p:embeddedFont>
      <p:font typeface="Calibri" panose="020F0502020204030204" pitchFamily="34" charset="0"/>
      <p:regular r:id="rId50"/>
      <p:bold r:id="rId51"/>
      <p:italic r:id="rId52"/>
      <p:boldItalic r:id="rId53"/>
    </p:embeddedFont>
    <p:embeddedFont>
      <p:font typeface="Kite One" panose="020B0604020202020204" charset="0"/>
      <p:regular r:id="rId54"/>
    </p:embeddedFont>
    <p:embeddedFont>
      <p:font typeface="Libre Baskerville" panose="02000000000000000000" pitchFamily="2" charset="0"/>
      <p:regular r:id="rId55"/>
      <p:bold r:id="rId56"/>
      <p:italic r:id="rId57"/>
    </p:embeddedFont>
    <p:embeddedFont>
      <p:font typeface="Libre Baskerville Bold" panose="02000000000000000000" charset="0"/>
      <p:regular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8" d="100"/>
          <a:sy n="58" d="100"/>
        </p:scale>
        <p:origin x="92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8.fntdata"/><Relationship Id="rId58" Type="http://schemas.openxmlformats.org/officeDocument/2006/relationships/font" Target="fonts/font13.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23.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svg"/><Relationship Id="rId10" Type="http://schemas.openxmlformats.org/officeDocument/2006/relationships/image" Target="../media/image4.png"/><Relationship Id="rId4" Type="http://schemas.openxmlformats.org/officeDocument/2006/relationships/image" Target="../media/image16.png"/><Relationship Id="rId9"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6.svg"/></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1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4.png"/><Relationship Id="rId7" Type="http://schemas.openxmlformats.org/officeDocument/2006/relationships/image" Target="../media/image38.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sv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sv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svg"/></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18" Type="http://schemas.openxmlformats.org/officeDocument/2006/relationships/image" Target="../media/image61.svg"/><Relationship Id="rId26" Type="http://schemas.openxmlformats.org/officeDocument/2006/relationships/image" Target="../media/image69.svg"/><Relationship Id="rId3" Type="http://schemas.openxmlformats.org/officeDocument/2006/relationships/image" Target="../media/image46.svg"/><Relationship Id="rId21" Type="http://schemas.openxmlformats.org/officeDocument/2006/relationships/image" Target="../media/image64.png"/><Relationship Id="rId7" Type="http://schemas.openxmlformats.org/officeDocument/2006/relationships/image" Target="../media/image50.svg"/><Relationship Id="rId12" Type="http://schemas.openxmlformats.org/officeDocument/2006/relationships/image" Target="../media/image55.svg"/><Relationship Id="rId17" Type="http://schemas.openxmlformats.org/officeDocument/2006/relationships/image" Target="../media/image60.png"/><Relationship Id="rId25" Type="http://schemas.openxmlformats.org/officeDocument/2006/relationships/image" Target="../media/image68.png"/><Relationship Id="rId2" Type="http://schemas.openxmlformats.org/officeDocument/2006/relationships/image" Target="../media/image45.png"/><Relationship Id="rId16" Type="http://schemas.openxmlformats.org/officeDocument/2006/relationships/image" Target="../media/image59.svg"/><Relationship Id="rId20" Type="http://schemas.openxmlformats.org/officeDocument/2006/relationships/image" Target="../media/image63.svg"/><Relationship Id="rId29" Type="http://schemas.openxmlformats.org/officeDocument/2006/relationships/image" Target="../media/image71.sv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67.svg"/><Relationship Id="rId5" Type="http://schemas.openxmlformats.org/officeDocument/2006/relationships/image" Target="../media/image48.svg"/><Relationship Id="rId15" Type="http://schemas.openxmlformats.org/officeDocument/2006/relationships/image" Target="../media/image58.png"/><Relationship Id="rId23" Type="http://schemas.openxmlformats.org/officeDocument/2006/relationships/image" Target="../media/image66.png"/><Relationship Id="rId28" Type="http://schemas.openxmlformats.org/officeDocument/2006/relationships/image" Target="../media/image70.png"/><Relationship Id="rId10" Type="http://schemas.openxmlformats.org/officeDocument/2006/relationships/image" Target="../media/image53.jpeg"/><Relationship Id="rId19" Type="http://schemas.openxmlformats.org/officeDocument/2006/relationships/image" Target="../media/image62.png"/><Relationship Id="rId31" Type="http://schemas.openxmlformats.org/officeDocument/2006/relationships/image" Target="../media/image73.svg"/><Relationship Id="rId4" Type="http://schemas.openxmlformats.org/officeDocument/2006/relationships/image" Target="../media/image47.png"/><Relationship Id="rId9" Type="http://schemas.openxmlformats.org/officeDocument/2006/relationships/image" Target="../media/image52.svg"/><Relationship Id="rId14" Type="http://schemas.openxmlformats.org/officeDocument/2006/relationships/image" Target="../media/image57.svg"/><Relationship Id="rId22" Type="http://schemas.openxmlformats.org/officeDocument/2006/relationships/image" Target="../media/image65.svg"/><Relationship Id="rId27" Type="http://schemas.openxmlformats.org/officeDocument/2006/relationships/image" Target="../media/image4.png"/><Relationship Id="rId30" Type="http://schemas.openxmlformats.org/officeDocument/2006/relationships/image" Target="../media/image72.png"/></Relationships>
</file>

<file path=ppt/slides/_rels/slide16.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svg"/><Relationship Id="rId18" Type="http://schemas.openxmlformats.org/officeDocument/2006/relationships/image" Target="../media/image89.svg"/><Relationship Id="rId3" Type="http://schemas.openxmlformats.org/officeDocument/2006/relationships/image" Target="../media/image75.svg"/><Relationship Id="rId21" Type="http://schemas.openxmlformats.org/officeDocument/2006/relationships/image" Target="../media/image4.png"/><Relationship Id="rId7" Type="http://schemas.openxmlformats.org/officeDocument/2006/relationships/image" Target="../media/image79.svg"/><Relationship Id="rId12" Type="http://schemas.openxmlformats.org/officeDocument/2006/relationships/image" Target="../media/image84.png"/><Relationship Id="rId17" Type="http://schemas.openxmlformats.org/officeDocument/2006/relationships/image" Target="../media/image88.png"/><Relationship Id="rId2" Type="http://schemas.openxmlformats.org/officeDocument/2006/relationships/image" Target="../media/image74.png"/><Relationship Id="rId16" Type="http://schemas.openxmlformats.org/officeDocument/2006/relationships/image" Target="../media/image53.jpeg"/><Relationship Id="rId20" Type="http://schemas.openxmlformats.org/officeDocument/2006/relationships/image" Target="../media/image91.svg"/><Relationship Id="rId1" Type="http://schemas.openxmlformats.org/officeDocument/2006/relationships/slideLayout" Target="../slideLayouts/slideLayout7.xml"/><Relationship Id="rId6" Type="http://schemas.openxmlformats.org/officeDocument/2006/relationships/image" Target="../media/image78.png"/><Relationship Id="rId11" Type="http://schemas.openxmlformats.org/officeDocument/2006/relationships/image" Target="../media/image83.svg"/><Relationship Id="rId5" Type="http://schemas.openxmlformats.org/officeDocument/2006/relationships/image" Target="../media/image77.svg"/><Relationship Id="rId15" Type="http://schemas.openxmlformats.org/officeDocument/2006/relationships/image" Target="../media/image87.svg"/><Relationship Id="rId10" Type="http://schemas.openxmlformats.org/officeDocument/2006/relationships/image" Target="../media/image82.png"/><Relationship Id="rId19" Type="http://schemas.openxmlformats.org/officeDocument/2006/relationships/image" Target="../media/image90.png"/><Relationship Id="rId4" Type="http://schemas.openxmlformats.org/officeDocument/2006/relationships/image" Target="../media/image76.png"/><Relationship Id="rId9" Type="http://schemas.openxmlformats.org/officeDocument/2006/relationships/image" Target="../media/image81.svg"/><Relationship Id="rId14" Type="http://schemas.openxmlformats.org/officeDocument/2006/relationships/image" Target="../media/image86.png"/><Relationship Id="rId22" Type="http://schemas.openxmlformats.org/officeDocument/2006/relationships/image" Target="../media/image92.png"/></Relationships>
</file>

<file path=ppt/slides/_rels/slide17.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53.jpeg"/><Relationship Id="rId3" Type="http://schemas.openxmlformats.org/officeDocument/2006/relationships/image" Target="../media/image94.svg"/><Relationship Id="rId7" Type="http://schemas.openxmlformats.org/officeDocument/2006/relationships/image" Target="../media/image98.png"/><Relationship Id="rId12" Type="http://schemas.openxmlformats.org/officeDocument/2006/relationships/image" Target="../media/image103.sv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7.jpeg"/><Relationship Id="rId11" Type="http://schemas.openxmlformats.org/officeDocument/2006/relationships/image" Target="../media/image102.png"/><Relationship Id="rId5" Type="http://schemas.openxmlformats.org/officeDocument/2006/relationships/image" Target="../media/image96.png"/><Relationship Id="rId10" Type="http://schemas.openxmlformats.org/officeDocument/2006/relationships/image" Target="../media/image101.jpe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07.svg"/><Relationship Id="rId11" Type="http://schemas.openxmlformats.org/officeDocument/2006/relationships/image" Target="../media/image4.png"/><Relationship Id="rId5" Type="http://schemas.openxmlformats.org/officeDocument/2006/relationships/image" Target="../media/image106.png"/><Relationship Id="rId10" Type="http://schemas.openxmlformats.org/officeDocument/2006/relationships/image" Target="../media/image111.svg"/><Relationship Id="rId4" Type="http://schemas.openxmlformats.org/officeDocument/2006/relationships/image" Target="../media/image105.svg"/><Relationship Id="rId9" Type="http://schemas.openxmlformats.org/officeDocument/2006/relationships/image" Target="../media/image1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3.jpeg"/><Relationship Id="rId4" Type="http://schemas.openxmlformats.org/officeDocument/2006/relationships/image" Target="../media/image113.svg"/></Relationships>
</file>

<file path=ppt/slides/_rels/slide20.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4.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3.jpeg"/><Relationship Id="rId4" Type="http://schemas.openxmlformats.org/officeDocument/2006/relationships/image" Target="../media/image113.svg"/></Relationships>
</file>

<file path=ppt/slides/_rels/slide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18.jpeg"/><Relationship Id="rId4" Type="http://schemas.openxmlformats.org/officeDocument/2006/relationships/image" Target="../media/image117.svg"/></Relationships>
</file>

<file path=ppt/slides/_rels/slide23.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jpeg"/><Relationship Id="rId7" Type="http://schemas.openxmlformats.org/officeDocument/2006/relationships/image" Target="../media/image123.svg"/><Relationship Id="rId12" Type="http://schemas.openxmlformats.org/officeDocument/2006/relationships/image" Target="../media/image4.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22.png"/><Relationship Id="rId11" Type="http://schemas.openxmlformats.org/officeDocument/2006/relationships/image" Target="../media/image127.svg"/><Relationship Id="rId5" Type="http://schemas.openxmlformats.org/officeDocument/2006/relationships/image" Target="../media/image121.svg"/><Relationship Id="rId10" Type="http://schemas.openxmlformats.org/officeDocument/2006/relationships/image" Target="../media/image126.png"/><Relationship Id="rId4" Type="http://schemas.openxmlformats.org/officeDocument/2006/relationships/image" Target="../media/image120.png"/><Relationship Id="rId9" Type="http://schemas.openxmlformats.org/officeDocument/2006/relationships/image" Target="../media/image125.svg"/></Relationships>
</file>

<file path=ppt/slides/_rels/slide24.xml.rels><?xml version="1.0" encoding="UTF-8" standalone="yes"?>
<Relationships xmlns="http://schemas.openxmlformats.org/package/2006/relationships"><Relationship Id="rId8" Type="http://schemas.openxmlformats.org/officeDocument/2006/relationships/image" Target="../media/image133.sv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31.svg"/><Relationship Id="rId5" Type="http://schemas.openxmlformats.org/officeDocument/2006/relationships/image" Target="../media/image130.png"/><Relationship Id="rId4" Type="http://schemas.openxmlformats.org/officeDocument/2006/relationships/image" Target="../media/image129.svg"/><Relationship Id="rId9"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139.sv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37.svg"/><Relationship Id="rId5" Type="http://schemas.openxmlformats.org/officeDocument/2006/relationships/image" Target="../media/image136.png"/><Relationship Id="rId4" Type="http://schemas.openxmlformats.org/officeDocument/2006/relationships/image" Target="../media/image135.svg"/><Relationship Id="rId9"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138.png"/><Relationship Id="rId13" Type="http://schemas.openxmlformats.org/officeDocument/2006/relationships/image" Target="../media/image146.svg"/><Relationship Id="rId18" Type="http://schemas.openxmlformats.org/officeDocument/2006/relationships/image" Target="../media/image151.png"/><Relationship Id="rId3" Type="http://schemas.openxmlformats.org/officeDocument/2006/relationships/image" Target="../media/image140.png"/><Relationship Id="rId21" Type="http://schemas.openxmlformats.org/officeDocument/2006/relationships/image" Target="../media/image153.png"/><Relationship Id="rId7" Type="http://schemas.openxmlformats.org/officeDocument/2006/relationships/image" Target="../media/image137.svg"/><Relationship Id="rId12" Type="http://schemas.openxmlformats.org/officeDocument/2006/relationships/image" Target="../media/image145.png"/><Relationship Id="rId17" Type="http://schemas.openxmlformats.org/officeDocument/2006/relationships/image" Target="../media/image150.svg"/><Relationship Id="rId2" Type="http://schemas.openxmlformats.org/officeDocument/2006/relationships/image" Target="../media/image53.jpeg"/><Relationship Id="rId16" Type="http://schemas.openxmlformats.org/officeDocument/2006/relationships/image" Target="../media/image149.png"/><Relationship Id="rId20"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6.png"/><Relationship Id="rId11" Type="http://schemas.openxmlformats.org/officeDocument/2006/relationships/image" Target="../media/image144.svg"/><Relationship Id="rId5" Type="http://schemas.openxmlformats.org/officeDocument/2006/relationships/image" Target="../media/image142.jpeg"/><Relationship Id="rId15" Type="http://schemas.openxmlformats.org/officeDocument/2006/relationships/image" Target="../media/image148.svg"/><Relationship Id="rId10" Type="http://schemas.openxmlformats.org/officeDocument/2006/relationships/image" Target="../media/image143.png"/><Relationship Id="rId19" Type="http://schemas.openxmlformats.org/officeDocument/2006/relationships/image" Target="../media/image152.svg"/><Relationship Id="rId4" Type="http://schemas.openxmlformats.org/officeDocument/2006/relationships/image" Target="../media/image141.svg"/><Relationship Id="rId9" Type="http://schemas.openxmlformats.org/officeDocument/2006/relationships/image" Target="../media/image139.svg"/><Relationship Id="rId14" Type="http://schemas.openxmlformats.org/officeDocument/2006/relationships/image" Target="../media/image147.png"/><Relationship Id="rId22" Type="http://schemas.openxmlformats.org/officeDocument/2006/relationships/image" Target="../media/image154.svg"/></Relationships>
</file>

<file path=ppt/slides/_rels/slide27.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eg"/><Relationship Id="rId1" Type="http://schemas.openxmlformats.org/officeDocument/2006/relationships/slideLayout" Target="../slideLayouts/slideLayout7.xml"/><Relationship Id="rId4" Type="http://schemas.openxmlformats.org/officeDocument/2006/relationships/image" Target="../media/image157.jpeg"/></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9.svg"/><Relationship Id="rId7" Type="http://schemas.openxmlformats.org/officeDocument/2006/relationships/image" Target="../media/image162.png"/><Relationship Id="rId2"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161.svg"/><Relationship Id="rId4" Type="http://schemas.openxmlformats.org/officeDocument/2006/relationships/image" Target="../media/image160.png"/></Relationships>
</file>

<file path=ppt/slides/_rels/slide29.xml.rels><?xml version="1.0" encoding="UTF-8" standalone="yes"?>
<Relationships xmlns="http://schemas.openxmlformats.org/package/2006/relationships"><Relationship Id="rId8" Type="http://schemas.openxmlformats.org/officeDocument/2006/relationships/image" Target="../media/image165.svg"/><Relationship Id="rId3" Type="http://schemas.openxmlformats.org/officeDocument/2006/relationships/image" Target="../media/image161.svg"/><Relationship Id="rId7" Type="http://schemas.openxmlformats.org/officeDocument/2006/relationships/image" Target="../media/image164.png"/><Relationship Id="rId2" Type="http://schemas.openxmlformats.org/officeDocument/2006/relationships/image" Target="../media/image16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3.jpeg"/><Relationship Id="rId4" Type="http://schemas.openxmlformats.org/officeDocument/2006/relationships/image" Target="../media/image163.jpeg"/><Relationship Id="rId9" Type="http://schemas.openxmlformats.org/officeDocument/2006/relationships/image" Target="../media/image166.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69.svg"/><Relationship Id="rId5" Type="http://schemas.openxmlformats.org/officeDocument/2006/relationships/image" Target="../media/image168.png"/><Relationship Id="rId4" Type="http://schemas.openxmlformats.org/officeDocument/2006/relationships/image" Target="../media/image167.png"/></Relationships>
</file>

<file path=ppt/slides/_rels/slide31.xml.rels><?xml version="1.0" encoding="UTF-8" standalone="yes"?>
<Relationships xmlns="http://schemas.openxmlformats.org/package/2006/relationships"><Relationship Id="rId8" Type="http://schemas.openxmlformats.org/officeDocument/2006/relationships/image" Target="../media/image165.svg"/><Relationship Id="rId3" Type="http://schemas.openxmlformats.org/officeDocument/2006/relationships/image" Target="../media/image161.svg"/><Relationship Id="rId7" Type="http://schemas.openxmlformats.org/officeDocument/2006/relationships/image" Target="../media/image164.png"/><Relationship Id="rId2" Type="http://schemas.openxmlformats.org/officeDocument/2006/relationships/image" Target="../media/image160.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66.png"/><Relationship Id="rId10" Type="http://schemas.openxmlformats.org/officeDocument/2006/relationships/image" Target="../media/image4.png"/><Relationship Id="rId4" Type="http://schemas.openxmlformats.org/officeDocument/2006/relationships/image" Target="../media/image170.jpeg"/><Relationship Id="rId9" Type="http://schemas.openxmlformats.org/officeDocument/2006/relationships/image" Target="../media/image53.jpe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67.png"/><Relationship Id="rId5" Type="http://schemas.openxmlformats.org/officeDocument/2006/relationships/image" Target="../media/image172.svg"/><Relationship Id="rId4" Type="http://schemas.openxmlformats.org/officeDocument/2006/relationships/image" Target="../media/image171.png"/></Relationships>
</file>

<file path=ppt/slides/_rels/slide33.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160.png"/><Relationship Id="rId7" Type="http://schemas.openxmlformats.org/officeDocument/2006/relationships/image" Target="../media/image165.svg"/><Relationship Id="rId2" Type="http://schemas.openxmlformats.org/officeDocument/2006/relationships/image" Target="../media/image173.png"/><Relationship Id="rId1" Type="http://schemas.openxmlformats.org/officeDocument/2006/relationships/slideLayout" Target="../slideLayouts/slideLayout7.xml"/><Relationship Id="rId6" Type="http://schemas.openxmlformats.org/officeDocument/2006/relationships/image" Target="../media/image164.png"/><Relationship Id="rId5" Type="http://schemas.openxmlformats.org/officeDocument/2006/relationships/image" Target="../media/image2.jpeg"/><Relationship Id="rId10" Type="http://schemas.openxmlformats.org/officeDocument/2006/relationships/image" Target="../media/image166.png"/><Relationship Id="rId4" Type="http://schemas.openxmlformats.org/officeDocument/2006/relationships/image" Target="../media/image161.svg"/><Relationship Id="rId9"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172.svg"/><Relationship Id="rId2" Type="http://schemas.openxmlformats.org/officeDocument/2006/relationships/image" Target="../media/image171.png"/><Relationship Id="rId1" Type="http://schemas.openxmlformats.org/officeDocument/2006/relationships/slideLayout" Target="../slideLayouts/slideLayout7.xml"/><Relationship Id="rId6" Type="http://schemas.openxmlformats.org/officeDocument/2006/relationships/image" Target="../media/image167.png"/><Relationship Id="rId5" Type="http://schemas.openxmlformats.org/officeDocument/2006/relationships/image" Target="../media/image4.png"/><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8" Type="http://schemas.openxmlformats.org/officeDocument/2006/relationships/image" Target="../media/image178.svg"/><Relationship Id="rId13" Type="http://schemas.openxmlformats.org/officeDocument/2006/relationships/image" Target="../media/image183.png"/><Relationship Id="rId3" Type="http://schemas.openxmlformats.org/officeDocument/2006/relationships/image" Target="../media/image4.png"/><Relationship Id="rId7" Type="http://schemas.openxmlformats.org/officeDocument/2006/relationships/image" Target="../media/image177.png"/><Relationship Id="rId12" Type="http://schemas.openxmlformats.org/officeDocument/2006/relationships/image" Target="../media/image182.sv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76.svg"/><Relationship Id="rId11" Type="http://schemas.openxmlformats.org/officeDocument/2006/relationships/image" Target="../media/image181.png"/><Relationship Id="rId5" Type="http://schemas.openxmlformats.org/officeDocument/2006/relationships/image" Target="../media/image175.png"/><Relationship Id="rId10" Type="http://schemas.openxmlformats.org/officeDocument/2006/relationships/image" Target="../media/image180.svg"/><Relationship Id="rId4" Type="http://schemas.openxmlformats.org/officeDocument/2006/relationships/image" Target="../media/image174.png"/><Relationship Id="rId9" Type="http://schemas.openxmlformats.org/officeDocument/2006/relationships/image" Target="../media/image179.png"/><Relationship Id="rId14" Type="http://schemas.openxmlformats.org/officeDocument/2006/relationships/image" Target="../media/image184.svg"/></Relationships>
</file>

<file path=ppt/slides/_rels/slide36.xml.rels><?xml version="1.0" encoding="UTF-8" standalone="yes"?>
<Relationships xmlns="http://schemas.openxmlformats.org/package/2006/relationships"><Relationship Id="rId8" Type="http://schemas.openxmlformats.org/officeDocument/2006/relationships/image" Target="../media/image187.jpeg"/><Relationship Id="rId3" Type="http://schemas.openxmlformats.org/officeDocument/2006/relationships/image" Target="../media/image172.svg"/><Relationship Id="rId7" Type="http://schemas.openxmlformats.org/officeDocument/2006/relationships/image" Target="../media/image186.svg"/><Relationship Id="rId2" Type="http://schemas.openxmlformats.org/officeDocument/2006/relationships/image" Target="../media/image171.png"/><Relationship Id="rId1" Type="http://schemas.openxmlformats.org/officeDocument/2006/relationships/slideLayout" Target="../slideLayouts/slideLayout7.xml"/><Relationship Id="rId6" Type="http://schemas.openxmlformats.org/officeDocument/2006/relationships/image" Target="../media/image185.png"/><Relationship Id="rId5" Type="http://schemas.openxmlformats.org/officeDocument/2006/relationships/image" Target="../media/image4.png"/><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1.jpe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90.jpeg"/><Relationship Id="rId5" Type="http://schemas.openxmlformats.org/officeDocument/2006/relationships/image" Target="../media/image189.svg"/><Relationship Id="rId4" Type="http://schemas.openxmlformats.org/officeDocument/2006/relationships/image" Target="../media/image188.png"/></Relationships>
</file>

<file path=ppt/slides/_rels/slide38.xml.rels><?xml version="1.0" encoding="UTF-8" standalone="yes"?>
<Relationships xmlns="http://schemas.openxmlformats.org/package/2006/relationships"><Relationship Id="rId8" Type="http://schemas.openxmlformats.org/officeDocument/2006/relationships/image" Target="../media/image194.jpeg"/><Relationship Id="rId3" Type="http://schemas.openxmlformats.org/officeDocument/2006/relationships/image" Target="../media/image192.jpeg"/><Relationship Id="rId7" Type="http://schemas.openxmlformats.org/officeDocument/2006/relationships/image" Target="../media/image193.jpe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172.svg"/><Relationship Id="rId5" Type="http://schemas.openxmlformats.org/officeDocument/2006/relationships/image" Target="../media/image171.png"/><Relationship Id="rId10" Type="http://schemas.openxmlformats.org/officeDocument/2006/relationships/image" Target="../media/image186.svg"/><Relationship Id="rId4" Type="http://schemas.openxmlformats.org/officeDocument/2006/relationships/image" Target="../media/image4.png"/><Relationship Id="rId9" Type="http://schemas.openxmlformats.org/officeDocument/2006/relationships/image" Target="../media/image185.png"/></Relationships>
</file>

<file path=ppt/slides/_rels/slide39.xml.rels><?xml version="1.0" encoding="UTF-8" standalone="yes"?>
<Relationships xmlns="http://schemas.openxmlformats.org/package/2006/relationships"><Relationship Id="rId8" Type="http://schemas.openxmlformats.org/officeDocument/2006/relationships/image" Target="../media/image186.svg"/><Relationship Id="rId3" Type="http://schemas.openxmlformats.org/officeDocument/2006/relationships/image" Target="../media/image195.jpeg"/><Relationship Id="rId7" Type="http://schemas.openxmlformats.org/officeDocument/2006/relationships/image" Target="../media/image185.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97.jpeg"/><Relationship Id="rId4" Type="http://schemas.openxmlformats.org/officeDocument/2006/relationships/image" Target="../media/image196.jpeg"/></Relationships>
</file>

<file path=ppt/slides/_rels/slide40.xml.rels><?xml version="1.0" encoding="UTF-8" standalone="yes"?>
<Relationships xmlns="http://schemas.openxmlformats.org/package/2006/relationships"><Relationship Id="rId3" Type="http://schemas.openxmlformats.org/officeDocument/2006/relationships/image" Target="../media/image198.png"/><Relationship Id="rId7" Type="http://schemas.openxmlformats.org/officeDocument/2006/relationships/image" Target="../media/image6.jpe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200.jpeg"/><Relationship Id="rId5" Type="http://schemas.openxmlformats.org/officeDocument/2006/relationships/image" Target="../media/image4.png"/><Relationship Id="rId4" Type="http://schemas.openxmlformats.org/officeDocument/2006/relationships/image" Target="../media/image199.svg"/></Relationships>
</file>

<file path=ppt/slides/_rels/slide41.xml.rels><?xml version="1.0" encoding="UTF-8" standalone="yes"?>
<Relationships xmlns="http://schemas.openxmlformats.org/package/2006/relationships"><Relationship Id="rId8" Type="http://schemas.openxmlformats.org/officeDocument/2006/relationships/image" Target="../media/image148.svg"/><Relationship Id="rId3" Type="http://schemas.openxmlformats.org/officeDocument/2006/relationships/image" Target="../media/image202.svg"/><Relationship Id="rId7" Type="http://schemas.openxmlformats.org/officeDocument/2006/relationships/image" Target="../media/image147.png"/><Relationship Id="rId12" Type="http://schemas.openxmlformats.org/officeDocument/2006/relationships/image" Target="../media/image4.png"/><Relationship Id="rId2" Type="http://schemas.openxmlformats.org/officeDocument/2006/relationships/image" Target="../media/image201.png"/><Relationship Id="rId1" Type="http://schemas.openxmlformats.org/officeDocument/2006/relationships/slideLayout" Target="../slideLayouts/slideLayout7.xml"/><Relationship Id="rId6" Type="http://schemas.openxmlformats.org/officeDocument/2006/relationships/image" Target="../media/image199.svg"/><Relationship Id="rId11" Type="http://schemas.openxmlformats.org/officeDocument/2006/relationships/image" Target="../media/image205.png"/><Relationship Id="rId5" Type="http://schemas.openxmlformats.org/officeDocument/2006/relationships/image" Target="../media/image198.png"/><Relationship Id="rId10" Type="http://schemas.openxmlformats.org/officeDocument/2006/relationships/image" Target="../media/image204.svg"/><Relationship Id="rId4" Type="http://schemas.openxmlformats.org/officeDocument/2006/relationships/image" Target="../media/image53.jpeg"/><Relationship Id="rId9" Type="http://schemas.openxmlformats.org/officeDocument/2006/relationships/image" Target="../media/image203.png"/></Relationships>
</file>

<file path=ppt/slides/_rels/slide42.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image" Target="../media/image206.jpeg"/><Relationship Id="rId7" Type="http://schemas.openxmlformats.org/officeDocument/2006/relationships/image" Target="../media/image210.svg"/><Relationship Id="rId12" Type="http://schemas.openxmlformats.org/officeDocument/2006/relationships/image" Target="../media/image4.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209.png"/><Relationship Id="rId11" Type="http://schemas.openxmlformats.org/officeDocument/2006/relationships/image" Target="../media/image214.svg"/><Relationship Id="rId5" Type="http://schemas.openxmlformats.org/officeDocument/2006/relationships/image" Target="../media/image208.jpeg"/><Relationship Id="rId10" Type="http://schemas.openxmlformats.org/officeDocument/2006/relationships/image" Target="../media/image213.png"/><Relationship Id="rId4" Type="http://schemas.openxmlformats.org/officeDocument/2006/relationships/image" Target="../media/image207.jpeg"/><Relationship Id="rId9" Type="http://schemas.openxmlformats.org/officeDocument/2006/relationships/image" Target="../media/image212.svg"/></Relationships>
</file>

<file path=ppt/slides/_rels/slide43.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hyperlink" Target="https://www.surveymonkey.com/r/knowhepatitisBsurvey"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1469" y="111552"/>
            <a:ext cx="12395946" cy="5792107"/>
            <a:chOff x="0" y="0"/>
            <a:chExt cx="16527928" cy="7722809"/>
          </a:xfrm>
        </p:grpSpPr>
        <p:pic>
          <p:nvPicPr>
            <p:cNvPr id="3" name="Picture 3"/>
            <p:cNvPicPr>
              <a:picLocks noChangeAspect="1"/>
            </p:cNvPicPr>
            <p:nvPr/>
          </p:nvPicPr>
          <p:blipFill>
            <a:blip r:embed="rId2"/>
            <a:srcRect t="14933" b="14933"/>
            <a:stretch>
              <a:fillRect/>
            </a:stretch>
          </p:blipFill>
          <p:spPr>
            <a:xfrm>
              <a:off x="0" y="0"/>
              <a:ext cx="16527928" cy="7722809"/>
            </a:xfrm>
            <a:prstGeom prst="rect">
              <a:avLst/>
            </a:prstGeom>
          </p:spPr>
        </p:pic>
      </p:grpSp>
      <p:grpSp>
        <p:nvGrpSpPr>
          <p:cNvPr id="4" name="Group 4"/>
          <p:cNvGrpSpPr/>
          <p:nvPr/>
        </p:nvGrpSpPr>
        <p:grpSpPr>
          <a:xfrm>
            <a:off x="4767795" y="4675154"/>
            <a:ext cx="8400874" cy="1177309"/>
            <a:chOff x="0" y="0"/>
            <a:chExt cx="3318864" cy="465110"/>
          </a:xfrm>
        </p:grpSpPr>
        <p:sp>
          <p:nvSpPr>
            <p:cNvPr id="5" name="Freeform 5"/>
            <p:cNvSpPr/>
            <p:nvPr/>
          </p:nvSpPr>
          <p:spPr>
            <a:xfrm>
              <a:off x="0" y="0"/>
              <a:ext cx="3318864" cy="465110"/>
            </a:xfrm>
            <a:custGeom>
              <a:avLst/>
              <a:gdLst/>
              <a:ahLst/>
              <a:cxnLst/>
              <a:rect l="l" t="t" r="r" b="b"/>
              <a:pathLst>
                <a:path w="3318864" h="465110">
                  <a:moveTo>
                    <a:pt x="203200" y="0"/>
                  </a:moveTo>
                  <a:lnTo>
                    <a:pt x="3318864" y="0"/>
                  </a:lnTo>
                  <a:lnTo>
                    <a:pt x="3115664" y="465110"/>
                  </a:lnTo>
                  <a:lnTo>
                    <a:pt x="0" y="465110"/>
                  </a:lnTo>
                  <a:lnTo>
                    <a:pt x="203200" y="0"/>
                  </a:lnTo>
                  <a:close/>
                </a:path>
              </a:pathLst>
            </a:custGeom>
            <a:solidFill>
              <a:srgbClr val="777777">
                <a:alpha val="48627"/>
              </a:srgbClr>
            </a:solidFill>
          </p:spPr>
          <p:txBody>
            <a:bodyPr/>
            <a:lstStyle/>
            <a:p>
              <a:endParaRPr lang="en-US"/>
            </a:p>
          </p:txBody>
        </p:sp>
        <p:sp>
          <p:nvSpPr>
            <p:cNvPr id="6" name="TextBox 6"/>
            <p:cNvSpPr txBox="1"/>
            <p:nvPr/>
          </p:nvSpPr>
          <p:spPr>
            <a:xfrm>
              <a:off x="101600" y="-19050"/>
              <a:ext cx="609600" cy="628650"/>
            </a:xfrm>
            <a:prstGeom prst="rect">
              <a:avLst/>
            </a:prstGeom>
          </p:spPr>
          <p:txBody>
            <a:bodyPr lIns="50800" tIns="50800" rIns="50800" bIns="50800" rtlCol="0" anchor="ctr"/>
            <a:lstStyle/>
            <a:p>
              <a:pPr algn="ctr">
                <a:lnSpc>
                  <a:spcPts val="1320"/>
                </a:lnSpc>
              </a:pPr>
              <a:endParaRPr/>
            </a:p>
          </p:txBody>
        </p:sp>
      </p:grpSp>
      <p:grpSp>
        <p:nvGrpSpPr>
          <p:cNvPr id="7" name="Group 7"/>
          <p:cNvGrpSpPr/>
          <p:nvPr/>
        </p:nvGrpSpPr>
        <p:grpSpPr>
          <a:xfrm>
            <a:off x="0" y="146077"/>
            <a:ext cx="7344026" cy="2057400"/>
            <a:chOff x="0" y="0"/>
            <a:chExt cx="2901344" cy="812800"/>
          </a:xfrm>
        </p:grpSpPr>
        <p:sp>
          <p:nvSpPr>
            <p:cNvPr id="8" name="Freeform 8"/>
            <p:cNvSpPr/>
            <p:nvPr/>
          </p:nvSpPr>
          <p:spPr>
            <a:xfrm>
              <a:off x="0" y="0"/>
              <a:ext cx="2901343" cy="812800"/>
            </a:xfrm>
            <a:custGeom>
              <a:avLst/>
              <a:gdLst/>
              <a:ahLst/>
              <a:cxnLst/>
              <a:rect l="l" t="t" r="r" b="b"/>
              <a:pathLst>
                <a:path w="2901343" h="812800">
                  <a:moveTo>
                    <a:pt x="0" y="0"/>
                  </a:moveTo>
                  <a:lnTo>
                    <a:pt x="2901343" y="0"/>
                  </a:lnTo>
                  <a:lnTo>
                    <a:pt x="2901343" y="812800"/>
                  </a:lnTo>
                  <a:lnTo>
                    <a:pt x="0" y="812800"/>
                  </a:lnTo>
                  <a:close/>
                </a:path>
              </a:pathLst>
            </a:custGeom>
            <a:solidFill>
              <a:srgbClr val="62A39F">
                <a:alpha val="65882"/>
              </a:srgbClr>
            </a:solidFill>
          </p:spPr>
          <p:txBody>
            <a:bodyPr/>
            <a:lstStyle/>
            <a:p>
              <a:endParaRPr lang="en-US"/>
            </a:p>
          </p:txBody>
        </p:sp>
        <p:sp>
          <p:nvSpPr>
            <p:cNvPr id="9" name="TextBox 9"/>
            <p:cNvSpPr txBox="1"/>
            <p:nvPr/>
          </p:nvSpPr>
          <p:spPr>
            <a:xfrm>
              <a:off x="0" y="-19050"/>
              <a:ext cx="812800" cy="831850"/>
            </a:xfrm>
            <a:prstGeom prst="rect">
              <a:avLst/>
            </a:prstGeom>
          </p:spPr>
          <p:txBody>
            <a:bodyPr lIns="50800" tIns="50800" rIns="50800" bIns="50800" rtlCol="0" anchor="ctr"/>
            <a:lstStyle/>
            <a:p>
              <a:pPr algn="ctr">
                <a:lnSpc>
                  <a:spcPts val="1320"/>
                </a:lnSpc>
              </a:pPr>
              <a:endParaRPr/>
            </a:p>
          </p:txBody>
        </p:sp>
      </p:grpSp>
      <p:sp>
        <p:nvSpPr>
          <p:cNvPr id="10" name="TextBox 10"/>
          <p:cNvSpPr txBox="1"/>
          <p:nvPr/>
        </p:nvSpPr>
        <p:spPr>
          <a:xfrm>
            <a:off x="-2615952" y="163799"/>
            <a:ext cx="11134820" cy="1237488"/>
          </a:xfrm>
          <a:prstGeom prst="rect">
            <a:avLst/>
          </a:prstGeom>
        </p:spPr>
        <p:txBody>
          <a:bodyPr lIns="0" tIns="0" rIns="0" bIns="0" rtlCol="0" anchor="t">
            <a:spAutoFit/>
          </a:bodyPr>
          <a:lstStyle/>
          <a:p>
            <a:pPr algn="ctr">
              <a:lnSpc>
                <a:spcPts val="10142"/>
              </a:lnSpc>
            </a:pPr>
            <a:r>
              <a:rPr lang="en-US" sz="7244">
                <a:solidFill>
                  <a:srgbClr val="000000"/>
                </a:solidFill>
                <a:latin typeface="Libre Baskerville Bold"/>
              </a:rPr>
              <a:t>Hepatitis B</a:t>
            </a:r>
          </a:p>
        </p:txBody>
      </p:sp>
      <p:sp>
        <p:nvSpPr>
          <p:cNvPr id="11" name="TextBox 11"/>
          <p:cNvSpPr txBox="1"/>
          <p:nvPr/>
        </p:nvSpPr>
        <p:spPr>
          <a:xfrm>
            <a:off x="5118867" y="4844887"/>
            <a:ext cx="6858901" cy="790218"/>
          </a:xfrm>
          <a:prstGeom prst="rect">
            <a:avLst/>
          </a:prstGeom>
        </p:spPr>
        <p:txBody>
          <a:bodyPr lIns="0" tIns="0" rIns="0" bIns="0" rtlCol="0" anchor="t">
            <a:spAutoFit/>
          </a:bodyPr>
          <a:lstStyle/>
          <a:p>
            <a:pPr algn="r">
              <a:lnSpc>
                <a:spcPts val="3169"/>
              </a:lnSpc>
            </a:pPr>
            <a:r>
              <a:rPr lang="en-US" sz="2264">
                <a:solidFill>
                  <a:srgbClr val="FFFFFF"/>
                </a:solidFill>
                <a:latin typeface="Kite One"/>
              </a:rPr>
              <a:t>A guide for community health workers, health educators, medical staff and other professionals</a:t>
            </a:r>
          </a:p>
        </p:txBody>
      </p:sp>
      <p:grpSp>
        <p:nvGrpSpPr>
          <p:cNvPr id="12" name="Group 12"/>
          <p:cNvGrpSpPr/>
          <p:nvPr/>
        </p:nvGrpSpPr>
        <p:grpSpPr>
          <a:xfrm>
            <a:off x="-746332" y="-12186"/>
            <a:ext cx="12988776" cy="158263"/>
            <a:chOff x="0" y="0"/>
            <a:chExt cx="17318368" cy="211018"/>
          </a:xfrm>
        </p:grpSpPr>
        <p:pic>
          <p:nvPicPr>
            <p:cNvPr id="13" name="Picture 13"/>
            <p:cNvPicPr>
              <a:picLocks noChangeAspect="1"/>
            </p:cNvPicPr>
            <p:nvPr/>
          </p:nvPicPr>
          <p:blipFill>
            <a:blip r:embed="rId3"/>
            <a:srcRect t="19513" b="78324"/>
            <a:stretch>
              <a:fillRect/>
            </a:stretch>
          </p:blipFill>
          <p:spPr>
            <a:xfrm>
              <a:off x="0" y="0"/>
              <a:ext cx="17318368" cy="211018"/>
            </a:xfrm>
            <a:prstGeom prst="rect">
              <a:avLst/>
            </a:prstGeom>
          </p:spPr>
        </p:pic>
      </p:grpSp>
      <p:grpSp>
        <p:nvGrpSpPr>
          <p:cNvPr id="14" name="Group 14"/>
          <p:cNvGrpSpPr/>
          <p:nvPr/>
        </p:nvGrpSpPr>
        <p:grpSpPr>
          <a:xfrm>
            <a:off x="-340214" y="5534961"/>
            <a:ext cx="12929037" cy="666750"/>
            <a:chOff x="0" y="0"/>
            <a:chExt cx="11082031" cy="571500"/>
          </a:xfrm>
        </p:grpSpPr>
        <p:sp>
          <p:nvSpPr>
            <p:cNvPr id="15" name="Freeform 15"/>
            <p:cNvSpPr/>
            <p:nvPr/>
          </p:nvSpPr>
          <p:spPr>
            <a:xfrm>
              <a:off x="0" y="255270"/>
              <a:ext cx="11082031" cy="69850"/>
            </a:xfrm>
            <a:custGeom>
              <a:avLst/>
              <a:gdLst/>
              <a:ahLst/>
              <a:cxnLst/>
              <a:rect l="l" t="t" r="r" b="b"/>
              <a:pathLst>
                <a:path w="11082031" h="69850">
                  <a:moveTo>
                    <a:pt x="10791202" y="0"/>
                  </a:moveTo>
                  <a:lnTo>
                    <a:pt x="0" y="0"/>
                  </a:lnTo>
                  <a:lnTo>
                    <a:pt x="0" y="69850"/>
                  </a:lnTo>
                  <a:lnTo>
                    <a:pt x="11082031" y="69850"/>
                  </a:lnTo>
                  <a:lnTo>
                    <a:pt x="11082031" y="0"/>
                  </a:lnTo>
                  <a:close/>
                </a:path>
              </a:pathLst>
            </a:custGeom>
            <a:solidFill>
              <a:srgbClr val="CD6615"/>
            </a:solidFill>
          </p:spPr>
          <p:txBody>
            <a:bodyPr/>
            <a:lstStyle/>
            <a:p>
              <a:endParaRPr lang="en-US"/>
            </a:p>
          </p:txBody>
        </p:sp>
      </p:grpSp>
      <p:grpSp>
        <p:nvGrpSpPr>
          <p:cNvPr id="16" name="Group 16"/>
          <p:cNvGrpSpPr/>
          <p:nvPr/>
        </p:nvGrpSpPr>
        <p:grpSpPr>
          <a:xfrm>
            <a:off x="-143994" y="-195085"/>
            <a:ext cx="12929037" cy="666750"/>
            <a:chOff x="0" y="0"/>
            <a:chExt cx="11082031" cy="571500"/>
          </a:xfrm>
        </p:grpSpPr>
        <p:sp>
          <p:nvSpPr>
            <p:cNvPr id="17" name="Freeform 17"/>
            <p:cNvSpPr/>
            <p:nvPr/>
          </p:nvSpPr>
          <p:spPr>
            <a:xfrm>
              <a:off x="0" y="255270"/>
              <a:ext cx="11082031" cy="69850"/>
            </a:xfrm>
            <a:custGeom>
              <a:avLst/>
              <a:gdLst/>
              <a:ahLst/>
              <a:cxnLst/>
              <a:rect l="l" t="t" r="r" b="b"/>
              <a:pathLst>
                <a:path w="11082031" h="69850">
                  <a:moveTo>
                    <a:pt x="10791202" y="0"/>
                  </a:moveTo>
                  <a:lnTo>
                    <a:pt x="0" y="0"/>
                  </a:lnTo>
                  <a:lnTo>
                    <a:pt x="0" y="69850"/>
                  </a:lnTo>
                  <a:lnTo>
                    <a:pt x="11082031" y="69850"/>
                  </a:lnTo>
                  <a:lnTo>
                    <a:pt x="11082031" y="0"/>
                  </a:lnTo>
                  <a:close/>
                </a:path>
              </a:pathLst>
            </a:custGeom>
            <a:solidFill>
              <a:srgbClr val="CB1C29"/>
            </a:solidFill>
          </p:spPr>
          <p:txBody>
            <a:bodyPr/>
            <a:lstStyle/>
            <a:p>
              <a:endParaRPr lang="en-US"/>
            </a:p>
          </p:txBody>
        </p:sp>
      </p:grpSp>
      <p:sp>
        <p:nvSpPr>
          <p:cNvPr id="18" name="Freeform 18"/>
          <p:cNvSpPr/>
          <p:nvPr/>
        </p:nvSpPr>
        <p:spPr>
          <a:xfrm>
            <a:off x="4724188" y="5903659"/>
            <a:ext cx="2743624" cy="975920"/>
          </a:xfrm>
          <a:custGeom>
            <a:avLst/>
            <a:gdLst/>
            <a:ahLst/>
            <a:cxnLst/>
            <a:rect l="l" t="t" r="r" b="b"/>
            <a:pathLst>
              <a:path w="2743624" h="975920">
                <a:moveTo>
                  <a:pt x="0" y="0"/>
                </a:moveTo>
                <a:lnTo>
                  <a:pt x="2743624" y="0"/>
                </a:lnTo>
                <a:lnTo>
                  <a:pt x="2743624" y="975920"/>
                </a:lnTo>
                <a:lnTo>
                  <a:pt x="0" y="975920"/>
                </a:lnTo>
                <a:lnTo>
                  <a:pt x="0" y="0"/>
                </a:lnTo>
                <a:close/>
              </a:path>
            </a:pathLst>
          </a:custGeom>
          <a:blipFill>
            <a:blip r:embed="rId4"/>
            <a:stretch>
              <a:fillRect l="-441" r="-441"/>
            </a:stretch>
          </a:blipFill>
        </p:spPr>
        <p:txBody>
          <a:bodyPr/>
          <a:lstStyle/>
          <a:p>
            <a:endParaRPr lang="en-US"/>
          </a:p>
        </p:txBody>
      </p:sp>
      <p:grpSp>
        <p:nvGrpSpPr>
          <p:cNvPr id="19" name="Group 19"/>
          <p:cNvGrpSpPr/>
          <p:nvPr/>
        </p:nvGrpSpPr>
        <p:grpSpPr>
          <a:xfrm>
            <a:off x="0" y="-201899"/>
            <a:ext cx="12343424" cy="403799"/>
            <a:chOff x="0" y="0"/>
            <a:chExt cx="16457898" cy="538398"/>
          </a:xfrm>
        </p:grpSpPr>
        <p:pic>
          <p:nvPicPr>
            <p:cNvPr id="20" name="Picture 20"/>
            <p:cNvPicPr>
              <a:picLocks noChangeAspect="1"/>
            </p:cNvPicPr>
            <p:nvPr/>
          </p:nvPicPr>
          <p:blipFill>
            <a:blip r:embed="rId5"/>
            <a:srcRect t="48843" b="48843"/>
            <a:stretch>
              <a:fillRect/>
            </a:stretch>
          </p:blipFill>
          <p:spPr>
            <a:xfrm>
              <a:off x="0" y="0"/>
              <a:ext cx="16457898" cy="538398"/>
            </a:xfrm>
            <a:prstGeom prst="rect">
              <a:avLst/>
            </a:prstGeom>
          </p:spPr>
        </p:pic>
      </p:grpSp>
      <p:sp>
        <p:nvSpPr>
          <p:cNvPr id="21" name="TextBox 21"/>
          <p:cNvSpPr txBox="1"/>
          <p:nvPr/>
        </p:nvSpPr>
        <p:spPr>
          <a:xfrm>
            <a:off x="2278092" y="1363187"/>
            <a:ext cx="5681551" cy="727377"/>
          </a:xfrm>
          <a:prstGeom prst="rect">
            <a:avLst/>
          </a:prstGeom>
        </p:spPr>
        <p:txBody>
          <a:bodyPr lIns="0" tIns="0" rIns="0" bIns="0" rtlCol="0" anchor="t">
            <a:spAutoFit/>
          </a:bodyPr>
          <a:lstStyle/>
          <a:p>
            <a:pPr>
              <a:lnSpc>
                <a:spcPts val="2958"/>
              </a:lnSpc>
            </a:pPr>
            <a:r>
              <a:rPr lang="en-US" sz="2113">
                <a:solidFill>
                  <a:srgbClr val="000000"/>
                </a:solidFill>
                <a:latin typeface="Kite One"/>
              </a:rPr>
              <a:t>Understanding Hepatitis B and Promoting Testing in Korean Communities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328" y="-5111"/>
            <a:ext cx="12325099" cy="6879733"/>
            <a:chOff x="0" y="0"/>
            <a:chExt cx="16433466" cy="9172977"/>
          </a:xfrm>
        </p:grpSpPr>
        <p:pic>
          <p:nvPicPr>
            <p:cNvPr id="3" name="Picture 3"/>
            <p:cNvPicPr>
              <a:picLocks noChangeAspect="1"/>
            </p:cNvPicPr>
            <p:nvPr/>
          </p:nvPicPr>
          <p:blipFill>
            <a:blip r:embed="rId2"/>
            <a:srcRect t="29476" b="29476"/>
            <a:stretch>
              <a:fillRect/>
            </a:stretch>
          </p:blipFill>
          <p:spPr>
            <a:xfrm>
              <a:off x="0" y="0"/>
              <a:ext cx="10870977" cy="2972992"/>
            </a:xfrm>
            <a:prstGeom prst="rect">
              <a:avLst/>
            </a:prstGeom>
          </p:spPr>
        </p:pic>
        <p:sp>
          <p:nvSpPr>
            <p:cNvPr id="4" name="AutoShape 4"/>
            <p:cNvSpPr/>
            <p:nvPr/>
          </p:nvSpPr>
          <p:spPr>
            <a:xfrm>
              <a:off x="0" y="3099992"/>
              <a:ext cx="10870977" cy="6072985"/>
            </a:xfrm>
            <a:prstGeom prst="rect">
              <a:avLst/>
            </a:prstGeom>
            <a:solidFill>
              <a:srgbClr val="F4A64E"/>
            </a:solidFill>
          </p:spPr>
          <p:txBody>
            <a:bodyPr/>
            <a:lstStyle/>
            <a:p>
              <a:endParaRPr lang="en-US"/>
            </a:p>
          </p:txBody>
        </p:sp>
        <p:pic>
          <p:nvPicPr>
            <p:cNvPr id="5" name="Picture 5"/>
            <p:cNvPicPr>
              <a:picLocks noChangeAspect="1"/>
            </p:cNvPicPr>
            <p:nvPr/>
          </p:nvPicPr>
          <p:blipFill>
            <a:blip r:embed="rId3"/>
            <a:srcRect t="5464" b="38281"/>
            <a:stretch>
              <a:fillRect/>
            </a:stretch>
          </p:blipFill>
          <p:spPr>
            <a:xfrm>
              <a:off x="10997977" y="0"/>
              <a:ext cx="5435489" cy="4586489"/>
            </a:xfrm>
            <a:prstGeom prst="rect">
              <a:avLst/>
            </a:prstGeom>
          </p:spPr>
        </p:pic>
        <p:pic>
          <p:nvPicPr>
            <p:cNvPr id="6" name="Picture 6"/>
            <p:cNvPicPr>
              <a:picLocks noChangeAspect="1"/>
            </p:cNvPicPr>
            <p:nvPr/>
          </p:nvPicPr>
          <p:blipFill>
            <a:blip r:embed="rId4"/>
            <a:srcRect l="30765" r="4939"/>
            <a:stretch>
              <a:fillRect/>
            </a:stretch>
          </p:blipFill>
          <p:spPr>
            <a:xfrm>
              <a:off x="10997977" y="4713489"/>
              <a:ext cx="5435489" cy="4459489"/>
            </a:xfrm>
            <a:prstGeom prst="rect">
              <a:avLst/>
            </a:prstGeom>
          </p:spPr>
        </p:pic>
      </p:grpSp>
      <p:grpSp>
        <p:nvGrpSpPr>
          <p:cNvPr id="7" name="Group 7"/>
          <p:cNvGrpSpPr/>
          <p:nvPr/>
        </p:nvGrpSpPr>
        <p:grpSpPr>
          <a:xfrm>
            <a:off x="-247650" y="2286000"/>
            <a:ext cx="8362904" cy="400050"/>
            <a:chOff x="0" y="0"/>
            <a:chExt cx="11150539" cy="533400"/>
          </a:xfrm>
        </p:grpSpPr>
        <p:pic>
          <p:nvPicPr>
            <p:cNvPr id="8" name="Picture 8"/>
            <p:cNvPicPr>
              <a:picLocks noChangeAspect="1"/>
            </p:cNvPicPr>
            <p:nvPr/>
          </p:nvPicPr>
          <p:blipFill>
            <a:blip r:embed="rId5"/>
            <a:srcRect t="48307" b="48307"/>
            <a:stretch>
              <a:fillRect/>
            </a:stretch>
          </p:blipFill>
          <p:spPr>
            <a:xfrm>
              <a:off x="0" y="0"/>
              <a:ext cx="11150539" cy="533400"/>
            </a:xfrm>
            <a:prstGeom prst="rect">
              <a:avLst/>
            </a:prstGeom>
          </p:spPr>
        </p:pic>
      </p:grpSp>
      <p:sp>
        <p:nvSpPr>
          <p:cNvPr id="9" name="TextBox 9"/>
          <p:cNvSpPr txBox="1"/>
          <p:nvPr/>
        </p:nvSpPr>
        <p:spPr>
          <a:xfrm>
            <a:off x="298185" y="5211382"/>
            <a:ext cx="6841664" cy="1646618"/>
          </a:xfrm>
          <a:prstGeom prst="rect">
            <a:avLst/>
          </a:prstGeom>
        </p:spPr>
        <p:txBody>
          <a:bodyPr lIns="0" tIns="0" rIns="0" bIns="0" rtlCol="0" anchor="t">
            <a:spAutoFit/>
          </a:bodyPr>
          <a:lstStyle/>
          <a:p>
            <a:pPr>
              <a:lnSpc>
                <a:spcPts val="6376"/>
              </a:lnSpc>
            </a:pPr>
            <a:r>
              <a:rPr lang="en-US" sz="6440">
                <a:solidFill>
                  <a:srgbClr val="000000"/>
                </a:solidFill>
                <a:latin typeface="Bebas Neue Cyrillic"/>
              </a:rPr>
              <a:t>Why is Hepatitis B Relevant to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45000" y="377135"/>
            <a:ext cx="7677302" cy="4464209"/>
          </a:xfrm>
          <a:custGeom>
            <a:avLst/>
            <a:gdLst/>
            <a:ahLst/>
            <a:cxnLst/>
            <a:rect l="l" t="t" r="r" b="b"/>
            <a:pathLst>
              <a:path w="7677302" h="4464209">
                <a:moveTo>
                  <a:pt x="0" y="0"/>
                </a:moveTo>
                <a:lnTo>
                  <a:pt x="7677302" y="0"/>
                </a:lnTo>
                <a:lnTo>
                  <a:pt x="7677302" y="4464209"/>
                </a:lnTo>
                <a:lnTo>
                  <a:pt x="0" y="4464209"/>
                </a:lnTo>
                <a:lnTo>
                  <a:pt x="0" y="0"/>
                </a:lnTo>
                <a:close/>
              </a:path>
            </a:pathLst>
          </a:custGeom>
          <a:blipFill>
            <a:blip r:embed="rId2"/>
            <a:stretch>
              <a:fillRect l="-2554" t="-6574" r="-2300" b="-3983"/>
            </a:stretch>
          </a:blipFill>
        </p:spPr>
        <p:txBody>
          <a:bodyPr/>
          <a:lstStyle/>
          <a:p>
            <a:endParaRPr lang="en-US"/>
          </a:p>
        </p:txBody>
      </p:sp>
      <p:sp>
        <p:nvSpPr>
          <p:cNvPr id="3" name="Freeform 3"/>
          <p:cNvSpPr/>
          <p:nvPr/>
        </p:nvSpPr>
        <p:spPr>
          <a:xfrm>
            <a:off x="736600" y="-279400"/>
            <a:ext cx="3710957" cy="7455115"/>
          </a:xfrm>
          <a:custGeom>
            <a:avLst/>
            <a:gdLst/>
            <a:ahLst/>
            <a:cxnLst/>
            <a:rect l="l" t="t" r="r" b="b"/>
            <a:pathLst>
              <a:path w="3710957" h="7455115">
                <a:moveTo>
                  <a:pt x="0" y="0"/>
                </a:moveTo>
                <a:lnTo>
                  <a:pt x="3710957" y="0"/>
                </a:lnTo>
                <a:lnTo>
                  <a:pt x="3710957" y="7455115"/>
                </a:lnTo>
                <a:lnTo>
                  <a:pt x="0" y="7455115"/>
                </a:lnTo>
                <a:lnTo>
                  <a:pt x="0" y="0"/>
                </a:lnTo>
                <a:close/>
              </a:path>
            </a:pathLst>
          </a:custGeom>
          <a:blipFill>
            <a:blip r:embed="rId3">
              <a:extLst>
                <a:ext uri="{96DAC541-7B7A-43D3-8B79-37D633B846F1}">
                  <asvg:svgBlip xmlns:asvg="http://schemas.microsoft.com/office/drawing/2016/SVG/main" r:embed="rId4"/>
                </a:ext>
              </a:extLst>
            </a:blip>
            <a:stretch>
              <a:fillRect l="-50447" r="-50447"/>
            </a:stretch>
          </a:blipFill>
        </p:spPr>
        <p:txBody>
          <a:bodyPr/>
          <a:lstStyle/>
          <a:p>
            <a:endParaRPr lang="en-US"/>
          </a:p>
        </p:txBody>
      </p:sp>
      <p:grpSp>
        <p:nvGrpSpPr>
          <p:cNvPr id="4" name="Group 4"/>
          <p:cNvGrpSpPr/>
          <p:nvPr/>
        </p:nvGrpSpPr>
        <p:grpSpPr>
          <a:xfrm>
            <a:off x="-110397" y="-150541"/>
            <a:ext cx="4465582" cy="7485936"/>
            <a:chOff x="0" y="0"/>
            <a:chExt cx="4174829" cy="6998530"/>
          </a:xfrm>
        </p:grpSpPr>
        <p:sp>
          <p:nvSpPr>
            <p:cNvPr id="5" name="Freeform 5"/>
            <p:cNvSpPr/>
            <p:nvPr/>
          </p:nvSpPr>
          <p:spPr>
            <a:xfrm>
              <a:off x="0" y="0"/>
              <a:ext cx="4174830" cy="6998530"/>
            </a:xfrm>
            <a:custGeom>
              <a:avLst/>
              <a:gdLst/>
              <a:ahLst/>
              <a:cxnLst/>
              <a:rect l="l" t="t" r="r" b="b"/>
              <a:pathLst>
                <a:path w="4174830" h="6998530">
                  <a:moveTo>
                    <a:pt x="0" y="0"/>
                  </a:moveTo>
                  <a:lnTo>
                    <a:pt x="4174830" y="0"/>
                  </a:lnTo>
                  <a:lnTo>
                    <a:pt x="4174830" y="6998530"/>
                  </a:lnTo>
                  <a:lnTo>
                    <a:pt x="0" y="6998530"/>
                  </a:lnTo>
                  <a:close/>
                </a:path>
              </a:pathLst>
            </a:custGeom>
            <a:solidFill>
              <a:srgbClr val="2BB580"/>
            </a:solidFill>
          </p:spPr>
          <p:txBody>
            <a:bodyPr/>
            <a:lstStyle/>
            <a:p>
              <a:endParaRPr lang="en-US"/>
            </a:p>
          </p:txBody>
        </p:sp>
      </p:grpSp>
      <p:sp>
        <p:nvSpPr>
          <p:cNvPr id="6" name="TextBox 6"/>
          <p:cNvSpPr txBox="1"/>
          <p:nvPr/>
        </p:nvSpPr>
        <p:spPr>
          <a:xfrm>
            <a:off x="163021" y="281109"/>
            <a:ext cx="2729503" cy="809382"/>
          </a:xfrm>
          <a:prstGeom prst="rect">
            <a:avLst/>
          </a:prstGeom>
        </p:spPr>
        <p:txBody>
          <a:bodyPr lIns="0" tIns="0" rIns="0" bIns="0" rtlCol="0" anchor="t">
            <a:spAutoFit/>
          </a:bodyPr>
          <a:lstStyle/>
          <a:p>
            <a:pPr>
              <a:lnSpc>
                <a:spcPts val="6376"/>
              </a:lnSpc>
            </a:pPr>
            <a:r>
              <a:rPr lang="en-US" sz="5403" spc="324">
                <a:solidFill>
                  <a:srgbClr val="FFFFFF"/>
                </a:solidFill>
                <a:latin typeface="Bebas Neue Cyrillic"/>
              </a:rPr>
              <a:t>Because...</a:t>
            </a:r>
          </a:p>
        </p:txBody>
      </p:sp>
      <p:sp>
        <p:nvSpPr>
          <p:cNvPr id="7" name="TextBox 7"/>
          <p:cNvSpPr txBox="1"/>
          <p:nvPr/>
        </p:nvSpPr>
        <p:spPr>
          <a:xfrm>
            <a:off x="9489568" y="2910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8" name="TextBox 8"/>
          <p:cNvSpPr txBox="1"/>
          <p:nvPr/>
        </p:nvSpPr>
        <p:spPr>
          <a:xfrm>
            <a:off x="163021" y="4564366"/>
            <a:ext cx="4192163" cy="2272576"/>
          </a:xfrm>
          <a:prstGeom prst="rect">
            <a:avLst/>
          </a:prstGeom>
        </p:spPr>
        <p:txBody>
          <a:bodyPr lIns="0" tIns="0" rIns="0" bIns="0" rtlCol="0" anchor="t">
            <a:spAutoFit/>
          </a:bodyPr>
          <a:lstStyle/>
          <a:p>
            <a:pPr>
              <a:lnSpc>
                <a:spcPts val="2613"/>
              </a:lnSpc>
            </a:pPr>
            <a:r>
              <a:rPr lang="en-US" sz="2215" spc="132">
                <a:solidFill>
                  <a:srgbClr val="FFFFFF"/>
                </a:solidFill>
                <a:latin typeface="Kite One Italics"/>
              </a:rPr>
              <a:t>Half of all people living with hepatitis B in the United States are Asian-American or Pacific Islander, though only about 6% of the total US population is part of these communities. </a:t>
            </a:r>
          </a:p>
        </p:txBody>
      </p:sp>
      <p:sp>
        <p:nvSpPr>
          <p:cNvPr id="9" name="TextBox 9"/>
          <p:cNvSpPr txBox="1"/>
          <p:nvPr/>
        </p:nvSpPr>
        <p:spPr>
          <a:xfrm>
            <a:off x="169769" y="2548627"/>
            <a:ext cx="3905250" cy="1710939"/>
          </a:xfrm>
          <a:prstGeom prst="rect">
            <a:avLst/>
          </a:prstGeom>
        </p:spPr>
        <p:txBody>
          <a:bodyPr lIns="0" tIns="0" rIns="0" bIns="0" rtlCol="0" anchor="t">
            <a:spAutoFit/>
          </a:bodyPr>
          <a:lstStyle/>
          <a:p>
            <a:pPr>
              <a:lnSpc>
                <a:spcPts val="2770"/>
              </a:lnSpc>
            </a:pPr>
            <a:r>
              <a:rPr lang="en-US" sz="2348" spc="140">
                <a:solidFill>
                  <a:srgbClr val="FFFFFF"/>
                </a:solidFill>
                <a:latin typeface="Kite One Italics"/>
              </a:rPr>
              <a:t>Hepatitis B is more common among people who were born in Asia and other parts of the world.</a:t>
            </a:r>
          </a:p>
        </p:txBody>
      </p:sp>
      <p:grpSp>
        <p:nvGrpSpPr>
          <p:cNvPr id="10" name="Group 10"/>
          <p:cNvGrpSpPr/>
          <p:nvPr/>
        </p:nvGrpSpPr>
        <p:grpSpPr>
          <a:xfrm>
            <a:off x="4435048" y="5137150"/>
            <a:ext cx="4162218" cy="1765440"/>
            <a:chOff x="0" y="0"/>
            <a:chExt cx="5549624" cy="2353919"/>
          </a:xfrm>
        </p:grpSpPr>
        <p:pic>
          <p:nvPicPr>
            <p:cNvPr id="11" name="Picture 11"/>
            <p:cNvPicPr>
              <a:picLocks noChangeAspect="1"/>
            </p:cNvPicPr>
            <p:nvPr/>
          </p:nvPicPr>
          <p:blipFill>
            <a:blip r:embed="rId5"/>
            <a:srcRect t="18188" b="18188"/>
            <a:stretch>
              <a:fillRect/>
            </a:stretch>
          </p:blipFill>
          <p:spPr>
            <a:xfrm>
              <a:off x="0" y="0"/>
              <a:ext cx="5549624" cy="2353919"/>
            </a:xfrm>
            <a:prstGeom prst="rect">
              <a:avLst/>
            </a:prstGeom>
          </p:spPr>
        </p:pic>
      </p:grpSp>
      <p:grpSp>
        <p:nvGrpSpPr>
          <p:cNvPr id="12" name="Group 12"/>
          <p:cNvGrpSpPr/>
          <p:nvPr/>
        </p:nvGrpSpPr>
        <p:grpSpPr>
          <a:xfrm>
            <a:off x="8664148" y="5137150"/>
            <a:ext cx="3543300" cy="1765300"/>
            <a:chOff x="0" y="0"/>
            <a:chExt cx="4724400" cy="2353733"/>
          </a:xfrm>
        </p:grpSpPr>
        <p:pic>
          <p:nvPicPr>
            <p:cNvPr id="13" name="Picture 13"/>
            <p:cNvPicPr>
              <a:picLocks noChangeAspect="1"/>
            </p:cNvPicPr>
            <p:nvPr/>
          </p:nvPicPr>
          <p:blipFill>
            <a:blip r:embed="rId6"/>
            <a:srcRect t="5144" b="20077"/>
            <a:stretch>
              <a:fillRect/>
            </a:stretch>
          </p:blipFill>
          <p:spPr>
            <a:xfrm>
              <a:off x="0" y="0"/>
              <a:ext cx="4724400" cy="2353733"/>
            </a:xfrm>
            <a:prstGeom prst="rect">
              <a:avLst/>
            </a:prstGeom>
          </p:spPr>
        </p:pic>
      </p:grpSp>
      <p:sp>
        <p:nvSpPr>
          <p:cNvPr id="14" name="TextBox 14"/>
          <p:cNvSpPr txBox="1"/>
          <p:nvPr/>
        </p:nvSpPr>
        <p:spPr>
          <a:xfrm>
            <a:off x="163021" y="1150430"/>
            <a:ext cx="3880938" cy="1082543"/>
          </a:xfrm>
          <a:prstGeom prst="rect">
            <a:avLst/>
          </a:prstGeom>
        </p:spPr>
        <p:txBody>
          <a:bodyPr lIns="0" tIns="0" rIns="0" bIns="0" rtlCol="0" anchor="t">
            <a:spAutoFit/>
          </a:bodyPr>
          <a:lstStyle/>
          <a:p>
            <a:pPr>
              <a:lnSpc>
                <a:spcPts val="2888"/>
              </a:lnSpc>
            </a:pPr>
            <a:r>
              <a:rPr lang="en-US" sz="2448" spc="146">
                <a:solidFill>
                  <a:srgbClr val="FFFFFF"/>
                </a:solidFill>
                <a:latin typeface="Kite One Italics"/>
              </a:rPr>
              <a:t>Hepatitis B is one of the world's most common infections.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BD38"/>
        </a:solidFill>
        <a:effectLst/>
      </p:bgPr>
    </p:bg>
    <p:spTree>
      <p:nvGrpSpPr>
        <p:cNvPr id="1" name=""/>
        <p:cNvGrpSpPr/>
        <p:nvPr/>
      </p:nvGrpSpPr>
      <p:grpSpPr>
        <a:xfrm>
          <a:off x="0" y="0"/>
          <a:ext cx="0" cy="0"/>
          <a:chOff x="0" y="0"/>
          <a:chExt cx="0" cy="0"/>
        </a:xfrm>
      </p:grpSpPr>
      <p:sp>
        <p:nvSpPr>
          <p:cNvPr id="2" name="Freeform 2"/>
          <p:cNvSpPr/>
          <p:nvPr/>
        </p:nvSpPr>
        <p:spPr>
          <a:xfrm>
            <a:off x="-719176" y="-19050"/>
            <a:ext cx="5229000" cy="6877050"/>
          </a:xfrm>
          <a:custGeom>
            <a:avLst/>
            <a:gdLst/>
            <a:ahLst/>
            <a:cxnLst/>
            <a:rect l="l" t="t" r="r" b="b"/>
            <a:pathLst>
              <a:path w="5229000" h="6877050">
                <a:moveTo>
                  <a:pt x="0" y="0"/>
                </a:moveTo>
                <a:lnTo>
                  <a:pt x="5228999" y="0"/>
                </a:lnTo>
                <a:lnTo>
                  <a:pt x="5228999" y="6877050"/>
                </a:lnTo>
                <a:lnTo>
                  <a:pt x="0" y="6877050"/>
                </a:lnTo>
                <a:lnTo>
                  <a:pt x="0" y="0"/>
                </a:lnTo>
                <a:close/>
              </a:path>
            </a:pathLst>
          </a:custGeom>
          <a:blipFill>
            <a:blip r:embed="rId2"/>
            <a:stretch>
              <a:fillRect l="-48699" r="-48699"/>
            </a:stretch>
          </a:blipFill>
        </p:spPr>
        <p:txBody>
          <a:bodyPr/>
          <a:lstStyle/>
          <a:p>
            <a:endParaRPr lang="en-US"/>
          </a:p>
        </p:txBody>
      </p:sp>
      <p:grpSp>
        <p:nvGrpSpPr>
          <p:cNvPr id="3" name="Group 3"/>
          <p:cNvGrpSpPr/>
          <p:nvPr/>
        </p:nvGrpSpPr>
        <p:grpSpPr>
          <a:xfrm>
            <a:off x="-95250" y="-76200"/>
            <a:ext cx="12744734" cy="1371945"/>
            <a:chOff x="0" y="0"/>
            <a:chExt cx="12397287" cy="1334543"/>
          </a:xfrm>
        </p:grpSpPr>
        <p:sp>
          <p:nvSpPr>
            <p:cNvPr id="4" name="Freeform 4"/>
            <p:cNvSpPr/>
            <p:nvPr/>
          </p:nvSpPr>
          <p:spPr>
            <a:xfrm>
              <a:off x="0" y="0"/>
              <a:ext cx="12397287" cy="1334543"/>
            </a:xfrm>
            <a:custGeom>
              <a:avLst/>
              <a:gdLst/>
              <a:ahLst/>
              <a:cxnLst/>
              <a:rect l="l" t="t" r="r" b="b"/>
              <a:pathLst>
                <a:path w="12397287" h="1334543">
                  <a:moveTo>
                    <a:pt x="0" y="0"/>
                  </a:moveTo>
                  <a:lnTo>
                    <a:pt x="12397287" y="0"/>
                  </a:lnTo>
                  <a:lnTo>
                    <a:pt x="12397287" y="1334543"/>
                  </a:lnTo>
                  <a:lnTo>
                    <a:pt x="0" y="1334543"/>
                  </a:lnTo>
                  <a:close/>
                </a:path>
              </a:pathLst>
            </a:custGeom>
            <a:solidFill>
              <a:srgbClr val="2BB580"/>
            </a:solidFill>
          </p:spPr>
          <p:txBody>
            <a:bodyPr/>
            <a:lstStyle/>
            <a:p>
              <a:endParaRPr lang="en-US"/>
            </a:p>
          </p:txBody>
        </p:sp>
      </p:grpSp>
      <p:sp>
        <p:nvSpPr>
          <p:cNvPr id="5" name="TextBox 5"/>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6" name="Group 6"/>
          <p:cNvGrpSpPr/>
          <p:nvPr/>
        </p:nvGrpSpPr>
        <p:grpSpPr>
          <a:xfrm>
            <a:off x="-19050" y="-19050"/>
            <a:ext cx="12343424" cy="403799"/>
            <a:chOff x="0" y="0"/>
            <a:chExt cx="16457898" cy="538398"/>
          </a:xfrm>
        </p:grpSpPr>
        <p:pic>
          <p:nvPicPr>
            <p:cNvPr id="7" name="Picture 7"/>
            <p:cNvPicPr>
              <a:picLocks noChangeAspect="1"/>
            </p:cNvPicPr>
            <p:nvPr/>
          </p:nvPicPr>
          <p:blipFill>
            <a:blip r:embed="rId3"/>
            <a:srcRect t="48843" b="48843"/>
            <a:stretch>
              <a:fillRect/>
            </a:stretch>
          </p:blipFill>
          <p:spPr>
            <a:xfrm>
              <a:off x="0" y="0"/>
              <a:ext cx="16457898" cy="538398"/>
            </a:xfrm>
            <a:prstGeom prst="rect">
              <a:avLst/>
            </a:prstGeom>
          </p:spPr>
        </p:pic>
      </p:grpSp>
      <p:sp>
        <p:nvSpPr>
          <p:cNvPr id="8" name="TextBox 8"/>
          <p:cNvSpPr txBox="1"/>
          <p:nvPr/>
        </p:nvSpPr>
        <p:spPr>
          <a:xfrm>
            <a:off x="180738" y="442003"/>
            <a:ext cx="11906250" cy="879555"/>
          </a:xfrm>
          <a:prstGeom prst="rect">
            <a:avLst/>
          </a:prstGeom>
        </p:spPr>
        <p:txBody>
          <a:bodyPr lIns="0" tIns="0" rIns="0" bIns="0" rtlCol="0" anchor="t">
            <a:spAutoFit/>
          </a:bodyPr>
          <a:lstStyle/>
          <a:p>
            <a:pPr algn="ctr">
              <a:lnSpc>
                <a:spcPts val="7170"/>
              </a:lnSpc>
            </a:pPr>
            <a:r>
              <a:rPr lang="en-US" sz="5121">
                <a:solidFill>
                  <a:srgbClr val="000000"/>
                </a:solidFill>
                <a:latin typeface="Bebas Neue Cyrillic"/>
              </a:rPr>
              <a:t>What is Hepatitis B?</a:t>
            </a:r>
          </a:p>
        </p:txBody>
      </p:sp>
      <p:sp>
        <p:nvSpPr>
          <p:cNvPr id="9" name="TextBox 9"/>
          <p:cNvSpPr txBox="1"/>
          <p:nvPr/>
        </p:nvSpPr>
        <p:spPr>
          <a:xfrm>
            <a:off x="4890638" y="2668147"/>
            <a:ext cx="6781800" cy="1548844"/>
          </a:xfrm>
          <a:prstGeom prst="rect">
            <a:avLst/>
          </a:prstGeom>
        </p:spPr>
        <p:txBody>
          <a:bodyPr lIns="0" tIns="0" rIns="0" bIns="0" rtlCol="0" anchor="t">
            <a:spAutoFit/>
          </a:bodyPr>
          <a:lstStyle/>
          <a:p>
            <a:pPr algn="ctr">
              <a:lnSpc>
                <a:spcPts val="4155"/>
              </a:lnSpc>
            </a:pPr>
            <a:r>
              <a:rPr lang="en-US" sz="3521" spc="211">
                <a:solidFill>
                  <a:srgbClr val="FFFFFF"/>
                </a:solidFill>
                <a:latin typeface="Kite One Italics"/>
              </a:rPr>
              <a:t>Hepatitis B is a viral infection </a:t>
            </a:r>
          </a:p>
          <a:p>
            <a:pPr algn="ctr">
              <a:lnSpc>
                <a:spcPts val="4155"/>
              </a:lnSpc>
            </a:pPr>
            <a:r>
              <a:rPr lang="en-US" sz="3521" spc="211">
                <a:solidFill>
                  <a:srgbClr val="FFFFFF"/>
                </a:solidFill>
                <a:latin typeface="Kite One Italics"/>
              </a:rPr>
              <a:t>that can cause serious liver disease and even liver cancer.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656764"/>
            <a:chOff x="0" y="0"/>
            <a:chExt cx="10030210" cy="1284548"/>
          </a:xfrm>
        </p:grpSpPr>
        <p:sp>
          <p:nvSpPr>
            <p:cNvPr id="3" name="Freeform 3"/>
            <p:cNvSpPr/>
            <p:nvPr/>
          </p:nvSpPr>
          <p:spPr>
            <a:xfrm>
              <a:off x="0" y="0"/>
              <a:ext cx="10030210" cy="1284548"/>
            </a:xfrm>
            <a:custGeom>
              <a:avLst/>
              <a:gdLst/>
              <a:ahLst/>
              <a:cxnLst/>
              <a:rect l="l" t="t" r="r" b="b"/>
              <a:pathLst>
                <a:path w="10030210" h="1284548">
                  <a:moveTo>
                    <a:pt x="0" y="0"/>
                  </a:moveTo>
                  <a:lnTo>
                    <a:pt x="10030210" y="0"/>
                  </a:lnTo>
                  <a:lnTo>
                    <a:pt x="10030210" y="1284548"/>
                  </a:lnTo>
                  <a:lnTo>
                    <a:pt x="0" y="1284548"/>
                  </a:lnTo>
                  <a:close/>
                </a:path>
              </a:pathLst>
            </a:custGeom>
            <a:solidFill>
              <a:srgbClr val="2BB580"/>
            </a:solidFill>
          </p:spPr>
          <p:txBody>
            <a:bodyPr/>
            <a:lstStyle/>
            <a:p>
              <a:endParaRPr lang="en-US"/>
            </a:p>
          </p:txBody>
        </p:sp>
      </p:grpSp>
      <p:sp>
        <p:nvSpPr>
          <p:cNvPr id="4" name="TextBox 4"/>
          <p:cNvSpPr txBox="1"/>
          <p:nvPr/>
        </p:nvSpPr>
        <p:spPr>
          <a:xfrm>
            <a:off x="881265" y="579051"/>
            <a:ext cx="10191750" cy="742533"/>
          </a:xfrm>
          <a:prstGeom prst="rect">
            <a:avLst/>
          </a:prstGeom>
        </p:spPr>
        <p:txBody>
          <a:bodyPr lIns="0" tIns="0" rIns="0" bIns="0" rtlCol="0" anchor="t">
            <a:spAutoFit/>
          </a:bodyPr>
          <a:lstStyle/>
          <a:p>
            <a:pPr algn="ctr">
              <a:lnSpc>
                <a:spcPts val="3116"/>
              </a:lnSpc>
            </a:pPr>
            <a:r>
              <a:rPr lang="en-US" sz="2641" spc="158">
                <a:solidFill>
                  <a:srgbClr val="000000"/>
                </a:solidFill>
                <a:latin typeface="Libre Baskerville Bold"/>
              </a:rPr>
              <a:t>Keeping your liver healthy is important </a:t>
            </a:r>
          </a:p>
          <a:p>
            <a:pPr algn="ctr">
              <a:lnSpc>
                <a:spcPts val="3116"/>
              </a:lnSpc>
            </a:pPr>
            <a:r>
              <a:rPr lang="en-US" sz="2641" spc="158">
                <a:solidFill>
                  <a:srgbClr val="000000"/>
                </a:solidFill>
                <a:latin typeface="Libre Baskerville Bold"/>
              </a:rPr>
              <a:t>because it has many jobs in your body.</a:t>
            </a:r>
          </a:p>
        </p:txBody>
      </p:sp>
      <p:sp>
        <p:nvSpPr>
          <p:cNvPr id="5" name="Freeform 5"/>
          <p:cNvSpPr/>
          <p:nvPr/>
        </p:nvSpPr>
        <p:spPr>
          <a:xfrm rot="1444049">
            <a:off x="6512836" y="2480863"/>
            <a:ext cx="4718006" cy="4718006"/>
          </a:xfrm>
          <a:custGeom>
            <a:avLst/>
            <a:gdLst/>
            <a:ahLst/>
            <a:cxnLst/>
            <a:rect l="l" t="t" r="r" b="b"/>
            <a:pathLst>
              <a:path w="4718006" h="4718006">
                <a:moveTo>
                  <a:pt x="0" y="0"/>
                </a:moveTo>
                <a:lnTo>
                  <a:pt x="4718006" y="0"/>
                </a:lnTo>
                <a:lnTo>
                  <a:pt x="4718006" y="4718007"/>
                </a:lnTo>
                <a:lnTo>
                  <a:pt x="0" y="4718007"/>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5481394" y="2612909"/>
            <a:ext cx="4822656" cy="345043"/>
          </a:xfrm>
          <a:prstGeom prst="rect">
            <a:avLst/>
          </a:prstGeom>
        </p:spPr>
        <p:txBody>
          <a:bodyPr lIns="0" tIns="0" rIns="0" bIns="0" rtlCol="0" anchor="t">
            <a:spAutoFit/>
          </a:bodyPr>
          <a:lstStyle/>
          <a:p>
            <a:pPr>
              <a:lnSpc>
                <a:spcPts val="2671"/>
              </a:lnSpc>
            </a:pPr>
            <a:r>
              <a:rPr lang="en-US" sz="2264" spc="135">
                <a:solidFill>
                  <a:srgbClr val="092E6E"/>
                </a:solidFill>
                <a:latin typeface="Kite One Bold"/>
              </a:rPr>
              <a:t>Regulates energy.</a:t>
            </a:r>
          </a:p>
        </p:txBody>
      </p:sp>
      <p:sp>
        <p:nvSpPr>
          <p:cNvPr id="7" name="TextBox 7"/>
          <p:cNvSpPr txBox="1"/>
          <p:nvPr/>
        </p:nvSpPr>
        <p:spPr>
          <a:xfrm>
            <a:off x="4782504" y="3142105"/>
            <a:ext cx="4822656" cy="345043"/>
          </a:xfrm>
          <a:prstGeom prst="rect">
            <a:avLst/>
          </a:prstGeom>
        </p:spPr>
        <p:txBody>
          <a:bodyPr lIns="0" tIns="0" rIns="0" bIns="0" rtlCol="0" anchor="t">
            <a:spAutoFit/>
          </a:bodyPr>
          <a:lstStyle/>
          <a:p>
            <a:pPr>
              <a:lnSpc>
                <a:spcPts val="2671"/>
              </a:lnSpc>
            </a:pPr>
            <a:r>
              <a:rPr lang="en-US" sz="2264" spc="135">
                <a:solidFill>
                  <a:srgbClr val="092E6E"/>
                </a:solidFill>
                <a:latin typeface="Kite One Bold"/>
              </a:rPr>
              <a:t>Builds muscle.</a:t>
            </a:r>
          </a:p>
        </p:txBody>
      </p:sp>
      <p:sp>
        <p:nvSpPr>
          <p:cNvPr id="8" name="TextBox 8"/>
          <p:cNvSpPr txBox="1"/>
          <p:nvPr/>
        </p:nvSpPr>
        <p:spPr>
          <a:xfrm>
            <a:off x="3678620" y="3783596"/>
            <a:ext cx="5343525" cy="345043"/>
          </a:xfrm>
          <a:prstGeom prst="rect">
            <a:avLst/>
          </a:prstGeom>
        </p:spPr>
        <p:txBody>
          <a:bodyPr lIns="0" tIns="0" rIns="0" bIns="0" rtlCol="0" anchor="t">
            <a:spAutoFit/>
          </a:bodyPr>
          <a:lstStyle/>
          <a:p>
            <a:pPr>
              <a:lnSpc>
                <a:spcPts val="2671"/>
              </a:lnSpc>
            </a:pPr>
            <a:r>
              <a:rPr lang="en-US" sz="2264" spc="135">
                <a:solidFill>
                  <a:srgbClr val="092E6E"/>
                </a:solidFill>
                <a:latin typeface="Kite One Bold"/>
              </a:rPr>
              <a:t>Breaks down toxins.</a:t>
            </a:r>
          </a:p>
        </p:txBody>
      </p:sp>
      <p:sp>
        <p:nvSpPr>
          <p:cNvPr id="9" name="TextBox 9"/>
          <p:cNvSpPr txBox="1"/>
          <p:nvPr/>
        </p:nvSpPr>
        <p:spPr>
          <a:xfrm>
            <a:off x="3886538" y="4454952"/>
            <a:ext cx="5572125" cy="345043"/>
          </a:xfrm>
          <a:prstGeom prst="rect">
            <a:avLst/>
          </a:prstGeom>
        </p:spPr>
        <p:txBody>
          <a:bodyPr lIns="0" tIns="0" rIns="0" bIns="0" rtlCol="0" anchor="t">
            <a:spAutoFit/>
          </a:bodyPr>
          <a:lstStyle/>
          <a:p>
            <a:pPr>
              <a:lnSpc>
                <a:spcPts val="2671"/>
              </a:lnSpc>
            </a:pPr>
            <a:r>
              <a:rPr lang="en-US" sz="2264" spc="135">
                <a:solidFill>
                  <a:srgbClr val="092E6E"/>
                </a:solidFill>
                <a:latin typeface="Kite One Bold"/>
              </a:rPr>
              <a:t>Fights infections.</a:t>
            </a:r>
          </a:p>
        </p:txBody>
      </p:sp>
      <p:sp>
        <p:nvSpPr>
          <p:cNvPr id="10" name="Freeform 10"/>
          <p:cNvSpPr/>
          <p:nvPr/>
        </p:nvSpPr>
        <p:spPr>
          <a:xfrm>
            <a:off x="5481394" y="5248878"/>
            <a:ext cx="615937" cy="663316"/>
          </a:xfrm>
          <a:custGeom>
            <a:avLst/>
            <a:gdLst/>
            <a:ahLst/>
            <a:cxnLst/>
            <a:rect l="l" t="t" r="r" b="b"/>
            <a:pathLst>
              <a:path w="615937" h="663316">
                <a:moveTo>
                  <a:pt x="0" y="0"/>
                </a:moveTo>
                <a:lnTo>
                  <a:pt x="615936" y="0"/>
                </a:lnTo>
                <a:lnTo>
                  <a:pt x="615936" y="663316"/>
                </a:lnTo>
                <a:lnTo>
                  <a:pt x="0" y="663316"/>
                </a:lnTo>
                <a:lnTo>
                  <a:pt x="0" y="0"/>
                </a:lnTo>
                <a:close/>
              </a:path>
            </a:pathLst>
          </a:custGeom>
          <a:blipFill>
            <a:blip r:embed="rId4">
              <a:extLst>
                <a:ext uri="{96DAC541-7B7A-43D3-8B79-37D633B846F1}">
                  <asvg:svgBlip xmlns:asvg="http://schemas.microsoft.com/office/drawing/2016/SVG/main" r:embed="rId5"/>
                </a:ext>
              </a:extLst>
            </a:blip>
            <a:stretch>
              <a:fillRect t="-65" b="-65"/>
            </a:stretch>
          </a:blipFill>
        </p:spPr>
        <p:txBody>
          <a:bodyPr/>
          <a:lstStyle/>
          <a:p>
            <a:endParaRPr lang="en-US"/>
          </a:p>
        </p:txBody>
      </p:sp>
      <p:sp>
        <p:nvSpPr>
          <p:cNvPr id="11" name="Freeform 11"/>
          <p:cNvSpPr/>
          <p:nvPr/>
        </p:nvSpPr>
        <p:spPr>
          <a:xfrm rot="1319619">
            <a:off x="2617329" y="3867041"/>
            <a:ext cx="708235" cy="773947"/>
          </a:xfrm>
          <a:custGeom>
            <a:avLst/>
            <a:gdLst/>
            <a:ahLst/>
            <a:cxnLst/>
            <a:rect l="l" t="t" r="r" b="b"/>
            <a:pathLst>
              <a:path w="708235" h="773947">
                <a:moveTo>
                  <a:pt x="0" y="0"/>
                </a:moveTo>
                <a:lnTo>
                  <a:pt x="708235" y="0"/>
                </a:lnTo>
                <a:lnTo>
                  <a:pt x="708235" y="773948"/>
                </a:lnTo>
                <a:lnTo>
                  <a:pt x="0" y="773948"/>
                </a:lnTo>
                <a:lnTo>
                  <a:pt x="0" y="0"/>
                </a:lnTo>
                <a:close/>
              </a:path>
            </a:pathLst>
          </a:custGeom>
          <a:blipFill>
            <a:blip r:embed="rId6">
              <a:extLst>
                <a:ext uri="{96DAC541-7B7A-43D3-8B79-37D633B846F1}">
                  <asvg:svgBlip xmlns:asvg="http://schemas.microsoft.com/office/drawing/2016/SVG/main" r:embed="rId7"/>
                </a:ext>
              </a:extLst>
            </a:blip>
            <a:stretch>
              <a:fillRect t="-142" b="-142"/>
            </a:stretch>
          </a:blipFill>
        </p:spPr>
        <p:txBody>
          <a:bodyPr/>
          <a:lstStyle/>
          <a:p>
            <a:endParaRPr lang="en-US"/>
          </a:p>
        </p:txBody>
      </p:sp>
      <p:sp>
        <p:nvSpPr>
          <p:cNvPr id="12" name="TextBox 12"/>
          <p:cNvSpPr txBox="1"/>
          <p:nvPr/>
        </p:nvSpPr>
        <p:spPr>
          <a:xfrm>
            <a:off x="2024563" y="5125366"/>
            <a:ext cx="5572125" cy="345043"/>
          </a:xfrm>
          <a:prstGeom prst="rect">
            <a:avLst/>
          </a:prstGeom>
        </p:spPr>
        <p:txBody>
          <a:bodyPr lIns="0" tIns="0" rIns="0" bIns="0" rtlCol="0" anchor="t">
            <a:spAutoFit/>
          </a:bodyPr>
          <a:lstStyle/>
          <a:p>
            <a:pPr>
              <a:lnSpc>
                <a:spcPts val="2671"/>
              </a:lnSpc>
            </a:pPr>
            <a:r>
              <a:rPr lang="en-US" sz="2264" spc="135">
                <a:solidFill>
                  <a:srgbClr val="092E6E"/>
                </a:solidFill>
                <a:latin typeface="Kite One Bold"/>
              </a:rPr>
              <a:t>Processes medications.</a:t>
            </a:r>
          </a:p>
        </p:txBody>
      </p:sp>
      <p:sp>
        <p:nvSpPr>
          <p:cNvPr id="13" name="TextBox 13"/>
          <p:cNvSpPr txBox="1"/>
          <p:nvPr/>
        </p:nvSpPr>
        <p:spPr>
          <a:xfrm>
            <a:off x="3122971" y="5714641"/>
            <a:ext cx="5572125" cy="345043"/>
          </a:xfrm>
          <a:prstGeom prst="rect">
            <a:avLst/>
          </a:prstGeom>
        </p:spPr>
        <p:txBody>
          <a:bodyPr lIns="0" tIns="0" rIns="0" bIns="0" rtlCol="0" anchor="t">
            <a:spAutoFit/>
          </a:bodyPr>
          <a:lstStyle/>
          <a:p>
            <a:pPr>
              <a:lnSpc>
                <a:spcPts val="2671"/>
              </a:lnSpc>
            </a:pPr>
            <a:r>
              <a:rPr lang="en-US" sz="2264" spc="135">
                <a:solidFill>
                  <a:srgbClr val="092E6E"/>
                </a:solidFill>
                <a:latin typeface="Kite One Bold"/>
              </a:rPr>
              <a:t>Stores vitamins.</a:t>
            </a:r>
          </a:p>
        </p:txBody>
      </p:sp>
      <p:sp>
        <p:nvSpPr>
          <p:cNvPr id="14" name="TextBox 14"/>
          <p:cNvSpPr txBox="1"/>
          <p:nvPr/>
        </p:nvSpPr>
        <p:spPr>
          <a:xfrm>
            <a:off x="6730935" y="2103944"/>
            <a:ext cx="5572125" cy="345043"/>
          </a:xfrm>
          <a:prstGeom prst="rect">
            <a:avLst/>
          </a:prstGeom>
        </p:spPr>
        <p:txBody>
          <a:bodyPr lIns="0" tIns="0" rIns="0" bIns="0" rtlCol="0" anchor="t">
            <a:spAutoFit/>
          </a:bodyPr>
          <a:lstStyle/>
          <a:p>
            <a:pPr>
              <a:lnSpc>
                <a:spcPts val="2671"/>
              </a:lnSpc>
            </a:pPr>
            <a:r>
              <a:rPr lang="en-US" sz="2264" spc="135">
                <a:solidFill>
                  <a:srgbClr val="092E6E"/>
                </a:solidFill>
                <a:latin typeface="Kite One Bold"/>
              </a:rPr>
              <a:t>Digests food.</a:t>
            </a:r>
          </a:p>
        </p:txBody>
      </p:sp>
      <p:sp>
        <p:nvSpPr>
          <p:cNvPr id="15" name="TextBox 15"/>
          <p:cNvSpPr txBox="1"/>
          <p:nvPr/>
        </p:nvSpPr>
        <p:spPr>
          <a:xfrm>
            <a:off x="3330084" y="6269585"/>
            <a:ext cx="5572125" cy="345043"/>
          </a:xfrm>
          <a:prstGeom prst="rect">
            <a:avLst/>
          </a:prstGeom>
        </p:spPr>
        <p:txBody>
          <a:bodyPr lIns="0" tIns="0" rIns="0" bIns="0" rtlCol="0" anchor="t">
            <a:spAutoFit/>
          </a:bodyPr>
          <a:lstStyle/>
          <a:p>
            <a:pPr>
              <a:lnSpc>
                <a:spcPts val="2671"/>
              </a:lnSpc>
            </a:pPr>
            <a:r>
              <a:rPr lang="en-US" sz="2264" spc="135">
                <a:solidFill>
                  <a:srgbClr val="092E6E"/>
                </a:solidFill>
                <a:latin typeface="Kite One Bold"/>
              </a:rPr>
              <a:t>Helps the blood to clot.</a:t>
            </a:r>
          </a:p>
        </p:txBody>
      </p:sp>
      <p:sp>
        <p:nvSpPr>
          <p:cNvPr id="16" name="Freeform 16"/>
          <p:cNvSpPr/>
          <p:nvPr/>
        </p:nvSpPr>
        <p:spPr>
          <a:xfrm>
            <a:off x="3888074" y="2632648"/>
            <a:ext cx="993244" cy="993244"/>
          </a:xfrm>
          <a:custGeom>
            <a:avLst/>
            <a:gdLst/>
            <a:ahLst/>
            <a:cxnLst/>
            <a:rect l="l" t="t" r="r" b="b"/>
            <a:pathLst>
              <a:path w="993244" h="993244">
                <a:moveTo>
                  <a:pt x="0" y="0"/>
                </a:moveTo>
                <a:lnTo>
                  <a:pt x="993244" y="0"/>
                </a:lnTo>
                <a:lnTo>
                  <a:pt x="993244" y="993244"/>
                </a:lnTo>
                <a:lnTo>
                  <a:pt x="0" y="9932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7" name="Group 17"/>
          <p:cNvGrpSpPr/>
          <p:nvPr/>
        </p:nvGrpSpPr>
        <p:grpSpPr>
          <a:xfrm>
            <a:off x="-19050" y="-19050"/>
            <a:ext cx="12343424" cy="403799"/>
            <a:chOff x="0" y="0"/>
            <a:chExt cx="16457898" cy="538398"/>
          </a:xfrm>
        </p:grpSpPr>
        <p:pic>
          <p:nvPicPr>
            <p:cNvPr id="18" name="Picture 18"/>
            <p:cNvPicPr>
              <a:picLocks noChangeAspect="1"/>
            </p:cNvPicPr>
            <p:nvPr/>
          </p:nvPicPr>
          <p:blipFill>
            <a:blip r:embed="rId10"/>
            <a:srcRect t="48843" b="48843"/>
            <a:stretch>
              <a:fillRect/>
            </a:stretch>
          </p:blipFill>
          <p:spPr>
            <a:xfrm>
              <a:off x="0" y="0"/>
              <a:ext cx="16457898" cy="538398"/>
            </a:xfrm>
            <a:prstGeom prst="rect">
              <a:avLst/>
            </a:prstGeom>
          </p:spPr>
        </p:pic>
      </p:grpSp>
      <p:sp>
        <p:nvSpPr>
          <p:cNvPr id="19" name="Freeform 19"/>
          <p:cNvSpPr/>
          <p:nvPr/>
        </p:nvSpPr>
        <p:spPr>
          <a:xfrm>
            <a:off x="8504723" y="1837502"/>
            <a:ext cx="748590" cy="748590"/>
          </a:xfrm>
          <a:custGeom>
            <a:avLst/>
            <a:gdLst/>
            <a:ahLst/>
            <a:cxnLst/>
            <a:rect l="l" t="t" r="r" b="b"/>
            <a:pathLst>
              <a:path w="748590" h="748590">
                <a:moveTo>
                  <a:pt x="0" y="0"/>
                </a:moveTo>
                <a:lnTo>
                  <a:pt x="748591" y="0"/>
                </a:lnTo>
                <a:lnTo>
                  <a:pt x="748591" y="748590"/>
                </a:lnTo>
                <a:lnTo>
                  <a:pt x="0" y="74859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5430" y="381558"/>
            <a:ext cx="12516251" cy="7074403"/>
            <a:chOff x="0" y="0"/>
            <a:chExt cx="10030210" cy="5669249"/>
          </a:xfrm>
        </p:grpSpPr>
        <p:sp>
          <p:nvSpPr>
            <p:cNvPr id="3" name="Freeform 3"/>
            <p:cNvSpPr/>
            <p:nvPr/>
          </p:nvSpPr>
          <p:spPr>
            <a:xfrm>
              <a:off x="0" y="0"/>
              <a:ext cx="10030210" cy="5669249"/>
            </a:xfrm>
            <a:custGeom>
              <a:avLst/>
              <a:gdLst/>
              <a:ahLst/>
              <a:cxnLst/>
              <a:rect l="l" t="t" r="r" b="b"/>
              <a:pathLst>
                <a:path w="10030210" h="5669249">
                  <a:moveTo>
                    <a:pt x="0" y="0"/>
                  </a:moveTo>
                  <a:lnTo>
                    <a:pt x="10030210" y="0"/>
                  </a:lnTo>
                  <a:lnTo>
                    <a:pt x="10030210" y="5669249"/>
                  </a:lnTo>
                  <a:lnTo>
                    <a:pt x="0" y="5669249"/>
                  </a:lnTo>
                  <a:close/>
                </a:path>
              </a:pathLst>
            </a:custGeom>
            <a:solidFill>
              <a:srgbClr val="2BB580"/>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2"/>
            <a:srcRect t="45802" b="45802"/>
            <a:stretch>
              <a:fillRect/>
            </a:stretch>
          </p:blipFill>
          <p:spPr>
            <a:xfrm>
              <a:off x="0" y="0"/>
              <a:ext cx="16457898" cy="538398"/>
            </a:xfrm>
            <a:prstGeom prst="rect">
              <a:avLst/>
            </a:prstGeom>
          </p:spPr>
        </p:pic>
      </p:grpSp>
      <p:sp>
        <p:nvSpPr>
          <p:cNvPr id="6" name="Freeform 6"/>
          <p:cNvSpPr/>
          <p:nvPr/>
        </p:nvSpPr>
        <p:spPr>
          <a:xfrm>
            <a:off x="4468243" y="3644881"/>
            <a:ext cx="3635663" cy="2246543"/>
          </a:xfrm>
          <a:custGeom>
            <a:avLst/>
            <a:gdLst/>
            <a:ahLst/>
            <a:cxnLst/>
            <a:rect l="l" t="t" r="r" b="b"/>
            <a:pathLst>
              <a:path w="3635663" h="2246543">
                <a:moveTo>
                  <a:pt x="0" y="0"/>
                </a:moveTo>
                <a:lnTo>
                  <a:pt x="3635663" y="0"/>
                </a:lnTo>
                <a:lnTo>
                  <a:pt x="3635663" y="2246543"/>
                </a:lnTo>
                <a:lnTo>
                  <a:pt x="0" y="2246543"/>
                </a:lnTo>
                <a:lnTo>
                  <a:pt x="0" y="0"/>
                </a:lnTo>
                <a:close/>
              </a:path>
            </a:pathLst>
          </a:custGeom>
          <a:blipFill>
            <a:blip r:embed="rId3">
              <a:extLst>
                <a:ext uri="{96DAC541-7B7A-43D3-8B79-37D633B846F1}">
                  <asvg:svgBlip xmlns:asvg="http://schemas.microsoft.com/office/drawing/2016/SVG/main" r:embed="rId4"/>
                </a:ext>
              </a:extLst>
            </a:blip>
            <a:stretch>
              <a:fillRect l="-10" r="-10"/>
            </a:stretch>
          </a:blipFill>
        </p:spPr>
        <p:txBody>
          <a:bodyPr/>
          <a:lstStyle/>
          <a:p>
            <a:endParaRPr lang="en-US"/>
          </a:p>
        </p:txBody>
      </p:sp>
      <p:sp>
        <p:nvSpPr>
          <p:cNvPr id="7" name="TextBox 7"/>
          <p:cNvSpPr txBox="1"/>
          <p:nvPr/>
        </p:nvSpPr>
        <p:spPr>
          <a:xfrm>
            <a:off x="2400914" y="1878063"/>
            <a:ext cx="7391400" cy="1116965"/>
          </a:xfrm>
          <a:prstGeom prst="rect">
            <a:avLst/>
          </a:prstGeom>
        </p:spPr>
        <p:txBody>
          <a:bodyPr lIns="0" tIns="0" rIns="0" bIns="0" rtlCol="0" anchor="t">
            <a:spAutoFit/>
          </a:bodyPr>
          <a:lstStyle/>
          <a:p>
            <a:pPr algn="ctr">
              <a:lnSpc>
                <a:spcPts val="4749"/>
              </a:lnSpc>
            </a:pPr>
            <a:r>
              <a:rPr lang="en-US" sz="4025" spc="241">
                <a:solidFill>
                  <a:srgbClr val="000000"/>
                </a:solidFill>
                <a:latin typeface="Libre Baskerville Bold"/>
              </a:rPr>
              <a:t>People cannot live without their liver!</a:t>
            </a:r>
          </a:p>
        </p:txBody>
      </p:sp>
      <p:grpSp>
        <p:nvGrpSpPr>
          <p:cNvPr id="8" name="Group 8"/>
          <p:cNvGrpSpPr/>
          <p:nvPr/>
        </p:nvGrpSpPr>
        <p:grpSpPr>
          <a:xfrm>
            <a:off x="0" y="0"/>
            <a:ext cx="12457786" cy="403799"/>
            <a:chOff x="0" y="0"/>
            <a:chExt cx="16610382" cy="538398"/>
          </a:xfrm>
        </p:grpSpPr>
        <p:pic>
          <p:nvPicPr>
            <p:cNvPr id="9" name="Picture 9"/>
            <p:cNvPicPr>
              <a:picLocks noChangeAspect="1"/>
            </p:cNvPicPr>
            <p:nvPr/>
          </p:nvPicPr>
          <p:blipFill>
            <a:blip r:embed="rId5"/>
            <a:srcRect t="48854" b="48854"/>
            <a:stretch>
              <a:fillRect/>
            </a:stretch>
          </p:blipFill>
          <p:spPr>
            <a:xfrm>
              <a:off x="0" y="0"/>
              <a:ext cx="16610382" cy="538398"/>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489568" y="2910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TextBox 3"/>
          <p:cNvSpPr txBox="1"/>
          <p:nvPr/>
        </p:nvSpPr>
        <p:spPr>
          <a:xfrm>
            <a:off x="2530322" y="1801623"/>
            <a:ext cx="7402711" cy="3190161"/>
          </a:xfrm>
          <a:prstGeom prst="rect">
            <a:avLst/>
          </a:prstGeom>
        </p:spPr>
        <p:txBody>
          <a:bodyPr lIns="0" tIns="0" rIns="0" bIns="0" rtlCol="0" anchor="t">
            <a:spAutoFit/>
          </a:bodyPr>
          <a:lstStyle/>
          <a:p>
            <a:pPr algn="ctr">
              <a:lnSpc>
                <a:spcPts val="6339"/>
              </a:lnSpc>
            </a:pPr>
            <a:r>
              <a:rPr lang="en-US" sz="4528" spc="271">
                <a:solidFill>
                  <a:srgbClr val="FFFFFF"/>
                </a:solidFill>
                <a:latin typeface="Libre Baskerville"/>
              </a:rPr>
              <a:t>You can help keep your community healthy by learning about hepatitis B.</a:t>
            </a:r>
          </a:p>
        </p:txBody>
      </p:sp>
      <p:sp>
        <p:nvSpPr>
          <p:cNvPr id="5" name="TextBox 5"/>
          <p:cNvSpPr txBox="1"/>
          <p:nvPr/>
        </p:nvSpPr>
        <p:spPr>
          <a:xfrm>
            <a:off x="1898316" y="273668"/>
            <a:ext cx="3689641" cy="166539"/>
          </a:xfrm>
          <a:prstGeom prst="rect">
            <a:avLst/>
          </a:prstGeom>
        </p:spPr>
        <p:txBody>
          <a:bodyPr lIns="0" tIns="0" rIns="0" bIns="0" rtlCol="0" anchor="t">
            <a:spAutoFit/>
          </a:bodyPr>
          <a:lstStyle/>
          <a:p>
            <a:pPr>
              <a:lnSpc>
                <a:spcPts val="1320"/>
              </a:lnSpc>
            </a:pPr>
            <a:r>
              <a:rPr lang="en-US" sz="943" spc="122">
                <a:solidFill>
                  <a:srgbClr val="FFFFFF"/>
                </a:solidFill>
                <a:latin typeface="Libre Baskerville"/>
              </a:rPr>
              <a:t>PRESENTATION TITLE | QUOTE</a:t>
            </a:r>
          </a:p>
        </p:txBody>
      </p:sp>
      <p:sp>
        <p:nvSpPr>
          <p:cNvPr id="6" name="Freeform 6"/>
          <p:cNvSpPr/>
          <p:nvPr/>
        </p:nvSpPr>
        <p:spPr>
          <a:xfrm>
            <a:off x="-665189" y="-159270"/>
            <a:ext cx="12891566" cy="7163464"/>
          </a:xfrm>
          <a:custGeom>
            <a:avLst/>
            <a:gdLst/>
            <a:ahLst/>
            <a:cxnLst/>
            <a:rect l="l" t="t" r="r" b="b"/>
            <a:pathLst>
              <a:path w="12891566" h="7163464">
                <a:moveTo>
                  <a:pt x="0" y="0"/>
                </a:moveTo>
                <a:lnTo>
                  <a:pt x="12891567" y="0"/>
                </a:lnTo>
                <a:lnTo>
                  <a:pt x="12891567" y="7163463"/>
                </a:lnTo>
                <a:lnTo>
                  <a:pt x="0" y="7163463"/>
                </a:lnTo>
                <a:lnTo>
                  <a:pt x="0" y="0"/>
                </a:lnTo>
                <a:close/>
              </a:path>
            </a:pathLst>
          </a:custGeom>
          <a:blipFill>
            <a:blip r:embed="rId2"/>
            <a:stretch>
              <a:fillRect t="-39981" b="-39981"/>
            </a:stretch>
          </a:blipFill>
        </p:spPr>
        <p:txBody>
          <a:bodyPr/>
          <a:lstStyle/>
          <a:p>
            <a:endParaRPr lang="en-US"/>
          </a:p>
        </p:txBody>
      </p:sp>
      <p:grpSp>
        <p:nvGrpSpPr>
          <p:cNvPr id="7" name="Group 7"/>
          <p:cNvGrpSpPr/>
          <p:nvPr/>
        </p:nvGrpSpPr>
        <p:grpSpPr>
          <a:xfrm>
            <a:off x="790575" y="345263"/>
            <a:ext cx="10610850" cy="6154398"/>
            <a:chOff x="0" y="0"/>
            <a:chExt cx="4191941" cy="2431367"/>
          </a:xfrm>
        </p:grpSpPr>
        <p:sp>
          <p:nvSpPr>
            <p:cNvPr id="8" name="Freeform 8"/>
            <p:cNvSpPr/>
            <p:nvPr/>
          </p:nvSpPr>
          <p:spPr>
            <a:xfrm>
              <a:off x="0" y="0"/>
              <a:ext cx="4191941" cy="2431367"/>
            </a:xfrm>
            <a:custGeom>
              <a:avLst/>
              <a:gdLst/>
              <a:ahLst/>
              <a:cxnLst/>
              <a:rect l="l" t="t" r="r" b="b"/>
              <a:pathLst>
                <a:path w="4191941" h="2431367">
                  <a:moveTo>
                    <a:pt x="0" y="0"/>
                  </a:moveTo>
                  <a:lnTo>
                    <a:pt x="4191941" y="0"/>
                  </a:lnTo>
                  <a:lnTo>
                    <a:pt x="4191941" y="2431367"/>
                  </a:lnTo>
                  <a:lnTo>
                    <a:pt x="0" y="2431367"/>
                  </a:lnTo>
                  <a:close/>
                </a:path>
              </a:pathLst>
            </a:custGeom>
            <a:solidFill>
              <a:srgbClr val="2BB580"/>
            </a:solidFill>
          </p:spPr>
          <p:txBody>
            <a:bodyPr/>
            <a:lstStyle/>
            <a:p>
              <a:endParaRPr lang="en-US"/>
            </a:p>
          </p:txBody>
        </p:sp>
        <p:sp>
          <p:nvSpPr>
            <p:cNvPr id="9" name="TextBox 9"/>
            <p:cNvSpPr txBox="1"/>
            <p:nvPr/>
          </p:nvSpPr>
          <p:spPr>
            <a:xfrm>
              <a:off x="0" y="-19050"/>
              <a:ext cx="812800" cy="831850"/>
            </a:xfrm>
            <a:prstGeom prst="rect">
              <a:avLst/>
            </a:prstGeom>
          </p:spPr>
          <p:txBody>
            <a:bodyPr lIns="50800" tIns="50800" rIns="50800" bIns="50800" rtlCol="0" anchor="ctr"/>
            <a:lstStyle/>
            <a:p>
              <a:pPr algn="ctr">
                <a:lnSpc>
                  <a:spcPts val="1320"/>
                </a:lnSpc>
              </a:pPr>
              <a:endParaRPr/>
            </a:p>
          </p:txBody>
        </p:sp>
      </p:grpSp>
      <p:sp>
        <p:nvSpPr>
          <p:cNvPr id="10" name="TextBox 10"/>
          <p:cNvSpPr txBox="1"/>
          <p:nvPr/>
        </p:nvSpPr>
        <p:spPr>
          <a:xfrm>
            <a:off x="1083633" y="1545680"/>
            <a:ext cx="10024734" cy="2117090"/>
          </a:xfrm>
          <a:prstGeom prst="rect">
            <a:avLst/>
          </a:prstGeom>
        </p:spPr>
        <p:txBody>
          <a:bodyPr lIns="0" tIns="0" rIns="0" bIns="0" rtlCol="0" anchor="t">
            <a:spAutoFit/>
          </a:bodyPr>
          <a:lstStyle/>
          <a:p>
            <a:pPr algn="ctr">
              <a:lnSpc>
                <a:spcPts val="5634"/>
              </a:lnSpc>
            </a:pPr>
            <a:r>
              <a:rPr lang="en-US" sz="4025" spc="241">
                <a:solidFill>
                  <a:srgbClr val="FFFFFF"/>
                </a:solidFill>
                <a:latin typeface="Libre Baskerville"/>
              </a:rPr>
              <a:t>When managed by a doctor,</a:t>
            </a:r>
          </a:p>
          <a:p>
            <a:pPr algn="ctr">
              <a:lnSpc>
                <a:spcPts val="5634"/>
              </a:lnSpc>
            </a:pPr>
            <a:r>
              <a:rPr lang="en-US" sz="4025" spc="241">
                <a:solidFill>
                  <a:srgbClr val="FFFFFF"/>
                </a:solidFill>
                <a:latin typeface="Libre Baskerville"/>
              </a:rPr>
              <a:t>hepatitis B is a disease that people can live with for a long time. </a:t>
            </a:r>
          </a:p>
        </p:txBody>
      </p:sp>
      <p:sp>
        <p:nvSpPr>
          <p:cNvPr id="11" name="TextBox 11"/>
          <p:cNvSpPr txBox="1"/>
          <p:nvPr/>
        </p:nvSpPr>
        <p:spPr>
          <a:xfrm>
            <a:off x="1776413" y="3952289"/>
            <a:ext cx="8639175" cy="2117090"/>
          </a:xfrm>
          <a:prstGeom prst="rect">
            <a:avLst/>
          </a:prstGeom>
        </p:spPr>
        <p:txBody>
          <a:bodyPr lIns="0" tIns="0" rIns="0" bIns="0" rtlCol="0" anchor="t">
            <a:spAutoFit/>
          </a:bodyPr>
          <a:lstStyle/>
          <a:p>
            <a:pPr algn="ctr">
              <a:lnSpc>
                <a:spcPts val="5634"/>
              </a:lnSpc>
            </a:pPr>
            <a:r>
              <a:rPr lang="en-US" sz="4025" spc="241">
                <a:solidFill>
                  <a:srgbClr val="FFFFFF"/>
                </a:solidFill>
                <a:latin typeface="Libre Baskerville"/>
              </a:rPr>
              <a:t>By taking care of their health, people can have a long and healthy life.</a:t>
            </a:r>
          </a:p>
        </p:txBody>
      </p:sp>
      <p:sp>
        <p:nvSpPr>
          <p:cNvPr id="12" name="TextBox 12"/>
          <p:cNvSpPr txBox="1"/>
          <p:nvPr/>
        </p:nvSpPr>
        <p:spPr>
          <a:xfrm>
            <a:off x="900112" y="452208"/>
            <a:ext cx="10391775" cy="1169672"/>
          </a:xfrm>
          <a:prstGeom prst="rect">
            <a:avLst/>
          </a:prstGeom>
        </p:spPr>
        <p:txBody>
          <a:bodyPr lIns="0" tIns="0" rIns="0" bIns="0" rtlCol="0" anchor="t">
            <a:spAutoFit/>
          </a:bodyPr>
          <a:lstStyle/>
          <a:p>
            <a:pPr algn="ctr">
              <a:lnSpc>
                <a:spcPts val="9554"/>
              </a:lnSpc>
            </a:pPr>
            <a:r>
              <a:rPr lang="en-US" sz="6824" spc="409">
                <a:solidFill>
                  <a:srgbClr val="FFFFFF"/>
                </a:solidFill>
                <a:latin typeface="Bebas Neue Cyrillic"/>
              </a:rPr>
              <a:t>The good news: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6302C"/>
        </a:solidFill>
        <a:effectLst/>
      </p:bgPr>
    </p:bg>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2"/>
            <a:stretch>
              <a:fillRect t="-38888" b="-38888"/>
            </a:stretch>
          </a:blipFill>
        </p:spPr>
        <p:txBody>
          <a:bodyPr/>
          <a:lstStyle/>
          <a:p>
            <a:endParaRPr lang="en-US"/>
          </a:p>
        </p:txBody>
      </p:sp>
      <p:grpSp>
        <p:nvGrpSpPr>
          <p:cNvPr id="3" name="Group 3"/>
          <p:cNvGrpSpPr/>
          <p:nvPr/>
        </p:nvGrpSpPr>
        <p:grpSpPr>
          <a:xfrm>
            <a:off x="790575" y="371867"/>
            <a:ext cx="10610850" cy="6154398"/>
            <a:chOff x="0" y="0"/>
            <a:chExt cx="4191941" cy="2431367"/>
          </a:xfrm>
        </p:grpSpPr>
        <p:sp>
          <p:nvSpPr>
            <p:cNvPr id="4" name="Freeform 4"/>
            <p:cNvSpPr/>
            <p:nvPr/>
          </p:nvSpPr>
          <p:spPr>
            <a:xfrm>
              <a:off x="0" y="0"/>
              <a:ext cx="4191941" cy="2431367"/>
            </a:xfrm>
            <a:custGeom>
              <a:avLst/>
              <a:gdLst/>
              <a:ahLst/>
              <a:cxnLst/>
              <a:rect l="l" t="t" r="r" b="b"/>
              <a:pathLst>
                <a:path w="4191941" h="2431367">
                  <a:moveTo>
                    <a:pt x="0" y="0"/>
                  </a:moveTo>
                  <a:lnTo>
                    <a:pt x="4191941" y="0"/>
                  </a:lnTo>
                  <a:lnTo>
                    <a:pt x="4191941" y="2431367"/>
                  </a:lnTo>
                  <a:lnTo>
                    <a:pt x="0" y="2431367"/>
                  </a:lnTo>
                  <a:close/>
                </a:path>
              </a:pathLst>
            </a:custGeom>
            <a:solidFill>
              <a:srgbClr val="2BB580"/>
            </a:solidFill>
          </p:spPr>
          <p:txBody>
            <a:bodyPr/>
            <a:lstStyle/>
            <a:p>
              <a:endParaRPr lang="en-US"/>
            </a:p>
          </p:txBody>
        </p:sp>
        <p:sp>
          <p:nvSpPr>
            <p:cNvPr id="5" name="TextBox 5"/>
            <p:cNvSpPr txBox="1"/>
            <p:nvPr/>
          </p:nvSpPr>
          <p:spPr>
            <a:xfrm>
              <a:off x="0" y="-19050"/>
              <a:ext cx="812800" cy="831850"/>
            </a:xfrm>
            <a:prstGeom prst="rect">
              <a:avLst/>
            </a:prstGeom>
          </p:spPr>
          <p:txBody>
            <a:bodyPr lIns="50800" tIns="50800" rIns="50800" bIns="50800" rtlCol="0" anchor="ctr"/>
            <a:lstStyle/>
            <a:p>
              <a:pPr algn="ctr">
                <a:lnSpc>
                  <a:spcPts val="1320"/>
                </a:lnSpc>
              </a:pPr>
              <a:endParaRPr/>
            </a:p>
          </p:txBody>
        </p:sp>
      </p:grpSp>
      <p:sp>
        <p:nvSpPr>
          <p:cNvPr id="6" name="TextBox 6"/>
          <p:cNvSpPr txBox="1"/>
          <p:nvPr/>
        </p:nvSpPr>
        <p:spPr>
          <a:xfrm>
            <a:off x="1757644" y="1406311"/>
            <a:ext cx="8743950" cy="3999786"/>
          </a:xfrm>
          <a:prstGeom prst="rect">
            <a:avLst/>
          </a:prstGeom>
        </p:spPr>
        <p:txBody>
          <a:bodyPr lIns="0" tIns="0" rIns="0" bIns="0" rtlCol="0" anchor="t">
            <a:spAutoFit/>
          </a:bodyPr>
          <a:lstStyle/>
          <a:p>
            <a:pPr algn="ctr">
              <a:lnSpc>
                <a:spcPts val="6339"/>
              </a:lnSpc>
            </a:pPr>
            <a:r>
              <a:rPr lang="en-US" sz="4528" spc="271">
                <a:solidFill>
                  <a:srgbClr val="FFFFFF"/>
                </a:solidFill>
                <a:latin typeface="Libre Baskerville"/>
              </a:rPr>
              <a:t>You can help keep the community healthy by learning about hepatitis B and promoting awareness and testing.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32" y="-12445"/>
            <a:ext cx="12343264" cy="6870445"/>
            <a:chOff x="0" y="0"/>
            <a:chExt cx="16457686" cy="9160593"/>
          </a:xfrm>
        </p:grpSpPr>
        <p:pic>
          <p:nvPicPr>
            <p:cNvPr id="3" name="Picture 3"/>
            <p:cNvPicPr>
              <a:picLocks noChangeAspect="1"/>
            </p:cNvPicPr>
            <p:nvPr/>
          </p:nvPicPr>
          <p:blipFill>
            <a:blip r:embed="rId2"/>
            <a:srcRect t="2152" b="51132"/>
            <a:stretch>
              <a:fillRect/>
            </a:stretch>
          </p:blipFill>
          <p:spPr>
            <a:xfrm>
              <a:off x="0" y="0"/>
              <a:ext cx="10887124" cy="2968864"/>
            </a:xfrm>
            <a:prstGeom prst="rect">
              <a:avLst/>
            </a:prstGeom>
          </p:spPr>
        </p:pic>
        <p:sp>
          <p:nvSpPr>
            <p:cNvPr id="4" name="AutoShape 4"/>
            <p:cNvSpPr/>
            <p:nvPr/>
          </p:nvSpPr>
          <p:spPr>
            <a:xfrm>
              <a:off x="0" y="3095864"/>
              <a:ext cx="10887124" cy="6064729"/>
            </a:xfrm>
            <a:prstGeom prst="rect">
              <a:avLst/>
            </a:prstGeom>
            <a:solidFill>
              <a:srgbClr val="2BB580"/>
            </a:solidFill>
          </p:spPr>
          <p:txBody>
            <a:bodyPr/>
            <a:lstStyle/>
            <a:p>
              <a:endParaRPr lang="en-US"/>
            </a:p>
          </p:txBody>
        </p:sp>
        <p:pic>
          <p:nvPicPr>
            <p:cNvPr id="5" name="Picture 5"/>
            <p:cNvPicPr>
              <a:picLocks noChangeAspect="1"/>
            </p:cNvPicPr>
            <p:nvPr/>
          </p:nvPicPr>
          <p:blipFill>
            <a:blip r:embed="rId3"/>
            <a:srcRect l="18654" r="18654"/>
            <a:stretch>
              <a:fillRect/>
            </a:stretch>
          </p:blipFill>
          <p:spPr>
            <a:xfrm>
              <a:off x="11014124" y="0"/>
              <a:ext cx="5443562" cy="4580297"/>
            </a:xfrm>
            <a:prstGeom prst="rect">
              <a:avLst/>
            </a:prstGeom>
          </p:spPr>
        </p:pic>
        <p:pic>
          <p:nvPicPr>
            <p:cNvPr id="6" name="Picture 6"/>
            <p:cNvPicPr>
              <a:picLocks noChangeAspect="1"/>
            </p:cNvPicPr>
            <p:nvPr/>
          </p:nvPicPr>
          <p:blipFill>
            <a:blip r:embed="rId4"/>
            <a:srcRect l="36265" t="578" b="578"/>
            <a:stretch>
              <a:fillRect/>
            </a:stretch>
          </p:blipFill>
          <p:spPr>
            <a:xfrm>
              <a:off x="11014124" y="4707297"/>
              <a:ext cx="5443562" cy="4453297"/>
            </a:xfrm>
            <a:prstGeom prst="rect">
              <a:avLst/>
            </a:prstGeom>
          </p:spPr>
        </p:pic>
      </p:grpSp>
      <p:sp>
        <p:nvSpPr>
          <p:cNvPr id="7" name="TextBox 7"/>
          <p:cNvSpPr txBox="1"/>
          <p:nvPr/>
        </p:nvSpPr>
        <p:spPr>
          <a:xfrm>
            <a:off x="376642" y="4491972"/>
            <a:ext cx="7029407" cy="1180320"/>
          </a:xfrm>
          <a:prstGeom prst="rect">
            <a:avLst/>
          </a:prstGeom>
        </p:spPr>
        <p:txBody>
          <a:bodyPr lIns="0" tIns="0" rIns="0" bIns="0" rtlCol="0" anchor="t">
            <a:spAutoFit/>
          </a:bodyPr>
          <a:lstStyle/>
          <a:p>
            <a:pPr>
              <a:lnSpc>
                <a:spcPts val="9511"/>
              </a:lnSpc>
            </a:pPr>
            <a:r>
              <a:rPr lang="en-US" sz="6794">
                <a:solidFill>
                  <a:srgbClr val="FFFFFF"/>
                </a:solidFill>
                <a:latin typeface="Bebas Neue Cyrillic"/>
              </a:rPr>
              <a:t>The Basics of Hepatitis 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45802" b="45802"/>
            <a:stretch>
              <a:fillRect/>
            </a:stretch>
          </p:blipFill>
          <p:spPr>
            <a:xfrm>
              <a:off x="0" y="0"/>
              <a:ext cx="16457898" cy="538398"/>
            </a:xfrm>
            <a:prstGeom prst="rect">
              <a:avLst/>
            </a:prstGeom>
          </p:spPr>
        </p:pic>
      </p:grpSp>
      <p:grpSp>
        <p:nvGrpSpPr>
          <p:cNvPr id="4" name="Group 4"/>
          <p:cNvGrpSpPr/>
          <p:nvPr/>
        </p:nvGrpSpPr>
        <p:grpSpPr>
          <a:xfrm>
            <a:off x="-90369" y="354141"/>
            <a:ext cx="13221428" cy="863042"/>
            <a:chOff x="0" y="0"/>
            <a:chExt cx="12860986" cy="839514"/>
          </a:xfrm>
        </p:grpSpPr>
        <p:sp>
          <p:nvSpPr>
            <p:cNvPr id="5" name="Freeform 5"/>
            <p:cNvSpPr/>
            <p:nvPr/>
          </p:nvSpPr>
          <p:spPr>
            <a:xfrm>
              <a:off x="0" y="0"/>
              <a:ext cx="12860986" cy="839514"/>
            </a:xfrm>
            <a:custGeom>
              <a:avLst/>
              <a:gdLst/>
              <a:ahLst/>
              <a:cxnLst/>
              <a:rect l="l" t="t" r="r" b="b"/>
              <a:pathLst>
                <a:path w="12860986" h="839514">
                  <a:moveTo>
                    <a:pt x="0" y="0"/>
                  </a:moveTo>
                  <a:lnTo>
                    <a:pt x="12860986" y="0"/>
                  </a:lnTo>
                  <a:lnTo>
                    <a:pt x="12860986" y="839514"/>
                  </a:lnTo>
                  <a:lnTo>
                    <a:pt x="0" y="839514"/>
                  </a:lnTo>
                  <a:close/>
                </a:path>
              </a:pathLst>
            </a:custGeom>
            <a:solidFill>
              <a:srgbClr val="309BA2"/>
            </a:solidFill>
          </p:spPr>
          <p:txBody>
            <a:bodyPr/>
            <a:lstStyle/>
            <a:p>
              <a:endParaRPr lang="en-US"/>
            </a:p>
          </p:txBody>
        </p:sp>
      </p:grpSp>
      <p:sp>
        <p:nvSpPr>
          <p:cNvPr id="6" name="TextBox 6"/>
          <p:cNvSpPr txBox="1"/>
          <p:nvPr/>
        </p:nvSpPr>
        <p:spPr>
          <a:xfrm>
            <a:off x="246279" y="512361"/>
            <a:ext cx="11804572" cy="517207"/>
          </a:xfrm>
          <a:prstGeom prst="rect">
            <a:avLst/>
          </a:prstGeom>
        </p:spPr>
        <p:txBody>
          <a:bodyPr lIns="0" tIns="0" rIns="0" bIns="0" rtlCol="0" anchor="t">
            <a:spAutoFit/>
          </a:bodyPr>
          <a:lstStyle/>
          <a:p>
            <a:pPr>
              <a:lnSpc>
                <a:spcPts val="4226"/>
              </a:lnSpc>
            </a:pPr>
            <a:r>
              <a:rPr lang="en-US" sz="3018">
                <a:solidFill>
                  <a:srgbClr val="FFFFFF"/>
                </a:solidFill>
                <a:latin typeface="Libre Baskerville Bold"/>
              </a:rPr>
              <a:t>Hepatitis B is one of the world's most common infections.</a:t>
            </a:r>
          </a:p>
        </p:txBody>
      </p:sp>
      <p:sp>
        <p:nvSpPr>
          <p:cNvPr id="7" name="Freeform 7"/>
          <p:cNvSpPr/>
          <p:nvPr/>
        </p:nvSpPr>
        <p:spPr>
          <a:xfrm>
            <a:off x="3377554" y="923982"/>
            <a:ext cx="5778850" cy="5778850"/>
          </a:xfrm>
          <a:custGeom>
            <a:avLst/>
            <a:gdLst/>
            <a:ahLst/>
            <a:cxnLst/>
            <a:rect l="l" t="t" r="r" b="b"/>
            <a:pathLst>
              <a:path w="5778850" h="5778850">
                <a:moveTo>
                  <a:pt x="0" y="0"/>
                </a:moveTo>
                <a:lnTo>
                  <a:pt x="5778850" y="0"/>
                </a:lnTo>
                <a:lnTo>
                  <a:pt x="5778850" y="5778850"/>
                </a:lnTo>
                <a:lnTo>
                  <a:pt x="0" y="57788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rot="-10800000">
            <a:off x="6762750" y="4705350"/>
            <a:ext cx="4992062" cy="1801601"/>
          </a:xfrm>
          <a:custGeom>
            <a:avLst/>
            <a:gdLst/>
            <a:ahLst/>
            <a:cxnLst/>
            <a:rect l="l" t="t" r="r" b="b"/>
            <a:pathLst>
              <a:path w="4992062" h="1801601">
                <a:moveTo>
                  <a:pt x="0" y="0"/>
                </a:moveTo>
                <a:lnTo>
                  <a:pt x="4992062" y="0"/>
                </a:lnTo>
                <a:lnTo>
                  <a:pt x="4992062" y="1801601"/>
                </a:lnTo>
                <a:lnTo>
                  <a:pt x="0" y="1801601"/>
                </a:lnTo>
                <a:lnTo>
                  <a:pt x="0" y="0"/>
                </a:lnTo>
                <a:close/>
              </a:path>
            </a:pathLst>
          </a:custGeom>
          <a:blipFill>
            <a:blip r:embed="rId5">
              <a:extLst>
                <a:ext uri="{96DAC541-7B7A-43D3-8B79-37D633B846F1}">
                  <asvg:svgBlip xmlns:asvg="http://schemas.microsoft.com/office/drawing/2016/SVG/main" r:embed="rId6"/>
                </a:ext>
              </a:extLst>
            </a:blip>
            <a:stretch>
              <a:fillRect t="-88545" b="-88545"/>
            </a:stretch>
          </a:blipFill>
        </p:spPr>
        <p:txBody>
          <a:bodyPr/>
          <a:lstStyle/>
          <a:p>
            <a:endParaRPr lang="en-US"/>
          </a:p>
        </p:txBody>
      </p:sp>
      <p:sp>
        <p:nvSpPr>
          <p:cNvPr id="9" name="Freeform 9"/>
          <p:cNvSpPr/>
          <p:nvPr/>
        </p:nvSpPr>
        <p:spPr>
          <a:xfrm>
            <a:off x="646673" y="1519437"/>
            <a:ext cx="4229784" cy="1724766"/>
          </a:xfrm>
          <a:custGeom>
            <a:avLst/>
            <a:gdLst/>
            <a:ahLst/>
            <a:cxnLst/>
            <a:rect l="l" t="t" r="r" b="b"/>
            <a:pathLst>
              <a:path w="4229784" h="1724766">
                <a:moveTo>
                  <a:pt x="0" y="0"/>
                </a:moveTo>
                <a:lnTo>
                  <a:pt x="4229785" y="0"/>
                </a:lnTo>
                <a:lnTo>
                  <a:pt x="4229785" y="1724767"/>
                </a:lnTo>
                <a:lnTo>
                  <a:pt x="0" y="1724767"/>
                </a:lnTo>
                <a:lnTo>
                  <a:pt x="0" y="0"/>
                </a:lnTo>
                <a:close/>
              </a:path>
            </a:pathLst>
          </a:custGeom>
          <a:blipFill>
            <a:blip r:embed="rId5">
              <a:extLst>
                <a:ext uri="{96DAC541-7B7A-43D3-8B79-37D633B846F1}">
                  <asvg:svgBlip xmlns:asvg="http://schemas.microsoft.com/office/drawing/2016/SVG/main" r:embed="rId6"/>
                </a:ext>
              </a:extLst>
            </a:blip>
            <a:stretch>
              <a:fillRect t="-72619" b="-72619"/>
            </a:stretch>
          </a:blipFill>
        </p:spPr>
        <p:txBody>
          <a:bodyPr/>
          <a:lstStyle/>
          <a:p>
            <a:endParaRPr lang="en-US"/>
          </a:p>
        </p:txBody>
      </p:sp>
      <p:grpSp>
        <p:nvGrpSpPr>
          <p:cNvPr id="10" name="Group 10"/>
          <p:cNvGrpSpPr/>
          <p:nvPr/>
        </p:nvGrpSpPr>
        <p:grpSpPr>
          <a:xfrm>
            <a:off x="189729" y="1517830"/>
            <a:ext cx="4710364" cy="1725099"/>
            <a:chOff x="0" y="0"/>
            <a:chExt cx="36050728" cy="13203031"/>
          </a:xfrm>
        </p:grpSpPr>
        <p:sp>
          <p:nvSpPr>
            <p:cNvPr id="11" name="Freeform 11"/>
            <p:cNvSpPr/>
            <p:nvPr/>
          </p:nvSpPr>
          <p:spPr>
            <a:xfrm>
              <a:off x="-12700" y="-12700"/>
              <a:ext cx="36076130" cy="13228431"/>
            </a:xfrm>
            <a:custGeom>
              <a:avLst/>
              <a:gdLst/>
              <a:ahLst/>
              <a:cxnLst/>
              <a:rect l="l" t="t" r="r" b="b"/>
              <a:pathLst>
                <a:path w="36076130" h="13228431">
                  <a:moveTo>
                    <a:pt x="35213798" y="0"/>
                  </a:moveTo>
                  <a:lnTo>
                    <a:pt x="862330" y="0"/>
                  </a:lnTo>
                  <a:cubicBezTo>
                    <a:pt x="389890" y="0"/>
                    <a:pt x="0" y="389890"/>
                    <a:pt x="0" y="862330"/>
                  </a:cubicBezTo>
                  <a:lnTo>
                    <a:pt x="0" y="12366101"/>
                  </a:lnTo>
                  <a:cubicBezTo>
                    <a:pt x="0" y="12838541"/>
                    <a:pt x="389890" y="13228431"/>
                    <a:pt x="862330" y="13228431"/>
                  </a:cubicBezTo>
                  <a:lnTo>
                    <a:pt x="35213798" y="13228431"/>
                  </a:lnTo>
                  <a:cubicBezTo>
                    <a:pt x="35686237" y="13228431"/>
                    <a:pt x="36076130" y="12838541"/>
                    <a:pt x="36076130" y="12366101"/>
                  </a:cubicBezTo>
                  <a:lnTo>
                    <a:pt x="36076130" y="862330"/>
                  </a:lnTo>
                  <a:cubicBezTo>
                    <a:pt x="36076127" y="389890"/>
                    <a:pt x="35686237" y="0"/>
                    <a:pt x="35213798" y="0"/>
                  </a:cubicBezTo>
                  <a:close/>
                  <a:moveTo>
                    <a:pt x="35885627" y="965172"/>
                  </a:moveTo>
                  <a:lnTo>
                    <a:pt x="35885627" y="12366101"/>
                  </a:lnTo>
                  <a:cubicBezTo>
                    <a:pt x="35885627" y="12733131"/>
                    <a:pt x="35580827" y="13037931"/>
                    <a:pt x="35213798" y="13037931"/>
                  </a:cubicBezTo>
                  <a:lnTo>
                    <a:pt x="862330" y="13037931"/>
                  </a:lnTo>
                  <a:cubicBezTo>
                    <a:pt x="495300" y="13037931"/>
                    <a:pt x="190500" y="12733131"/>
                    <a:pt x="190500" y="12366101"/>
                  </a:cubicBezTo>
                  <a:lnTo>
                    <a:pt x="190500" y="862330"/>
                  </a:lnTo>
                  <a:cubicBezTo>
                    <a:pt x="190500" y="495300"/>
                    <a:pt x="495300" y="190500"/>
                    <a:pt x="862330" y="190500"/>
                  </a:cubicBezTo>
                  <a:lnTo>
                    <a:pt x="35213798" y="190500"/>
                  </a:lnTo>
                  <a:cubicBezTo>
                    <a:pt x="35580827" y="190500"/>
                    <a:pt x="35885627" y="495300"/>
                    <a:pt x="35885627" y="862330"/>
                  </a:cubicBezTo>
                  <a:lnTo>
                    <a:pt x="35885627" y="965172"/>
                  </a:lnTo>
                  <a:close/>
                </a:path>
              </a:pathLst>
            </a:custGeom>
            <a:solidFill>
              <a:srgbClr val="092E6E"/>
            </a:solidFill>
          </p:spPr>
          <p:txBody>
            <a:bodyPr/>
            <a:lstStyle/>
            <a:p>
              <a:endParaRPr lang="en-US"/>
            </a:p>
          </p:txBody>
        </p:sp>
      </p:grpSp>
      <p:sp>
        <p:nvSpPr>
          <p:cNvPr id="12" name="TextBox 12"/>
          <p:cNvSpPr txBox="1"/>
          <p:nvPr/>
        </p:nvSpPr>
        <p:spPr>
          <a:xfrm>
            <a:off x="-360947" y="2314754"/>
            <a:ext cx="5849503" cy="672501"/>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Almost 300 million people </a:t>
            </a:r>
          </a:p>
          <a:p>
            <a:pPr algn="ctr">
              <a:lnSpc>
                <a:spcPts val="2671"/>
              </a:lnSpc>
            </a:pPr>
            <a:r>
              <a:rPr lang="en-US" sz="2264" spc="135">
                <a:solidFill>
                  <a:srgbClr val="000000"/>
                </a:solidFill>
                <a:latin typeface="Kite One Italics"/>
              </a:rPr>
              <a:t>are living with hepatitis B</a:t>
            </a:r>
          </a:p>
        </p:txBody>
      </p:sp>
      <p:grpSp>
        <p:nvGrpSpPr>
          <p:cNvPr id="13" name="Group 13"/>
          <p:cNvGrpSpPr/>
          <p:nvPr/>
        </p:nvGrpSpPr>
        <p:grpSpPr>
          <a:xfrm>
            <a:off x="6753495" y="4690928"/>
            <a:ext cx="4858367" cy="1738405"/>
            <a:chOff x="0" y="0"/>
            <a:chExt cx="37183472" cy="13304868"/>
          </a:xfrm>
        </p:grpSpPr>
        <p:sp>
          <p:nvSpPr>
            <p:cNvPr id="14" name="Freeform 14"/>
            <p:cNvSpPr/>
            <p:nvPr/>
          </p:nvSpPr>
          <p:spPr>
            <a:xfrm>
              <a:off x="-12700" y="-12700"/>
              <a:ext cx="37208873" cy="13330269"/>
            </a:xfrm>
            <a:custGeom>
              <a:avLst/>
              <a:gdLst/>
              <a:ahLst/>
              <a:cxnLst/>
              <a:rect l="l" t="t" r="r" b="b"/>
              <a:pathLst>
                <a:path w="37208873" h="13330269">
                  <a:moveTo>
                    <a:pt x="36346541" y="0"/>
                  </a:moveTo>
                  <a:lnTo>
                    <a:pt x="862330" y="0"/>
                  </a:lnTo>
                  <a:cubicBezTo>
                    <a:pt x="389890" y="0"/>
                    <a:pt x="0" y="389890"/>
                    <a:pt x="0" y="862330"/>
                  </a:cubicBezTo>
                  <a:lnTo>
                    <a:pt x="0" y="12467938"/>
                  </a:lnTo>
                  <a:cubicBezTo>
                    <a:pt x="0" y="12940378"/>
                    <a:pt x="389890" y="13330269"/>
                    <a:pt x="862330" y="13330269"/>
                  </a:cubicBezTo>
                  <a:lnTo>
                    <a:pt x="36346541" y="13330269"/>
                  </a:lnTo>
                  <a:cubicBezTo>
                    <a:pt x="36818984" y="13330269"/>
                    <a:pt x="37208873" y="12940378"/>
                    <a:pt x="37208873" y="12467938"/>
                  </a:cubicBezTo>
                  <a:lnTo>
                    <a:pt x="37208873" y="862330"/>
                  </a:lnTo>
                  <a:cubicBezTo>
                    <a:pt x="37208873" y="389890"/>
                    <a:pt x="36818984" y="0"/>
                    <a:pt x="36346541" y="0"/>
                  </a:cubicBezTo>
                  <a:close/>
                  <a:moveTo>
                    <a:pt x="37018373" y="965738"/>
                  </a:moveTo>
                  <a:lnTo>
                    <a:pt x="37018373" y="12467938"/>
                  </a:lnTo>
                  <a:cubicBezTo>
                    <a:pt x="37018373" y="12834968"/>
                    <a:pt x="36713573" y="13139769"/>
                    <a:pt x="36346541" y="13139769"/>
                  </a:cubicBezTo>
                  <a:lnTo>
                    <a:pt x="862330" y="13139769"/>
                  </a:lnTo>
                  <a:cubicBezTo>
                    <a:pt x="495300" y="13139769"/>
                    <a:pt x="190500" y="12834968"/>
                    <a:pt x="190500" y="12467938"/>
                  </a:cubicBezTo>
                  <a:lnTo>
                    <a:pt x="190500" y="862330"/>
                  </a:lnTo>
                  <a:cubicBezTo>
                    <a:pt x="190500" y="495300"/>
                    <a:pt x="495300" y="190500"/>
                    <a:pt x="862330" y="190500"/>
                  </a:cubicBezTo>
                  <a:lnTo>
                    <a:pt x="36346541" y="190500"/>
                  </a:lnTo>
                  <a:cubicBezTo>
                    <a:pt x="36713573" y="190500"/>
                    <a:pt x="37018373" y="495300"/>
                    <a:pt x="37018373" y="862330"/>
                  </a:cubicBezTo>
                  <a:lnTo>
                    <a:pt x="37018373" y="965738"/>
                  </a:lnTo>
                  <a:close/>
                </a:path>
              </a:pathLst>
            </a:custGeom>
            <a:solidFill>
              <a:srgbClr val="092E6E"/>
            </a:solidFill>
          </p:spPr>
          <p:txBody>
            <a:bodyPr/>
            <a:lstStyle/>
            <a:p>
              <a:endParaRPr lang="en-US"/>
            </a:p>
          </p:txBody>
        </p:sp>
      </p:grpSp>
      <p:sp>
        <p:nvSpPr>
          <p:cNvPr id="15" name="TextBox 15"/>
          <p:cNvSpPr txBox="1"/>
          <p:nvPr/>
        </p:nvSpPr>
        <p:spPr>
          <a:xfrm>
            <a:off x="7296150" y="4983746"/>
            <a:ext cx="3925744" cy="473730"/>
          </a:xfrm>
          <a:prstGeom prst="rect">
            <a:avLst/>
          </a:prstGeom>
        </p:spPr>
        <p:txBody>
          <a:bodyPr lIns="0" tIns="0" rIns="0" bIns="0" rtlCol="0" anchor="t">
            <a:spAutoFit/>
          </a:bodyPr>
          <a:lstStyle/>
          <a:p>
            <a:pPr>
              <a:lnSpc>
                <a:spcPts val="3741"/>
              </a:lnSpc>
            </a:pPr>
            <a:r>
              <a:rPr lang="en-US" sz="3170" spc="190">
                <a:solidFill>
                  <a:srgbClr val="000000"/>
                </a:solidFill>
                <a:latin typeface="Kite One Italics"/>
              </a:rPr>
              <a:t>In the United States</a:t>
            </a:r>
          </a:p>
        </p:txBody>
      </p:sp>
      <p:sp>
        <p:nvSpPr>
          <p:cNvPr id="16" name="TextBox 16"/>
          <p:cNvSpPr txBox="1"/>
          <p:nvPr/>
        </p:nvSpPr>
        <p:spPr>
          <a:xfrm>
            <a:off x="-681034" y="1629010"/>
            <a:ext cx="6334125" cy="529669"/>
          </a:xfrm>
          <a:prstGeom prst="rect">
            <a:avLst/>
          </a:prstGeom>
        </p:spPr>
        <p:txBody>
          <a:bodyPr lIns="0" tIns="0" rIns="0" bIns="0" rtlCol="0" anchor="t">
            <a:spAutoFit/>
          </a:bodyPr>
          <a:lstStyle/>
          <a:p>
            <a:pPr algn="ctr">
              <a:lnSpc>
                <a:spcPts val="4155"/>
              </a:lnSpc>
            </a:pPr>
            <a:r>
              <a:rPr lang="en-US" sz="3521" spc="211">
                <a:solidFill>
                  <a:srgbClr val="000000"/>
                </a:solidFill>
                <a:latin typeface="Kite One Italics"/>
              </a:rPr>
              <a:t>Worldwide</a:t>
            </a:r>
          </a:p>
        </p:txBody>
      </p:sp>
      <p:sp>
        <p:nvSpPr>
          <p:cNvPr id="17" name="TextBox 17"/>
          <p:cNvSpPr txBox="1"/>
          <p:nvPr/>
        </p:nvSpPr>
        <p:spPr>
          <a:xfrm>
            <a:off x="6977775" y="5588730"/>
            <a:ext cx="4562475" cy="672501"/>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About 2.4 million people have </a:t>
            </a:r>
          </a:p>
          <a:p>
            <a:pPr algn="ctr">
              <a:lnSpc>
                <a:spcPts val="2671"/>
              </a:lnSpc>
            </a:pPr>
            <a:r>
              <a:rPr lang="en-US" sz="2264" spc="135">
                <a:solidFill>
                  <a:srgbClr val="000000"/>
                </a:solidFill>
                <a:latin typeface="Kite One Italics"/>
              </a:rPr>
              <a:t>hepatitis B infections</a:t>
            </a:r>
          </a:p>
        </p:txBody>
      </p:sp>
      <p:grpSp>
        <p:nvGrpSpPr>
          <p:cNvPr id="18" name="Group 18"/>
          <p:cNvGrpSpPr/>
          <p:nvPr/>
        </p:nvGrpSpPr>
        <p:grpSpPr>
          <a:xfrm>
            <a:off x="0" y="0"/>
            <a:ext cx="12343424" cy="403799"/>
            <a:chOff x="0" y="0"/>
            <a:chExt cx="16457898" cy="538398"/>
          </a:xfrm>
        </p:grpSpPr>
        <p:pic>
          <p:nvPicPr>
            <p:cNvPr id="19" name="Picture 19"/>
            <p:cNvPicPr>
              <a:picLocks noChangeAspect="1"/>
            </p:cNvPicPr>
            <p:nvPr/>
          </p:nvPicPr>
          <p:blipFill>
            <a:blip r:embed="rId7"/>
            <a:srcRect t="48843" b="48843"/>
            <a:stretch>
              <a:fillRect/>
            </a:stretch>
          </p:blipFill>
          <p:spPr>
            <a:xfrm>
              <a:off x="0" y="0"/>
              <a:ext cx="16457898" cy="538398"/>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17690" b="76501"/>
            <a:stretch>
              <a:fillRect/>
            </a:stretch>
          </p:blipFill>
          <p:spPr>
            <a:xfrm>
              <a:off x="0" y="0"/>
              <a:ext cx="16457898" cy="538398"/>
            </a:xfrm>
            <a:prstGeom prst="rect">
              <a:avLst/>
            </a:prstGeom>
          </p:spPr>
        </p:pic>
      </p:grpSp>
      <p:grpSp>
        <p:nvGrpSpPr>
          <p:cNvPr id="4" name="Group 4"/>
          <p:cNvGrpSpPr/>
          <p:nvPr/>
        </p:nvGrpSpPr>
        <p:grpSpPr>
          <a:xfrm>
            <a:off x="-95250" y="228600"/>
            <a:ext cx="13221428" cy="1446285"/>
            <a:chOff x="0" y="0"/>
            <a:chExt cx="12860986" cy="1406857"/>
          </a:xfrm>
        </p:grpSpPr>
        <p:sp>
          <p:nvSpPr>
            <p:cNvPr id="5" name="Freeform 5"/>
            <p:cNvSpPr/>
            <p:nvPr/>
          </p:nvSpPr>
          <p:spPr>
            <a:xfrm>
              <a:off x="0" y="0"/>
              <a:ext cx="12860986" cy="1406857"/>
            </a:xfrm>
            <a:custGeom>
              <a:avLst/>
              <a:gdLst/>
              <a:ahLst/>
              <a:cxnLst/>
              <a:rect l="l" t="t" r="r" b="b"/>
              <a:pathLst>
                <a:path w="12860986" h="1406857">
                  <a:moveTo>
                    <a:pt x="0" y="0"/>
                  </a:moveTo>
                  <a:lnTo>
                    <a:pt x="12860986" y="0"/>
                  </a:lnTo>
                  <a:lnTo>
                    <a:pt x="12860986" y="1406857"/>
                  </a:lnTo>
                  <a:lnTo>
                    <a:pt x="0" y="1406857"/>
                  </a:lnTo>
                  <a:close/>
                </a:path>
              </a:pathLst>
            </a:custGeom>
            <a:solidFill>
              <a:srgbClr val="2BB580"/>
            </a:solidFill>
          </p:spPr>
          <p:txBody>
            <a:bodyPr/>
            <a:lstStyle/>
            <a:p>
              <a:endParaRPr lang="en-US"/>
            </a:p>
          </p:txBody>
        </p:sp>
      </p:grpSp>
      <p:grpSp>
        <p:nvGrpSpPr>
          <p:cNvPr id="6" name="Group 6"/>
          <p:cNvGrpSpPr/>
          <p:nvPr/>
        </p:nvGrpSpPr>
        <p:grpSpPr>
          <a:xfrm>
            <a:off x="-19050" y="-19050"/>
            <a:ext cx="12343424" cy="403799"/>
            <a:chOff x="0" y="0"/>
            <a:chExt cx="16457898" cy="538398"/>
          </a:xfrm>
        </p:grpSpPr>
        <p:pic>
          <p:nvPicPr>
            <p:cNvPr id="7" name="Picture 7"/>
            <p:cNvPicPr>
              <a:picLocks noChangeAspect="1"/>
            </p:cNvPicPr>
            <p:nvPr/>
          </p:nvPicPr>
          <p:blipFill>
            <a:blip r:embed="rId3"/>
            <a:srcRect t="48843" b="48843"/>
            <a:stretch>
              <a:fillRect/>
            </a:stretch>
          </p:blipFill>
          <p:spPr>
            <a:xfrm>
              <a:off x="0" y="0"/>
              <a:ext cx="16457898" cy="538398"/>
            </a:xfrm>
            <a:prstGeom prst="rect">
              <a:avLst/>
            </a:prstGeom>
          </p:spPr>
        </p:pic>
      </p:grpSp>
      <p:sp>
        <p:nvSpPr>
          <p:cNvPr id="8" name="Freeform 8"/>
          <p:cNvSpPr/>
          <p:nvPr/>
        </p:nvSpPr>
        <p:spPr>
          <a:xfrm>
            <a:off x="819150" y="2095500"/>
            <a:ext cx="10553748" cy="4211152"/>
          </a:xfrm>
          <a:custGeom>
            <a:avLst/>
            <a:gdLst/>
            <a:ahLst/>
            <a:cxnLst/>
            <a:rect l="l" t="t" r="r" b="b"/>
            <a:pathLst>
              <a:path w="10553748" h="4211152">
                <a:moveTo>
                  <a:pt x="0" y="0"/>
                </a:moveTo>
                <a:lnTo>
                  <a:pt x="10553748" y="0"/>
                </a:lnTo>
                <a:lnTo>
                  <a:pt x="10553748" y="4211152"/>
                </a:lnTo>
                <a:lnTo>
                  <a:pt x="0" y="4211152"/>
                </a:lnTo>
                <a:lnTo>
                  <a:pt x="0" y="0"/>
                </a:lnTo>
                <a:close/>
              </a:path>
            </a:pathLst>
          </a:custGeom>
          <a:blipFill>
            <a:blip r:embed="rId4">
              <a:extLst>
                <a:ext uri="{96DAC541-7B7A-43D3-8B79-37D633B846F1}">
                  <asvg:svgBlip xmlns:asvg="http://schemas.microsoft.com/office/drawing/2016/SVG/main" r:embed="rId5"/>
                </a:ext>
              </a:extLst>
            </a:blip>
            <a:stretch>
              <a:fillRect t="-75307" b="-75307"/>
            </a:stretch>
          </a:blipFill>
        </p:spPr>
        <p:txBody>
          <a:bodyPr/>
          <a:lstStyle/>
          <a:p>
            <a:endParaRPr lang="en-US"/>
          </a:p>
        </p:txBody>
      </p:sp>
      <p:grpSp>
        <p:nvGrpSpPr>
          <p:cNvPr id="9" name="Group 9"/>
          <p:cNvGrpSpPr/>
          <p:nvPr/>
        </p:nvGrpSpPr>
        <p:grpSpPr>
          <a:xfrm>
            <a:off x="919727" y="2183777"/>
            <a:ext cx="10347764" cy="4029004"/>
            <a:chOff x="0" y="0"/>
            <a:chExt cx="13797018" cy="5372005"/>
          </a:xfrm>
        </p:grpSpPr>
        <p:pic>
          <p:nvPicPr>
            <p:cNvPr id="10" name="Picture 10"/>
            <p:cNvPicPr>
              <a:picLocks noChangeAspect="1"/>
            </p:cNvPicPr>
            <p:nvPr/>
          </p:nvPicPr>
          <p:blipFill>
            <a:blip r:embed="rId6"/>
            <a:srcRect l="29577" r="14329"/>
            <a:stretch>
              <a:fillRect/>
            </a:stretch>
          </p:blipFill>
          <p:spPr>
            <a:xfrm>
              <a:off x="0" y="0"/>
              <a:ext cx="4514339" cy="5372005"/>
            </a:xfrm>
            <a:prstGeom prst="rect">
              <a:avLst/>
            </a:prstGeom>
          </p:spPr>
        </p:pic>
        <p:pic>
          <p:nvPicPr>
            <p:cNvPr id="11" name="Picture 11"/>
            <p:cNvPicPr>
              <a:picLocks noChangeAspect="1"/>
            </p:cNvPicPr>
            <p:nvPr/>
          </p:nvPicPr>
          <p:blipFill>
            <a:blip r:embed="rId7"/>
            <a:srcRect l="9206" r="34700"/>
            <a:stretch>
              <a:fillRect/>
            </a:stretch>
          </p:blipFill>
          <p:spPr>
            <a:xfrm>
              <a:off x="4641339" y="0"/>
              <a:ext cx="4514339" cy="5372005"/>
            </a:xfrm>
            <a:prstGeom prst="rect">
              <a:avLst/>
            </a:prstGeom>
          </p:spPr>
        </p:pic>
        <p:pic>
          <p:nvPicPr>
            <p:cNvPr id="12" name="Picture 12"/>
            <p:cNvPicPr>
              <a:picLocks noChangeAspect="1"/>
            </p:cNvPicPr>
            <p:nvPr/>
          </p:nvPicPr>
          <p:blipFill>
            <a:blip r:embed="rId8"/>
            <a:srcRect l="44011"/>
            <a:stretch>
              <a:fillRect/>
            </a:stretch>
          </p:blipFill>
          <p:spPr>
            <a:xfrm>
              <a:off x="9282679" y="0"/>
              <a:ext cx="4514339" cy="5372005"/>
            </a:xfrm>
            <a:prstGeom prst="rect">
              <a:avLst/>
            </a:prstGeom>
          </p:spPr>
        </p:pic>
      </p:grpSp>
      <p:sp>
        <p:nvSpPr>
          <p:cNvPr id="13" name="TextBox 13"/>
          <p:cNvSpPr txBox="1"/>
          <p:nvPr/>
        </p:nvSpPr>
        <p:spPr>
          <a:xfrm>
            <a:off x="1676932" y="459000"/>
            <a:ext cx="8956492" cy="1056799"/>
          </a:xfrm>
          <a:prstGeom prst="rect">
            <a:avLst/>
          </a:prstGeom>
        </p:spPr>
        <p:txBody>
          <a:bodyPr lIns="0" tIns="0" rIns="0" bIns="0" rtlCol="0" anchor="t">
            <a:spAutoFit/>
          </a:bodyPr>
          <a:lstStyle/>
          <a:p>
            <a:pPr algn="ctr">
              <a:lnSpc>
                <a:spcPts val="4226"/>
              </a:lnSpc>
            </a:pPr>
            <a:r>
              <a:rPr lang="en-US" sz="3018">
                <a:solidFill>
                  <a:srgbClr val="FFFFFF"/>
                </a:solidFill>
                <a:latin typeface="Libre Baskerville Bold"/>
              </a:rPr>
              <a:t>Most people with hepatitis B do not know that they are infected!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48843" b="48843"/>
            <a:stretch>
              <a:fillRect/>
            </a:stretch>
          </p:blipFill>
          <p:spPr>
            <a:xfrm>
              <a:off x="0" y="0"/>
              <a:ext cx="16457898" cy="538398"/>
            </a:xfrm>
            <a:prstGeom prst="rect">
              <a:avLst/>
            </a:prstGeom>
          </p:spPr>
        </p:pic>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5" name="TextBox 5"/>
          <p:cNvSpPr txBox="1"/>
          <p:nvPr/>
        </p:nvSpPr>
        <p:spPr>
          <a:xfrm>
            <a:off x="-237060" y="1455977"/>
            <a:ext cx="6696075" cy="546163"/>
          </a:xfrm>
          <a:prstGeom prst="rect">
            <a:avLst/>
          </a:prstGeom>
        </p:spPr>
        <p:txBody>
          <a:bodyPr lIns="0" tIns="0" rIns="0" bIns="0" rtlCol="0" anchor="t">
            <a:spAutoFit/>
          </a:bodyPr>
          <a:lstStyle/>
          <a:p>
            <a:pPr algn="ctr">
              <a:lnSpc>
                <a:spcPts val="4274"/>
              </a:lnSpc>
            </a:pPr>
            <a:r>
              <a:rPr lang="en-US" sz="3622" spc="217">
                <a:solidFill>
                  <a:srgbClr val="000000"/>
                </a:solidFill>
                <a:latin typeface="Kite One Italics"/>
              </a:rPr>
              <a:t>Acute</a:t>
            </a:r>
          </a:p>
        </p:txBody>
      </p:sp>
      <p:sp>
        <p:nvSpPr>
          <p:cNvPr id="6" name="Freeform 6"/>
          <p:cNvSpPr/>
          <p:nvPr/>
        </p:nvSpPr>
        <p:spPr>
          <a:xfrm>
            <a:off x="1471006" y="2314450"/>
            <a:ext cx="3272297" cy="3272297"/>
          </a:xfrm>
          <a:custGeom>
            <a:avLst/>
            <a:gdLst/>
            <a:ahLst/>
            <a:cxnLst/>
            <a:rect l="l" t="t" r="r" b="b"/>
            <a:pathLst>
              <a:path w="3272297" h="3272297">
                <a:moveTo>
                  <a:pt x="0" y="0"/>
                </a:moveTo>
                <a:lnTo>
                  <a:pt x="3272297" y="0"/>
                </a:lnTo>
                <a:lnTo>
                  <a:pt x="3272297" y="3272297"/>
                </a:lnTo>
                <a:lnTo>
                  <a:pt x="0" y="32722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7" name="Group 7"/>
          <p:cNvGrpSpPr/>
          <p:nvPr/>
        </p:nvGrpSpPr>
        <p:grpSpPr>
          <a:xfrm>
            <a:off x="-90369" y="230943"/>
            <a:ext cx="13221428" cy="953895"/>
            <a:chOff x="0" y="0"/>
            <a:chExt cx="12860986" cy="927890"/>
          </a:xfrm>
        </p:grpSpPr>
        <p:sp>
          <p:nvSpPr>
            <p:cNvPr id="8" name="Freeform 8"/>
            <p:cNvSpPr/>
            <p:nvPr/>
          </p:nvSpPr>
          <p:spPr>
            <a:xfrm>
              <a:off x="0" y="0"/>
              <a:ext cx="12860986" cy="927889"/>
            </a:xfrm>
            <a:custGeom>
              <a:avLst/>
              <a:gdLst/>
              <a:ahLst/>
              <a:cxnLst/>
              <a:rect l="l" t="t" r="r" b="b"/>
              <a:pathLst>
                <a:path w="12860986" h="927889">
                  <a:moveTo>
                    <a:pt x="0" y="0"/>
                  </a:moveTo>
                  <a:lnTo>
                    <a:pt x="12860986" y="0"/>
                  </a:lnTo>
                  <a:lnTo>
                    <a:pt x="12860986" y="927889"/>
                  </a:lnTo>
                  <a:lnTo>
                    <a:pt x="0" y="927889"/>
                  </a:lnTo>
                  <a:close/>
                </a:path>
              </a:pathLst>
            </a:custGeom>
            <a:solidFill>
              <a:srgbClr val="2BB580"/>
            </a:solidFill>
          </p:spPr>
          <p:txBody>
            <a:bodyPr/>
            <a:lstStyle/>
            <a:p>
              <a:endParaRPr lang="en-US"/>
            </a:p>
          </p:txBody>
        </p:sp>
      </p:grpSp>
      <p:sp>
        <p:nvSpPr>
          <p:cNvPr id="9" name="TextBox 9"/>
          <p:cNvSpPr txBox="1"/>
          <p:nvPr/>
        </p:nvSpPr>
        <p:spPr>
          <a:xfrm>
            <a:off x="26218" y="422992"/>
            <a:ext cx="12139188" cy="513874"/>
          </a:xfrm>
          <a:prstGeom prst="rect">
            <a:avLst/>
          </a:prstGeom>
        </p:spPr>
        <p:txBody>
          <a:bodyPr lIns="0" tIns="0" rIns="0" bIns="0" rtlCol="0" anchor="t">
            <a:spAutoFit/>
          </a:bodyPr>
          <a:lstStyle/>
          <a:p>
            <a:pPr algn="ctr">
              <a:lnSpc>
                <a:spcPts val="4226"/>
              </a:lnSpc>
            </a:pPr>
            <a:r>
              <a:rPr lang="en-US" sz="3018">
                <a:solidFill>
                  <a:srgbClr val="FFFFFF"/>
                </a:solidFill>
                <a:latin typeface="Libre Baskerville Bold"/>
              </a:rPr>
              <a:t>There are two kinds of hepatitis B infections.</a:t>
            </a:r>
          </a:p>
        </p:txBody>
      </p:sp>
      <p:sp>
        <p:nvSpPr>
          <p:cNvPr id="10" name="TextBox 10"/>
          <p:cNvSpPr txBox="1"/>
          <p:nvPr/>
        </p:nvSpPr>
        <p:spPr>
          <a:xfrm>
            <a:off x="5724369" y="1591775"/>
            <a:ext cx="6660001" cy="539570"/>
          </a:xfrm>
          <a:prstGeom prst="rect">
            <a:avLst/>
          </a:prstGeom>
        </p:spPr>
        <p:txBody>
          <a:bodyPr lIns="0" tIns="0" rIns="0" bIns="0" rtlCol="0" anchor="t">
            <a:spAutoFit/>
          </a:bodyPr>
          <a:lstStyle/>
          <a:p>
            <a:pPr algn="ctr">
              <a:lnSpc>
                <a:spcPts val="4251"/>
              </a:lnSpc>
            </a:pPr>
            <a:r>
              <a:rPr lang="en-US" sz="3602" spc="216">
                <a:solidFill>
                  <a:srgbClr val="000000"/>
                </a:solidFill>
                <a:latin typeface="Kite One Italics"/>
              </a:rPr>
              <a:t>Chronic</a:t>
            </a:r>
          </a:p>
        </p:txBody>
      </p:sp>
      <p:sp>
        <p:nvSpPr>
          <p:cNvPr id="11" name="Freeform 11"/>
          <p:cNvSpPr/>
          <p:nvPr/>
        </p:nvSpPr>
        <p:spPr>
          <a:xfrm>
            <a:off x="7363918" y="2773180"/>
            <a:ext cx="3409825" cy="2145508"/>
          </a:xfrm>
          <a:custGeom>
            <a:avLst/>
            <a:gdLst/>
            <a:ahLst/>
            <a:cxnLst/>
            <a:rect l="l" t="t" r="r" b="b"/>
            <a:pathLst>
              <a:path w="3409825" h="2145508">
                <a:moveTo>
                  <a:pt x="0" y="0"/>
                </a:moveTo>
                <a:lnTo>
                  <a:pt x="3409825" y="0"/>
                </a:lnTo>
                <a:lnTo>
                  <a:pt x="3409825" y="2145508"/>
                </a:lnTo>
                <a:lnTo>
                  <a:pt x="0" y="2145508"/>
                </a:lnTo>
                <a:lnTo>
                  <a:pt x="0" y="0"/>
                </a:lnTo>
                <a:close/>
              </a:path>
            </a:pathLst>
          </a:custGeom>
          <a:blipFill>
            <a:blip r:embed="rId5"/>
            <a:stretch>
              <a:fillRect l="-7458" t="-49005" r="-8134" b="-34538"/>
            </a:stretch>
          </a:blipFill>
        </p:spPr>
        <p:txBody>
          <a:bodyPr/>
          <a:lstStyle/>
          <a:p>
            <a:endParaRPr lang="en-US"/>
          </a:p>
        </p:txBody>
      </p:sp>
      <p:sp>
        <p:nvSpPr>
          <p:cNvPr id="12" name="TextBox 12"/>
          <p:cNvSpPr txBox="1"/>
          <p:nvPr/>
        </p:nvSpPr>
        <p:spPr>
          <a:xfrm>
            <a:off x="913731" y="5445642"/>
            <a:ext cx="3926098" cy="402550"/>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Short-term infection</a:t>
            </a:r>
          </a:p>
        </p:txBody>
      </p:sp>
      <p:sp>
        <p:nvSpPr>
          <p:cNvPr id="13" name="TextBox 13"/>
          <p:cNvSpPr txBox="1"/>
          <p:nvPr/>
        </p:nvSpPr>
        <p:spPr>
          <a:xfrm>
            <a:off x="7113627" y="5450245"/>
            <a:ext cx="3926098" cy="402550"/>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Lifelong infection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48843" b="48843"/>
            <a:stretch>
              <a:fillRect/>
            </a:stretch>
          </p:blipFill>
          <p:spPr>
            <a:xfrm>
              <a:off x="0" y="0"/>
              <a:ext cx="16457898" cy="538398"/>
            </a:xfrm>
            <a:prstGeom prst="rect">
              <a:avLst/>
            </a:prstGeom>
          </p:spPr>
        </p:pic>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5" name="TextBox 5"/>
          <p:cNvSpPr txBox="1"/>
          <p:nvPr/>
        </p:nvSpPr>
        <p:spPr>
          <a:xfrm>
            <a:off x="-674777" y="1749604"/>
            <a:ext cx="6696075" cy="546163"/>
          </a:xfrm>
          <a:prstGeom prst="rect">
            <a:avLst/>
          </a:prstGeom>
        </p:spPr>
        <p:txBody>
          <a:bodyPr lIns="0" tIns="0" rIns="0" bIns="0" rtlCol="0" anchor="t">
            <a:spAutoFit/>
          </a:bodyPr>
          <a:lstStyle/>
          <a:p>
            <a:pPr algn="ctr">
              <a:lnSpc>
                <a:spcPts val="4274"/>
              </a:lnSpc>
            </a:pPr>
            <a:r>
              <a:rPr lang="en-US" sz="3622" spc="217">
                <a:solidFill>
                  <a:srgbClr val="000000"/>
                </a:solidFill>
                <a:latin typeface="Kite One Italics"/>
              </a:rPr>
              <a:t>Acute</a:t>
            </a:r>
          </a:p>
        </p:txBody>
      </p:sp>
      <p:sp>
        <p:nvSpPr>
          <p:cNvPr id="6" name="TextBox 6"/>
          <p:cNvSpPr txBox="1"/>
          <p:nvPr/>
        </p:nvSpPr>
        <p:spPr>
          <a:xfrm>
            <a:off x="451845" y="2373326"/>
            <a:ext cx="4448175" cy="6568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An infection that lasts </a:t>
            </a:r>
          </a:p>
          <a:p>
            <a:pPr algn="ctr">
              <a:lnSpc>
                <a:spcPts val="2671"/>
              </a:lnSpc>
            </a:pPr>
            <a:r>
              <a:rPr lang="en-US" sz="2264" spc="135">
                <a:solidFill>
                  <a:srgbClr val="000000"/>
                </a:solidFill>
                <a:latin typeface="Kite One Italics"/>
              </a:rPr>
              <a:t>less than 6 months</a:t>
            </a:r>
          </a:p>
        </p:txBody>
      </p:sp>
      <p:sp>
        <p:nvSpPr>
          <p:cNvPr id="7" name="TextBox 7"/>
          <p:cNvSpPr txBox="1"/>
          <p:nvPr/>
        </p:nvSpPr>
        <p:spPr>
          <a:xfrm>
            <a:off x="435041" y="5017331"/>
            <a:ext cx="4715479" cy="1672626"/>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Less common</a:t>
            </a:r>
          </a:p>
          <a:p>
            <a:pPr marL="373797" lvl="1" indent="-186898">
              <a:lnSpc>
                <a:spcPts val="2671"/>
              </a:lnSpc>
              <a:buFont typeface="Arial"/>
              <a:buChar char="•"/>
            </a:pPr>
            <a:r>
              <a:rPr lang="en-US" sz="2264" spc="135">
                <a:solidFill>
                  <a:srgbClr val="000000"/>
                </a:solidFill>
                <a:latin typeface="Kite One Italics"/>
              </a:rPr>
              <a:t>Usually occurs by getting the virus as an adult</a:t>
            </a:r>
          </a:p>
          <a:p>
            <a:pPr marL="373797" lvl="1" indent="-186898">
              <a:lnSpc>
                <a:spcPts val="2671"/>
              </a:lnSpc>
              <a:buFont typeface="Arial"/>
              <a:buChar char="•"/>
            </a:pPr>
            <a:r>
              <a:rPr lang="en-US" sz="2264" spc="135">
                <a:solidFill>
                  <a:srgbClr val="000000"/>
                </a:solidFill>
                <a:latin typeface="Kite One Italics"/>
              </a:rPr>
              <a:t>Usually clears from the body within 6 months</a:t>
            </a:r>
          </a:p>
        </p:txBody>
      </p:sp>
      <p:sp>
        <p:nvSpPr>
          <p:cNvPr id="8" name="Freeform 8"/>
          <p:cNvSpPr/>
          <p:nvPr/>
        </p:nvSpPr>
        <p:spPr>
          <a:xfrm>
            <a:off x="1606559" y="2866704"/>
            <a:ext cx="2366212" cy="2366212"/>
          </a:xfrm>
          <a:custGeom>
            <a:avLst/>
            <a:gdLst/>
            <a:ahLst/>
            <a:cxnLst/>
            <a:rect l="l" t="t" r="r" b="b"/>
            <a:pathLst>
              <a:path w="2366212" h="2366212">
                <a:moveTo>
                  <a:pt x="0" y="0"/>
                </a:moveTo>
                <a:lnTo>
                  <a:pt x="2366212" y="0"/>
                </a:lnTo>
                <a:lnTo>
                  <a:pt x="2366212" y="2366212"/>
                </a:lnTo>
                <a:lnTo>
                  <a:pt x="0" y="23662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a:off x="-95250" y="228600"/>
            <a:ext cx="13221428" cy="1282376"/>
            <a:chOff x="0" y="0"/>
            <a:chExt cx="12860986" cy="1247416"/>
          </a:xfrm>
        </p:grpSpPr>
        <p:sp>
          <p:nvSpPr>
            <p:cNvPr id="10" name="Freeform 10"/>
            <p:cNvSpPr/>
            <p:nvPr/>
          </p:nvSpPr>
          <p:spPr>
            <a:xfrm>
              <a:off x="0" y="0"/>
              <a:ext cx="12860986" cy="1247416"/>
            </a:xfrm>
            <a:custGeom>
              <a:avLst/>
              <a:gdLst/>
              <a:ahLst/>
              <a:cxnLst/>
              <a:rect l="l" t="t" r="r" b="b"/>
              <a:pathLst>
                <a:path w="12860986" h="1247416">
                  <a:moveTo>
                    <a:pt x="0" y="0"/>
                  </a:moveTo>
                  <a:lnTo>
                    <a:pt x="12860986" y="0"/>
                  </a:lnTo>
                  <a:lnTo>
                    <a:pt x="12860986" y="1247416"/>
                  </a:lnTo>
                  <a:lnTo>
                    <a:pt x="0" y="1247416"/>
                  </a:lnTo>
                  <a:close/>
                </a:path>
              </a:pathLst>
            </a:custGeom>
            <a:solidFill>
              <a:srgbClr val="2BB580"/>
            </a:solidFill>
          </p:spPr>
          <p:txBody>
            <a:bodyPr/>
            <a:lstStyle/>
            <a:p>
              <a:endParaRPr lang="en-US"/>
            </a:p>
          </p:txBody>
        </p:sp>
      </p:grpSp>
      <p:sp>
        <p:nvSpPr>
          <p:cNvPr id="11" name="TextBox 11"/>
          <p:cNvSpPr txBox="1"/>
          <p:nvPr/>
        </p:nvSpPr>
        <p:spPr>
          <a:xfrm>
            <a:off x="189000" y="286451"/>
            <a:ext cx="11801475" cy="1056799"/>
          </a:xfrm>
          <a:prstGeom prst="rect">
            <a:avLst/>
          </a:prstGeom>
        </p:spPr>
        <p:txBody>
          <a:bodyPr lIns="0" tIns="0" rIns="0" bIns="0" rtlCol="0" anchor="t">
            <a:spAutoFit/>
          </a:bodyPr>
          <a:lstStyle/>
          <a:p>
            <a:pPr algn="ctr">
              <a:lnSpc>
                <a:spcPts val="4226"/>
              </a:lnSpc>
            </a:pPr>
            <a:r>
              <a:rPr lang="en-US" sz="3018">
                <a:solidFill>
                  <a:srgbClr val="FFFFFF"/>
                </a:solidFill>
                <a:latin typeface="Libre Baskerville Bold"/>
              </a:rPr>
              <a:t>The age when someone becomes infected </a:t>
            </a:r>
          </a:p>
          <a:p>
            <a:pPr algn="ctr">
              <a:lnSpc>
                <a:spcPts val="4226"/>
              </a:lnSpc>
            </a:pPr>
            <a:r>
              <a:rPr lang="en-US" sz="3018">
                <a:solidFill>
                  <a:srgbClr val="FFFFFF"/>
                </a:solidFill>
                <a:latin typeface="Libre Baskerville Bold"/>
              </a:rPr>
              <a:t>determines what type of infection they will have.</a:t>
            </a:r>
          </a:p>
        </p:txBody>
      </p:sp>
      <p:sp>
        <p:nvSpPr>
          <p:cNvPr id="12" name="TextBox 12"/>
          <p:cNvSpPr txBox="1"/>
          <p:nvPr/>
        </p:nvSpPr>
        <p:spPr>
          <a:xfrm>
            <a:off x="5802236" y="1859430"/>
            <a:ext cx="6696075" cy="546163"/>
          </a:xfrm>
          <a:prstGeom prst="rect">
            <a:avLst/>
          </a:prstGeom>
        </p:spPr>
        <p:txBody>
          <a:bodyPr lIns="0" tIns="0" rIns="0" bIns="0" rtlCol="0" anchor="t">
            <a:spAutoFit/>
          </a:bodyPr>
          <a:lstStyle/>
          <a:p>
            <a:pPr algn="ctr">
              <a:lnSpc>
                <a:spcPts val="4274"/>
              </a:lnSpc>
            </a:pPr>
            <a:r>
              <a:rPr lang="en-US" sz="3622" spc="217">
                <a:solidFill>
                  <a:srgbClr val="000000"/>
                </a:solidFill>
                <a:latin typeface="Kite One Italics"/>
              </a:rPr>
              <a:t>Chronic</a:t>
            </a:r>
          </a:p>
        </p:txBody>
      </p:sp>
      <p:sp>
        <p:nvSpPr>
          <p:cNvPr id="13" name="TextBox 13"/>
          <p:cNvSpPr txBox="1"/>
          <p:nvPr/>
        </p:nvSpPr>
        <p:spPr>
          <a:xfrm>
            <a:off x="7072574" y="5128615"/>
            <a:ext cx="4222343" cy="1339251"/>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More common</a:t>
            </a:r>
          </a:p>
          <a:p>
            <a:pPr marL="373797" lvl="1" indent="-186898">
              <a:lnSpc>
                <a:spcPts val="2671"/>
              </a:lnSpc>
              <a:buFont typeface="Arial"/>
              <a:buChar char="•"/>
            </a:pPr>
            <a:r>
              <a:rPr lang="en-US" sz="2264" spc="135">
                <a:solidFill>
                  <a:srgbClr val="000000"/>
                </a:solidFill>
                <a:latin typeface="Kite One Italics"/>
              </a:rPr>
              <a:t>Usually occurs by getting the virus during childhood</a:t>
            </a:r>
          </a:p>
          <a:p>
            <a:pPr marL="373797" lvl="1" indent="-186898">
              <a:lnSpc>
                <a:spcPts val="2671"/>
              </a:lnSpc>
              <a:buFont typeface="Arial"/>
              <a:buChar char="•"/>
            </a:pPr>
            <a:r>
              <a:rPr lang="en-US" sz="2264" spc="135">
                <a:solidFill>
                  <a:srgbClr val="000000"/>
                </a:solidFill>
                <a:latin typeface="Kite One Italics"/>
              </a:rPr>
              <a:t>Usually lasts for life</a:t>
            </a:r>
          </a:p>
        </p:txBody>
      </p:sp>
      <p:sp>
        <p:nvSpPr>
          <p:cNvPr id="14" name="TextBox 14"/>
          <p:cNvSpPr txBox="1"/>
          <p:nvPr/>
        </p:nvSpPr>
        <p:spPr>
          <a:xfrm>
            <a:off x="5542630" y="2473736"/>
            <a:ext cx="7591425"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An infection that lasts for life</a:t>
            </a:r>
          </a:p>
        </p:txBody>
      </p:sp>
      <p:sp>
        <p:nvSpPr>
          <p:cNvPr id="15" name="Freeform 15"/>
          <p:cNvSpPr/>
          <p:nvPr/>
        </p:nvSpPr>
        <p:spPr>
          <a:xfrm>
            <a:off x="7818959" y="3084726"/>
            <a:ext cx="2673553" cy="1682906"/>
          </a:xfrm>
          <a:custGeom>
            <a:avLst/>
            <a:gdLst/>
            <a:ahLst/>
            <a:cxnLst/>
            <a:rect l="l" t="t" r="r" b="b"/>
            <a:pathLst>
              <a:path w="2673553" h="1682906">
                <a:moveTo>
                  <a:pt x="0" y="0"/>
                </a:moveTo>
                <a:lnTo>
                  <a:pt x="2673553" y="0"/>
                </a:lnTo>
                <a:lnTo>
                  <a:pt x="2673553" y="1682906"/>
                </a:lnTo>
                <a:lnTo>
                  <a:pt x="0" y="1682906"/>
                </a:lnTo>
                <a:lnTo>
                  <a:pt x="0" y="0"/>
                </a:lnTo>
                <a:close/>
              </a:path>
            </a:pathLst>
          </a:custGeom>
          <a:blipFill>
            <a:blip r:embed="rId5"/>
            <a:stretch>
              <a:fillRect l="-7458" t="-49005" r="-8134" b="-34538"/>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384749"/>
            <a:ext cx="6642623" cy="6580636"/>
            <a:chOff x="0" y="0"/>
            <a:chExt cx="8856831" cy="8774182"/>
          </a:xfrm>
        </p:grpSpPr>
        <p:pic>
          <p:nvPicPr>
            <p:cNvPr id="3" name="Picture 3"/>
            <p:cNvPicPr>
              <a:picLocks noChangeAspect="1"/>
            </p:cNvPicPr>
            <p:nvPr/>
          </p:nvPicPr>
          <p:blipFill>
            <a:blip r:embed="rId2"/>
            <a:srcRect l="16184" r="16184"/>
            <a:stretch>
              <a:fillRect/>
            </a:stretch>
          </p:blipFill>
          <p:spPr>
            <a:xfrm>
              <a:off x="0" y="0"/>
              <a:ext cx="8856831" cy="8774182"/>
            </a:xfrm>
            <a:prstGeom prst="rect">
              <a:avLst/>
            </a:prstGeom>
          </p:spPr>
        </p:pic>
      </p:grpSp>
      <p:sp>
        <p:nvSpPr>
          <p:cNvPr id="4" name="TextBox 4"/>
          <p:cNvSpPr txBox="1"/>
          <p:nvPr/>
        </p:nvSpPr>
        <p:spPr>
          <a:xfrm>
            <a:off x="6949445" y="954092"/>
            <a:ext cx="5038715" cy="1195610"/>
          </a:xfrm>
          <a:prstGeom prst="rect">
            <a:avLst/>
          </a:prstGeom>
        </p:spPr>
        <p:txBody>
          <a:bodyPr lIns="0" tIns="0" rIns="0" bIns="0" rtlCol="0" anchor="t">
            <a:spAutoFit/>
          </a:bodyPr>
          <a:lstStyle/>
          <a:p>
            <a:pPr marL="0" lvl="0" indent="0" algn="ctr">
              <a:lnSpc>
                <a:spcPts val="3164"/>
              </a:lnSpc>
              <a:spcBef>
                <a:spcPct val="0"/>
              </a:spcBef>
            </a:pPr>
            <a:r>
              <a:rPr lang="en-US" sz="2260" u="none">
                <a:solidFill>
                  <a:srgbClr val="000000"/>
                </a:solidFill>
                <a:latin typeface="Kite One"/>
              </a:rPr>
              <a:t>Although hepatitis B can be prevented with a vaccine at birth, not all babies receive the vaccine.</a:t>
            </a:r>
          </a:p>
        </p:txBody>
      </p:sp>
      <p:sp>
        <p:nvSpPr>
          <p:cNvPr id="5" name="TextBox 5"/>
          <p:cNvSpPr txBox="1"/>
          <p:nvPr/>
        </p:nvSpPr>
        <p:spPr>
          <a:xfrm>
            <a:off x="6963371" y="2965481"/>
            <a:ext cx="5024789" cy="1170482"/>
          </a:xfrm>
          <a:prstGeom prst="rect">
            <a:avLst/>
          </a:prstGeom>
        </p:spPr>
        <p:txBody>
          <a:bodyPr lIns="0" tIns="0" rIns="0" bIns="0" rtlCol="0" anchor="t">
            <a:spAutoFit/>
          </a:bodyPr>
          <a:lstStyle/>
          <a:p>
            <a:pPr algn="ctr">
              <a:lnSpc>
                <a:spcPts val="3163"/>
              </a:lnSpc>
            </a:pPr>
            <a:r>
              <a:rPr lang="en-US" sz="2260">
                <a:solidFill>
                  <a:srgbClr val="000000"/>
                </a:solidFill>
                <a:latin typeface="Kite One"/>
              </a:rPr>
              <a:t>Many pregnant people do not know they have hepatitis B, and unknowingly transmit the virus to their babies.</a:t>
            </a:r>
          </a:p>
        </p:txBody>
      </p:sp>
      <p:sp>
        <p:nvSpPr>
          <p:cNvPr id="6" name="TextBox 6"/>
          <p:cNvSpPr txBox="1"/>
          <p:nvPr/>
        </p:nvSpPr>
        <p:spPr>
          <a:xfrm>
            <a:off x="6963371" y="5378386"/>
            <a:ext cx="5038715" cy="793814"/>
          </a:xfrm>
          <a:prstGeom prst="rect">
            <a:avLst/>
          </a:prstGeom>
        </p:spPr>
        <p:txBody>
          <a:bodyPr lIns="0" tIns="0" rIns="0" bIns="0" rtlCol="0" anchor="t">
            <a:spAutoFit/>
          </a:bodyPr>
          <a:lstStyle/>
          <a:p>
            <a:pPr marL="0" lvl="0" indent="0" algn="ctr">
              <a:lnSpc>
                <a:spcPts val="3164"/>
              </a:lnSpc>
              <a:spcBef>
                <a:spcPct val="0"/>
              </a:spcBef>
            </a:pPr>
            <a:r>
              <a:rPr lang="en-US" sz="2260" u="none">
                <a:solidFill>
                  <a:srgbClr val="000000"/>
                </a:solidFill>
                <a:latin typeface="Kite One"/>
              </a:rPr>
              <a:t>Without the vaccine, most of these will develop into chronic, lifelong infections.</a:t>
            </a:r>
          </a:p>
        </p:txBody>
      </p:sp>
      <p:grpSp>
        <p:nvGrpSpPr>
          <p:cNvPr id="7" name="Group 7"/>
          <p:cNvGrpSpPr/>
          <p:nvPr/>
        </p:nvGrpSpPr>
        <p:grpSpPr>
          <a:xfrm>
            <a:off x="-19050" y="-19050"/>
            <a:ext cx="12343424" cy="403799"/>
            <a:chOff x="0" y="0"/>
            <a:chExt cx="16457898" cy="538398"/>
          </a:xfrm>
        </p:grpSpPr>
        <p:pic>
          <p:nvPicPr>
            <p:cNvPr id="8" name="Picture 8"/>
            <p:cNvPicPr>
              <a:picLocks noChangeAspect="1"/>
            </p:cNvPicPr>
            <p:nvPr/>
          </p:nvPicPr>
          <p:blipFill>
            <a:blip r:embed="rId3"/>
            <a:srcRect t="48364" b="48364"/>
            <a:stretch>
              <a:fillRect/>
            </a:stretch>
          </p:blipFill>
          <p:spPr>
            <a:xfrm>
              <a:off x="0" y="0"/>
              <a:ext cx="16457898" cy="538398"/>
            </a:xfrm>
            <a:prstGeom prst="rect">
              <a:avLst/>
            </a:prstGeom>
          </p:spPr>
        </p:pic>
      </p:grpSp>
      <p:grpSp>
        <p:nvGrpSpPr>
          <p:cNvPr id="9" name="Group 9"/>
          <p:cNvGrpSpPr/>
          <p:nvPr/>
        </p:nvGrpSpPr>
        <p:grpSpPr>
          <a:xfrm>
            <a:off x="-75712" y="0"/>
            <a:ext cx="12343424" cy="403799"/>
            <a:chOff x="0" y="0"/>
            <a:chExt cx="16457898" cy="538398"/>
          </a:xfrm>
        </p:grpSpPr>
        <p:pic>
          <p:nvPicPr>
            <p:cNvPr id="10" name="Picture 10"/>
            <p:cNvPicPr>
              <a:picLocks noChangeAspect="1"/>
            </p:cNvPicPr>
            <p:nvPr/>
          </p:nvPicPr>
          <p:blipFill>
            <a:blip r:embed="rId4"/>
            <a:srcRect t="48843" b="48843"/>
            <a:stretch>
              <a:fillRect/>
            </a:stretch>
          </p:blipFill>
          <p:spPr>
            <a:xfrm>
              <a:off x="0" y="0"/>
              <a:ext cx="16457898" cy="538398"/>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55124"/>
            <a:chOff x="0" y="0"/>
            <a:chExt cx="10030210" cy="973142"/>
          </a:xfrm>
        </p:grpSpPr>
        <p:sp>
          <p:nvSpPr>
            <p:cNvPr id="3" name="Freeform 3"/>
            <p:cNvSpPr/>
            <p:nvPr/>
          </p:nvSpPr>
          <p:spPr>
            <a:xfrm>
              <a:off x="0" y="0"/>
              <a:ext cx="10030210" cy="973142"/>
            </a:xfrm>
            <a:custGeom>
              <a:avLst/>
              <a:gdLst/>
              <a:ahLst/>
              <a:cxnLst/>
              <a:rect l="l" t="t" r="r" b="b"/>
              <a:pathLst>
                <a:path w="10030210" h="973142">
                  <a:moveTo>
                    <a:pt x="0" y="0"/>
                  </a:moveTo>
                  <a:lnTo>
                    <a:pt x="10030210" y="0"/>
                  </a:lnTo>
                  <a:lnTo>
                    <a:pt x="10030210" y="973142"/>
                  </a:lnTo>
                  <a:lnTo>
                    <a:pt x="0" y="973142"/>
                  </a:lnTo>
                  <a:close/>
                </a:path>
              </a:pathLst>
            </a:custGeom>
            <a:solidFill>
              <a:srgbClr val="2BB580"/>
            </a:solidFill>
          </p:spPr>
          <p:txBody>
            <a:bodyPr/>
            <a:lstStyle/>
            <a:p>
              <a:endParaRPr lang="en-US"/>
            </a:p>
          </p:txBody>
        </p:sp>
      </p:grpSp>
      <p:sp>
        <p:nvSpPr>
          <p:cNvPr id="4" name="TextBox 4"/>
          <p:cNvSpPr txBox="1"/>
          <p:nvPr/>
        </p:nvSpPr>
        <p:spPr>
          <a:xfrm>
            <a:off x="2910477" y="4233662"/>
            <a:ext cx="3688563" cy="263903"/>
          </a:xfrm>
          <a:prstGeom prst="rect">
            <a:avLst/>
          </a:prstGeom>
        </p:spPr>
        <p:txBody>
          <a:bodyPr lIns="0" tIns="0" rIns="0" bIns="0" rtlCol="0" anchor="t">
            <a:spAutoFit/>
          </a:bodyPr>
          <a:lstStyle/>
          <a:p>
            <a:pPr>
              <a:lnSpc>
                <a:spcPts val="2043"/>
              </a:lnSpc>
            </a:pPr>
            <a:r>
              <a:rPr lang="en-US" sz="1731" spc="103">
                <a:solidFill>
                  <a:srgbClr val="000000"/>
                </a:solidFill>
                <a:latin typeface="Kite One Bold"/>
              </a:rPr>
              <a:t>Household contact</a:t>
            </a:r>
          </a:p>
        </p:txBody>
      </p:sp>
      <p:grpSp>
        <p:nvGrpSpPr>
          <p:cNvPr id="5" name="Group 5"/>
          <p:cNvGrpSpPr/>
          <p:nvPr/>
        </p:nvGrpSpPr>
        <p:grpSpPr>
          <a:xfrm>
            <a:off x="3267129" y="3299262"/>
            <a:ext cx="1027335" cy="887072"/>
            <a:chOff x="0" y="0"/>
            <a:chExt cx="1369780" cy="1182763"/>
          </a:xfrm>
        </p:grpSpPr>
        <p:sp>
          <p:nvSpPr>
            <p:cNvPr id="6" name="Freeform 6"/>
            <p:cNvSpPr/>
            <p:nvPr/>
          </p:nvSpPr>
          <p:spPr>
            <a:xfrm rot="-825423">
              <a:off x="88259" y="183948"/>
              <a:ext cx="545740" cy="808115"/>
            </a:xfrm>
            <a:custGeom>
              <a:avLst/>
              <a:gdLst/>
              <a:ahLst/>
              <a:cxnLst/>
              <a:rect l="l" t="t" r="r" b="b"/>
              <a:pathLst>
                <a:path w="545740" h="808115">
                  <a:moveTo>
                    <a:pt x="0" y="0"/>
                  </a:moveTo>
                  <a:lnTo>
                    <a:pt x="545740" y="0"/>
                  </a:lnTo>
                  <a:lnTo>
                    <a:pt x="545740" y="808115"/>
                  </a:lnTo>
                  <a:lnTo>
                    <a:pt x="0" y="808115"/>
                  </a:lnTo>
                  <a:lnTo>
                    <a:pt x="0" y="0"/>
                  </a:lnTo>
                  <a:close/>
                </a:path>
              </a:pathLst>
            </a:custGeom>
            <a:blipFill>
              <a:blip r:embed="rId2">
                <a:extLst>
                  <a:ext uri="{96DAC541-7B7A-43D3-8B79-37D633B846F1}">
                    <asvg:svgBlip xmlns:asvg="http://schemas.microsoft.com/office/drawing/2016/SVG/main" r:embed="rId3"/>
                  </a:ext>
                </a:extLst>
              </a:blip>
              <a:stretch>
                <a:fillRect l="-216" r="-216"/>
              </a:stretch>
            </a:blipFill>
          </p:spPr>
          <p:txBody>
            <a:bodyPr/>
            <a:lstStyle/>
            <a:p>
              <a:endParaRPr lang="en-US"/>
            </a:p>
          </p:txBody>
        </p:sp>
        <p:sp>
          <p:nvSpPr>
            <p:cNvPr id="7" name="Freeform 7"/>
            <p:cNvSpPr/>
            <p:nvPr/>
          </p:nvSpPr>
          <p:spPr>
            <a:xfrm rot="553505">
              <a:off x="321679" y="65653"/>
              <a:ext cx="903884" cy="1051457"/>
            </a:xfrm>
            <a:custGeom>
              <a:avLst/>
              <a:gdLst/>
              <a:ahLst/>
              <a:cxnLst/>
              <a:rect l="l" t="t" r="r" b="b"/>
              <a:pathLst>
                <a:path w="903884" h="1051457">
                  <a:moveTo>
                    <a:pt x="0" y="0"/>
                  </a:moveTo>
                  <a:lnTo>
                    <a:pt x="903884" y="0"/>
                  </a:lnTo>
                  <a:lnTo>
                    <a:pt x="903884" y="1051457"/>
                  </a:lnTo>
                  <a:lnTo>
                    <a:pt x="0" y="1051457"/>
                  </a:lnTo>
                  <a:lnTo>
                    <a:pt x="0" y="0"/>
                  </a:lnTo>
                  <a:close/>
                </a:path>
              </a:pathLst>
            </a:custGeom>
            <a:blipFill>
              <a:blip r:embed="rId4">
                <a:extLst>
                  <a:ext uri="{96DAC541-7B7A-43D3-8B79-37D633B846F1}">
                    <asvg:svgBlip xmlns:asvg="http://schemas.microsoft.com/office/drawing/2016/SVG/main" r:embed="rId5"/>
                  </a:ext>
                </a:extLst>
              </a:blip>
              <a:stretch>
                <a:fillRect l="-104" r="-104"/>
              </a:stretch>
            </a:blipFill>
          </p:spPr>
          <p:txBody>
            <a:bodyPr/>
            <a:lstStyle/>
            <a:p>
              <a:endParaRPr lang="en-US"/>
            </a:p>
          </p:txBody>
        </p:sp>
        <p:sp>
          <p:nvSpPr>
            <p:cNvPr id="8" name="Freeform 8"/>
            <p:cNvSpPr/>
            <p:nvPr/>
          </p:nvSpPr>
          <p:spPr>
            <a:xfrm rot="927471">
              <a:off x="928571" y="127443"/>
              <a:ext cx="170046" cy="415397"/>
            </a:xfrm>
            <a:custGeom>
              <a:avLst/>
              <a:gdLst/>
              <a:ahLst/>
              <a:cxnLst/>
              <a:rect l="l" t="t" r="r" b="b"/>
              <a:pathLst>
                <a:path w="170046" h="415397">
                  <a:moveTo>
                    <a:pt x="0" y="0"/>
                  </a:moveTo>
                  <a:lnTo>
                    <a:pt x="170045" y="0"/>
                  </a:lnTo>
                  <a:lnTo>
                    <a:pt x="170045" y="415397"/>
                  </a:lnTo>
                  <a:lnTo>
                    <a:pt x="0" y="415397"/>
                  </a:lnTo>
                  <a:lnTo>
                    <a:pt x="0" y="0"/>
                  </a:lnTo>
                  <a:close/>
                </a:path>
              </a:pathLst>
            </a:custGeom>
            <a:blipFill>
              <a:blip r:embed="rId6">
                <a:extLst>
                  <a:ext uri="{96DAC541-7B7A-43D3-8B79-37D633B846F1}">
                    <asvg:svgBlip xmlns:asvg="http://schemas.microsoft.com/office/drawing/2016/SVG/main" r:embed="rId7"/>
                  </a:ext>
                </a:extLst>
              </a:blip>
              <a:stretch>
                <a:fillRect t="-90" b="-90"/>
              </a:stretch>
            </a:blipFill>
          </p:spPr>
          <p:txBody>
            <a:bodyPr/>
            <a:lstStyle/>
            <a:p>
              <a:endParaRPr lang="en-US"/>
            </a:p>
          </p:txBody>
        </p:sp>
        <p:sp>
          <p:nvSpPr>
            <p:cNvPr id="9" name="Freeform 9"/>
            <p:cNvSpPr/>
            <p:nvPr/>
          </p:nvSpPr>
          <p:spPr>
            <a:xfrm rot="-977677">
              <a:off x="1144874" y="343746"/>
              <a:ext cx="170046" cy="415397"/>
            </a:xfrm>
            <a:custGeom>
              <a:avLst/>
              <a:gdLst/>
              <a:ahLst/>
              <a:cxnLst/>
              <a:rect l="l" t="t" r="r" b="b"/>
              <a:pathLst>
                <a:path w="170046" h="415397">
                  <a:moveTo>
                    <a:pt x="0" y="0"/>
                  </a:moveTo>
                  <a:lnTo>
                    <a:pt x="170046" y="0"/>
                  </a:lnTo>
                  <a:lnTo>
                    <a:pt x="170046" y="415397"/>
                  </a:lnTo>
                  <a:lnTo>
                    <a:pt x="0" y="415397"/>
                  </a:lnTo>
                  <a:lnTo>
                    <a:pt x="0" y="0"/>
                  </a:lnTo>
                  <a:close/>
                </a:path>
              </a:pathLst>
            </a:custGeom>
            <a:blipFill>
              <a:blip r:embed="rId6">
                <a:extLst>
                  <a:ext uri="{96DAC541-7B7A-43D3-8B79-37D633B846F1}">
                    <asvg:svgBlip xmlns:asvg="http://schemas.microsoft.com/office/drawing/2016/SVG/main" r:embed="rId7"/>
                  </a:ext>
                </a:extLst>
              </a:blip>
              <a:stretch>
                <a:fillRect t="-90" b="-90"/>
              </a:stretch>
            </a:blipFill>
          </p:spPr>
          <p:txBody>
            <a:bodyPr/>
            <a:lstStyle/>
            <a:p>
              <a:endParaRPr lang="en-US"/>
            </a:p>
          </p:txBody>
        </p:sp>
      </p:grpSp>
      <p:sp>
        <p:nvSpPr>
          <p:cNvPr id="10" name="TextBox 10"/>
          <p:cNvSpPr txBox="1"/>
          <p:nvPr/>
        </p:nvSpPr>
        <p:spPr>
          <a:xfrm>
            <a:off x="639770" y="2374621"/>
            <a:ext cx="6090047" cy="291782"/>
          </a:xfrm>
          <a:prstGeom prst="rect">
            <a:avLst/>
          </a:prstGeom>
        </p:spPr>
        <p:txBody>
          <a:bodyPr lIns="0" tIns="0" rIns="0" bIns="0" rtlCol="0" anchor="t">
            <a:spAutoFit/>
          </a:bodyPr>
          <a:lstStyle/>
          <a:p>
            <a:pPr algn="ctr">
              <a:lnSpc>
                <a:spcPts val="2374"/>
              </a:lnSpc>
            </a:pPr>
            <a:r>
              <a:rPr lang="en-US" sz="2012" spc="120">
                <a:solidFill>
                  <a:srgbClr val="1A191C"/>
                </a:solidFill>
                <a:latin typeface="Kite One Bold"/>
              </a:rPr>
              <a:t>Direct blood to blood contact</a:t>
            </a:r>
          </a:p>
        </p:txBody>
      </p:sp>
      <p:sp>
        <p:nvSpPr>
          <p:cNvPr id="11" name="Freeform 11"/>
          <p:cNvSpPr/>
          <p:nvPr/>
        </p:nvSpPr>
        <p:spPr>
          <a:xfrm>
            <a:off x="1830583" y="1537528"/>
            <a:ext cx="549098" cy="734058"/>
          </a:xfrm>
          <a:custGeom>
            <a:avLst/>
            <a:gdLst/>
            <a:ahLst/>
            <a:cxnLst/>
            <a:rect l="l" t="t" r="r" b="b"/>
            <a:pathLst>
              <a:path w="549098" h="734058">
                <a:moveTo>
                  <a:pt x="0" y="0"/>
                </a:moveTo>
                <a:lnTo>
                  <a:pt x="549099" y="0"/>
                </a:lnTo>
                <a:lnTo>
                  <a:pt x="549099" y="734058"/>
                </a:lnTo>
                <a:lnTo>
                  <a:pt x="0" y="734058"/>
                </a:lnTo>
                <a:lnTo>
                  <a:pt x="0" y="0"/>
                </a:lnTo>
                <a:close/>
              </a:path>
            </a:pathLst>
          </a:custGeom>
          <a:blipFill>
            <a:blip r:embed="rId8">
              <a:extLst>
                <a:ext uri="{96DAC541-7B7A-43D3-8B79-37D633B846F1}">
                  <asvg:svgBlip xmlns:asvg="http://schemas.microsoft.com/office/drawing/2016/SVG/main" r:embed="rId9"/>
                </a:ext>
              </a:extLst>
            </a:blip>
            <a:stretch>
              <a:fillRect t="-69" b="-69"/>
            </a:stretch>
          </a:blipFill>
        </p:spPr>
        <p:txBody>
          <a:bodyPr/>
          <a:lstStyle/>
          <a:p>
            <a:endParaRPr lang="en-US"/>
          </a:p>
        </p:txBody>
      </p:sp>
      <p:grpSp>
        <p:nvGrpSpPr>
          <p:cNvPr id="12" name="Group 12"/>
          <p:cNvGrpSpPr/>
          <p:nvPr/>
        </p:nvGrpSpPr>
        <p:grpSpPr>
          <a:xfrm>
            <a:off x="-19050" y="-19050"/>
            <a:ext cx="12343424" cy="403799"/>
            <a:chOff x="0" y="0"/>
            <a:chExt cx="16457898" cy="538398"/>
          </a:xfrm>
        </p:grpSpPr>
        <p:pic>
          <p:nvPicPr>
            <p:cNvPr id="13" name="Picture 13"/>
            <p:cNvPicPr>
              <a:picLocks noChangeAspect="1"/>
            </p:cNvPicPr>
            <p:nvPr/>
          </p:nvPicPr>
          <p:blipFill>
            <a:blip r:embed="rId10"/>
            <a:srcRect t="48364" b="48364"/>
            <a:stretch>
              <a:fillRect/>
            </a:stretch>
          </p:blipFill>
          <p:spPr>
            <a:xfrm>
              <a:off x="0" y="0"/>
              <a:ext cx="16457898" cy="538398"/>
            </a:xfrm>
            <a:prstGeom prst="rect">
              <a:avLst/>
            </a:prstGeom>
          </p:spPr>
        </p:pic>
      </p:grpSp>
      <p:sp>
        <p:nvSpPr>
          <p:cNvPr id="14" name="TextBox 14"/>
          <p:cNvSpPr txBox="1"/>
          <p:nvPr/>
        </p:nvSpPr>
        <p:spPr>
          <a:xfrm>
            <a:off x="5652638" y="4035092"/>
            <a:ext cx="1274512" cy="509138"/>
          </a:xfrm>
          <a:prstGeom prst="rect">
            <a:avLst/>
          </a:prstGeom>
        </p:spPr>
        <p:txBody>
          <a:bodyPr lIns="0" tIns="0" rIns="0" bIns="0" rtlCol="0" anchor="t">
            <a:spAutoFit/>
          </a:bodyPr>
          <a:lstStyle/>
          <a:p>
            <a:pPr algn="ctr">
              <a:lnSpc>
                <a:spcPts val="2003"/>
              </a:lnSpc>
            </a:pPr>
            <a:r>
              <a:rPr lang="en-US" sz="1698" spc="101">
                <a:solidFill>
                  <a:srgbClr val="000000"/>
                </a:solidFill>
                <a:latin typeface="Kite One Bold"/>
              </a:rPr>
              <a:t>Healthcare exposures</a:t>
            </a:r>
          </a:p>
        </p:txBody>
      </p:sp>
      <p:sp>
        <p:nvSpPr>
          <p:cNvPr id="15" name="Freeform 15"/>
          <p:cNvSpPr/>
          <p:nvPr/>
        </p:nvSpPr>
        <p:spPr>
          <a:xfrm>
            <a:off x="6005846" y="3058428"/>
            <a:ext cx="759656" cy="823444"/>
          </a:xfrm>
          <a:custGeom>
            <a:avLst/>
            <a:gdLst/>
            <a:ahLst/>
            <a:cxnLst/>
            <a:rect l="l" t="t" r="r" b="b"/>
            <a:pathLst>
              <a:path w="759656" h="823444">
                <a:moveTo>
                  <a:pt x="0" y="0"/>
                </a:moveTo>
                <a:lnTo>
                  <a:pt x="759657" y="0"/>
                </a:lnTo>
                <a:lnTo>
                  <a:pt x="759657" y="823445"/>
                </a:lnTo>
                <a:lnTo>
                  <a:pt x="0" y="823445"/>
                </a:lnTo>
                <a:lnTo>
                  <a:pt x="0" y="0"/>
                </a:lnTo>
                <a:close/>
              </a:path>
            </a:pathLst>
          </a:custGeom>
          <a:blipFill>
            <a:blip r:embed="rId11">
              <a:extLst>
                <a:ext uri="{96DAC541-7B7A-43D3-8B79-37D633B846F1}">
                  <asvg:svgBlip xmlns:asvg="http://schemas.microsoft.com/office/drawing/2016/SVG/main" r:embed="rId12"/>
                </a:ext>
              </a:extLst>
            </a:blip>
            <a:stretch>
              <a:fillRect t="-46" b="-46"/>
            </a:stretch>
          </a:blipFill>
        </p:spPr>
        <p:txBody>
          <a:bodyPr/>
          <a:lstStyle/>
          <a:p>
            <a:endParaRPr lang="en-US"/>
          </a:p>
        </p:txBody>
      </p:sp>
      <p:sp>
        <p:nvSpPr>
          <p:cNvPr id="16" name="Freeform 16"/>
          <p:cNvSpPr/>
          <p:nvPr/>
        </p:nvSpPr>
        <p:spPr>
          <a:xfrm>
            <a:off x="5685447" y="3379201"/>
            <a:ext cx="709288" cy="709288"/>
          </a:xfrm>
          <a:custGeom>
            <a:avLst/>
            <a:gdLst/>
            <a:ahLst/>
            <a:cxnLst/>
            <a:rect l="l" t="t" r="r" b="b"/>
            <a:pathLst>
              <a:path w="709288" h="709288">
                <a:moveTo>
                  <a:pt x="0" y="0"/>
                </a:moveTo>
                <a:lnTo>
                  <a:pt x="709288" y="0"/>
                </a:lnTo>
                <a:lnTo>
                  <a:pt x="709288" y="709288"/>
                </a:lnTo>
                <a:lnTo>
                  <a:pt x="0" y="7092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7" name="TextBox 17"/>
          <p:cNvSpPr txBox="1"/>
          <p:nvPr/>
        </p:nvSpPr>
        <p:spPr>
          <a:xfrm>
            <a:off x="4735144" y="6121580"/>
            <a:ext cx="1666875" cy="271229"/>
          </a:xfrm>
          <a:prstGeom prst="rect">
            <a:avLst/>
          </a:prstGeom>
        </p:spPr>
        <p:txBody>
          <a:bodyPr lIns="0" tIns="0" rIns="0" bIns="0" rtlCol="0" anchor="t">
            <a:spAutoFit/>
          </a:bodyPr>
          <a:lstStyle/>
          <a:p>
            <a:pPr algn="ctr">
              <a:lnSpc>
                <a:spcPts val="2002"/>
              </a:lnSpc>
            </a:pPr>
            <a:r>
              <a:rPr lang="en-US" sz="1696" spc="101">
                <a:solidFill>
                  <a:srgbClr val="000000"/>
                </a:solidFill>
                <a:latin typeface="Kite One Bold"/>
              </a:rPr>
              <a:t>Sharing needles</a:t>
            </a:r>
          </a:p>
        </p:txBody>
      </p:sp>
      <p:sp>
        <p:nvSpPr>
          <p:cNvPr id="18" name="Freeform 18"/>
          <p:cNvSpPr/>
          <p:nvPr/>
        </p:nvSpPr>
        <p:spPr>
          <a:xfrm rot="1695823">
            <a:off x="5190809" y="5507335"/>
            <a:ext cx="757153" cy="757153"/>
          </a:xfrm>
          <a:custGeom>
            <a:avLst/>
            <a:gdLst/>
            <a:ahLst/>
            <a:cxnLst/>
            <a:rect l="l" t="t" r="r" b="b"/>
            <a:pathLst>
              <a:path w="757153" h="757153">
                <a:moveTo>
                  <a:pt x="0" y="0"/>
                </a:moveTo>
                <a:lnTo>
                  <a:pt x="757153" y="0"/>
                </a:lnTo>
                <a:lnTo>
                  <a:pt x="757153" y="757153"/>
                </a:lnTo>
                <a:lnTo>
                  <a:pt x="0" y="75715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grpSp>
        <p:nvGrpSpPr>
          <p:cNvPr id="19" name="Group 19"/>
          <p:cNvGrpSpPr/>
          <p:nvPr/>
        </p:nvGrpSpPr>
        <p:grpSpPr>
          <a:xfrm>
            <a:off x="1138190" y="4993030"/>
            <a:ext cx="1215152" cy="822869"/>
            <a:chOff x="0" y="0"/>
            <a:chExt cx="1620202" cy="1097158"/>
          </a:xfrm>
        </p:grpSpPr>
        <p:sp>
          <p:nvSpPr>
            <p:cNvPr id="20" name="Freeform 20"/>
            <p:cNvSpPr/>
            <p:nvPr/>
          </p:nvSpPr>
          <p:spPr>
            <a:xfrm rot="6700851">
              <a:off x="149870" y="261258"/>
              <a:ext cx="575421" cy="713021"/>
            </a:xfrm>
            <a:custGeom>
              <a:avLst/>
              <a:gdLst/>
              <a:ahLst/>
              <a:cxnLst/>
              <a:rect l="l" t="t" r="r" b="b"/>
              <a:pathLst>
                <a:path w="575421" h="713021">
                  <a:moveTo>
                    <a:pt x="0" y="0"/>
                  </a:moveTo>
                  <a:lnTo>
                    <a:pt x="575421" y="0"/>
                  </a:lnTo>
                  <a:lnTo>
                    <a:pt x="575421" y="713022"/>
                  </a:lnTo>
                  <a:lnTo>
                    <a:pt x="0" y="713022"/>
                  </a:lnTo>
                  <a:lnTo>
                    <a:pt x="0" y="0"/>
                  </a:lnTo>
                  <a:close/>
                </a:path>
              </a:pathLst>
            </a:custGeom>
            <a:blipFill>
              <a:blip r:embed="rId17">
                <a:extLst>
                  <a:ext uri="{96DAC541-7B7A-43D3-8B79-37D633B846F1}">
                    <asvg:svgBlip xmlns:asvg="http://schemas.microsoft.com/office/drawing/2016/SVG/main" r:embed="rId18"/>
                  </a:ext>
                </a:extLst>
              </a:blip>
              <a:stretch>
                <a:fillRect l="-27" r="-27"/>
              </a:stretch>
            </a:blipFill>
          </p:spPr>
          <p:txBody>
            <a:bodyPr/>
            <a:lstStyle/>
            <a:p>
              <a:endParaRPr lang="en-US"/>
            </a:p>
          </p:txBody>
        </p:sp>
        <p:sp>
          <p:nvSpPr>
            <p:cNvPr id="21" name="Freeform 21"/>
            <p:cNvSpPr/>
            <p:nvPr/>
          </p:nvSpPr>
          <p:spPr>
            <a:xfrm rot="6963998">
              <a:off x="341843" y="199393"/>
              <a:ext cx="879769" cy="698373"/>
            </a:xfrm>
            <a:custGeom>
              <a:avLst/>
              <a:gdLst/>
              <a:ahLst/>
              <a:cxnLst/>
              <a:rect l="l" t="t" r="r" b="b"/>
              <a:pathLst>
                <a:path w="879769" h="698373">
                  <a:moveTo>
                    <a:pt x="0" y="0"/>
                  </a:moveTo>
                  <a:lnTo>
                    <a:pt x="879768" y="0"/>
                  </a:lnTo>
                  <a:lnTo>
                    <a:pt x="879768" y="698373"/>
                  </a:lnTo>
                  <a:lnTo>
                    <a:pt x="0" y="698373"/>
                  </a:lnTo>
                  <a:lnTo>
                    <a:pt x="0" y="0"/>
                  </a:lnTo>
                  <a:close/>
                </a:path>
              </a:pathLst>
            </a:custGeom>
            <a:blipFill>
              <a:blip r:embed="rId19">
                <a:extLst>
                  <a:ext uri="{96DAC541-7B7A-43D3-8B79-37D633B846F1}">
                    <asvg:svgBlip xmlns:asvg="http://schemas.microsoft.com/office/drawing/2016/SVG/main" r:embed="rId20"/>
                  </a:ext>
                </a:extLst>
              </a:blip>
              <a:stretch>
                <a:fillRect t="-339" b="-339"/>
              </a:stretch>
            </a:blipFill>
          </p:spPr>
          <p:txBody>
            <a:bodyPr/>
            <a:lstStyle/>
            <a:p>
              <a:endParaRPr lang="en-US"/>
            </a:p>
          </p:txBody>
        </p:sp>
        <p:sp>
          <p:nvSpPr>
            <p:cNvPr id="22" name="Freeform 22"/>
            <p:cNvSpPr/>
            <p:nvPr/>
          </p:nvSpPr>
          <p:spPr>
            <a:xfrm rot="-2103242">
              <a:off x="781157" y="296483"/>
              <a:ext cx="761914" cy="509212"/>
            </a:xfrm>
            <a:custGeom>
              <a:avLst/>
              <a:gdLst/>
              <a:ahLst/>
              <a:cxnLst/>
              <a:rect l="l" t="t" r="r" b="b"/>
              <a:pathLst>
                <a:path w="761914" h="509212">
                  <a:moveTo>
                    <a:pt x="0" y="0"/>
                  </a:moveTo>
                  <a:lnTo>
                    <a:pt x="761914" y="0"/>
                  </a:lnTo>
                  <a:lnTo>
                    <a:pt x="761914" y="509213"/>
                  </a:lnTo>
                  <a:lnTo>
                    <a:pt x="0" y="509213"/>
                  </a:lnTo>
                  <a:lnTo>
                    <a:pt x="0" y="0"/>
                  </a:lnTo>
                  <a:close/>
                </a:path>
              </a:pathLst>
            </a:custGeom>
            <a:blipFill>
              <a:blip r:embed="rId21">
                <a:extLst>
                  <a:ext uri="{96DAC541-7B7A-43D3-8B79-37D633B846F1}">
                    <asvg:svgBlip xmlns:asvg="http://schemas.microsoft.com/office/drawing/2016/SVG/main" r:embed="rId22"/>
                  </a:ext>
                </a:extLst>
              </a:blip>
              <a:stretch>
                <a:fillRect l="-72" r="-72"/>
              </a:stretch>
            </a:blipFill>
          </p:spPr>
          <p:txBody>
            <a:bodyPr/>
            <a:lstStyle/>
            <a:p>
              <a:endParaRPr lang="en-US"/>
            </a:p>
          </p:txBody>
        </p:sp>
      </p:grpSp>
      <p:sp>
        <p:nvSpPr>
          <p:cNvPr id="23" name="Freeform 23"/>
          <p:cNvSpPr/>
          <p:nvPr/>
        </p:nvSpPr>
        <p:spPr>
          <a:xfrm>
            <a:off x="1598620" y="2062121"/>
            <a:ext cx="244846" cy="323829"/>
          </a:xfrm>
          <a:custGeom>
            <a:avLst/>
            <a:gdLst/>
            <a:ahLst/>
            <a:cxnLst/>
            <a:rect l="l" t="t" r="r" b="b"/>
            <a:pathLst>
              <a:path w="244846" h="323829">
                <a:moveTo>
                  <a:pt x="0" y="0"/>
                </a:moveTo>
                <a:lnTo>
                  <a:pt x="244846" y="0"/>
                </a:lnTo>
                <a:lnTo>
                  <a:pt x="244846" y="323829"/>
                </a:lnTo>
                <a:lnTo>
                  <a:pt x="0" y="323829"/>
                </a:lnTo>
                <a:lnTo>
                  <a:pt x="0" y="0"/>
                </a:lnTo>
                <a:close/>
              </a:path>
            </a:pathLst>
          </a:custGeom>
          <a:blipFill>
            <a:blip r:embed="rId8">
              <a:extLst>
                <a:ext uri="{96DAC541-7B7A-43D3-8B79-37D633B846F1}">
                  <asvg:svgBlip xmlns:asvg="http://schemas.microsoft.com/office/drawing/2016/SVG/main" r:embed="rId9"/>
                </a:ext>
              </a:extLst>
            </a:blip>
            <a:stretch>
              <a:fillRect t="-609" b="-609"/>
            </a:stretch>
          </a:blipFill>
        </p:spPr>
        <p:txBody>
          <a:bodyPr/>
          <a:lstStyle/>
          <a:p>
            <a:endParaRPr lang="en-US"/>
          </a:p>
        </p:txBody>
      </p:sp>
      <p:sp>
        <p:nvSpPr>
          <p:cNvPr id="24" name="Freeform 24"/>
          <p:cNvSpPr/>
          <p:nvPr/>
        </p:nvSpPr>
        <p:spPr>
          <a:xfrm rot="-483462">
            <a:off x="5449650" y="3152409"/>
            <a:ext cx="441297" cy="323250"/>
          </a:xfrm>
          <a:custGeom>
            <a:avLst/>
            <a:gdLst/>
            <a:ahLst/>
            <a:cxnLst/>
            <a:rect l="l" t="t" r="r" b="b"/>
            <a:pathLst>
              <a:path w="441297" h="323250">
                <a:moveTo>
                  <a:pt x="0" y="0"/>
                </a:moveTo>
                <a:lnTo>
                  <a:pt x="441297" y="0"/>
                </a:lnTo>
                <a:lnTo>
                  <a:pt x="441297" y="323250"/>
                </a:lnTo>
                <a:lnTo>
                  <a:pt x="0" y="323250"/>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n-US"/>
          </a:p>
        </p:txBody>
      </p:sp>
      <p:sp>
        <p:nvSpPr>
          <p:cNvPr id="25" name="Freeform 25"/>
          <p:cNvSpPr/>
          <p:nvPr/>
        </p:nvSpPr>
        <p:spPr>
          <a:xfrm rot="2367533">
            <a:off x="5795087" y="2786221"/>
            <a:ext cx="489114" cy="562481"/>
          </a:xfrm>
          <a:custGeom>
            <a:avLst/>
            <a:gdLst/>
            <a:ahLst/>
            <a:cxnLst/>
            <a:rect l="l" t="t" r="r" b="b"/>
            <a:pathLst>
              <a:path w="489114" h="562481">
                <a:moveTo>
                  <a:pt x="0" y="0"/>
                </a:moveTo>
                <a:lnTo>
                  <a:pt x="489114" y="0"/>
                </a:lnTo>
                <a:lnTo>
                  <a:pt x="489114" y="562481"/>
                </a:lnTo>
                <a:lnTo>
                  <a:pt x="0" y="562481"/>
                </a:lnTo>
                <a:lnTo>
                  <a:pt x="0" y="0"/>
                </a:lnTo>
                <a:close/>
              </a:path>
            </a:pathLst>
          </a:custGeom>
          <a:blipFill>
            <a:blip r:embed="rId25">
              <a:extLst>
                <a:ext uri="{96DAC541-7B7A-43D3-8B79-37D633B846F1}">
                  <asvg:svgBlip xmlns:asvg="http://schemas.microsoft.com/office/drawing/2016/SVG/main" r:embed="rId26"/>
                </a:ext>
              </a:extLst>
            </a:blip>
            <a:stretch>
              <a:fillRect t="-120" b="-120"/>
            </a:stretch>
          </a:blipFill>
        </p:spPr>
        <p:txBody>
          <a:bodyPr/>
          <a:lstStyle/>
          <a:p>
            <a:endParaRPr lang="en-US"/>
          </a:p>
        </p:txBody>
      </p:sp>
      <p:grpSp>
        <p:nvGrpSpPr>
          <p:cNvPr id="26" name="Group 26"/>
          <p:cNvGrpSpPr/>
          <p:nvPr/>
        </p:nvGrpSpPr>
        <p:grpSpPr>
          <a:xfrm>
            <a:off x="0" y="-16843"/>
            <a:ext cx="12343424" cy="403799"/>
            <a:chOff x="0" y="0"/>
            <a:chExt cx="16457898" cy="538398"/>
          </a:xfrm>
        </p:grpSpPr>
        <p:pic>
          <p:nvPicPr>
            <p:cNvPr id="27" name="Picture 27"/>
            <p:cNvPicPr>
              <a:picLocks noChangeAspect="1"/>
            </p:cNvPicPr>
            <p:nvPr/>
          </p:nvPicPr>
          <p:blipFill>
            <a:blip r:embed="rId27"/>
            <a:srcRect t="48843" b="48843"/>
            <a:stretch>
              <a:fillRect/>
            </a:stretch>
          </p:blipFill>
          <p:spPr>
            <a:xfrm>
              <a:off x="0" y="0"/>
              <a:ext cx="16457898" cy="538398"/>
            </a:xfrm>
            <a:prstGeom prst="rect">
              <a:avLst/>
            </a:prstGeom>
          </p:spPr>
        </p:pic>
      </p:grpSp>
      <p:sp>
        <p:nvSpPr>
          <p:cNvPr id="28" name="Freeform 28"/>
          <p:cNvSpPr/>
          <p:nvPr/>
        </p:nvSpPr>
        <p:spPr>
          <a:xfrm>
            <a:off x="956938" y="2866749"/>
            <a:ext cx="1359153" cy="894570"/>
          </a:xfrm>
          <a:custGeom>
            <a:avLst/>
            <a:gdLst/>
            <a:ahLst/>
            <a:cxnLst/>
            <a:rect l="l" t="t" r="r" b="b"/>
            <a:pathLst>
              <a:path w="1359153" h="894570">
                <a:moveTo>
                  <a:pt x="0" y="0"/>
                </a:moveTo>
                <a:lnTo>
                  <a:pt x="1359152" y="0"/>
                </a:lnTo>
                <a:lnTo>
                  <a:pt x="1359152" y="894570"/>
                </a:lnTo>
                <a:lnTo>
                  <a:pt x="0" y="894570"/>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29" name="Freeform 29"/>
          <p:cNvSpPr/>
          <p:nvPr/>
        </p:nvSpPr>
        <p:spPr>
          <a:xfrm>
            <a:off x="9170704" y="3139469"/>
            <a:ext cx="1389402" cy="1810295"/>
          </a:xfrm>
          <a:custGeom>
            <a:avLst/>
            <a:gdLst/>
            <a:ahLst/>
            <a:cxnLst/>
            <a:rect l="l" t="t" r="r" b="b"/>
            <a:pathLst>
              <a:path w="1389402" h="1810295">
                <a:moveTo>
                  <a:pt x="0" y="0"/>
                </a:moveTo>
                <a:lnTo>
                  <a:pt x="1389402" y="0"/>
                </a:lnTo>
                <a:lnTo>
                  <a:pt x="1389402" y="1810296"/>
                </a:lnTo>
                <a:lnTo>
                  <a:pt x="0" y="1810296"/>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30" name="TextBox 30"/>
          <p:cNvSpPr txBox="1"/>
          <p:nvPr/>
        </p:nvSpPr>
        <p:spPr>
          <a:xfrm>
            <a:off x="21198" y="567931"/>
            <a:ext cx="12153900" cy="450532"/>
          </a:xfrm>
          <a:prstGeom prst="rect">
            <a:avLst/>
          </a:prstGeom>
        </p:spPr>
        <p:txBody>
          <a:bodyPr lIns="0" tIns="0" rIns="0" bIns="0" rtlCol="0" anchor="t">
            <a:spAutoFit/>
          </a:bodyPr>
          <a:lstStyle/>
          <a:p>
            <a:pPr algn="ctr">
              <a:lnSpc>
                <a:spcPts val="3562"/>
              </a:lnSpc>
            </a:pPr>
            <a:r>
              <a:rPr lang="en-US" sz="3018" spc="181">
                <a:solidFill>
                  <a:srgbClr val="FFFFFF"/>
                </a:solidFill>
                <a:latin typeface="Libre Baskerville Bold"/>
              </a:rPr>
              <a:t>Someone can also get hepatitis B through:</a:t>
            </a:r>
          </a:p>
        </p:txBody>
      </p:sp>
      <p:sp>
        <p:nvSpPr>
          <p:cNvPr id="31" name="TextBox 31"/>
          <p:cNvSpPr txBox="1"/>
          <p:nvPr/>
        </p:nvSpPr>
        <p:spPr>
          <a:xfrm>
            <a:off x="2556272" y="4529463"/>
            <a:ext cx="2804017" cy="711262"/>
          </a:xfrm>
          <a:prstGeom prst="rect">
            <a:avLst/>
          </a:prstGeom>
        </p:spPr>
        <p:txBody>
          <a:bodyPr lIns="0" tIns="0" rIns="0" bIns="0" rtlCol="0" anchor="t">
            <a:spAutoFit/>
          </a:bodyPr>
          <a:lstStyle/>
          <a:p>
            <a:pPr algn="ctr">
              <a:lnSpc>
                <a:spcPts val="1914"/>
              </a:lnSpc>
            </a:pPr>
            <a:r>
              <a:rPr lang="en-US" sz="1622" spc="97">
                <a:solidFill>
                  <a:srgbClr val="161616"/>
                </a:solidFill>
                <a:latin typeface="Kite One Bold"/>
              </a:rPr>
              <a:t>Sharing hygiene equipment </a:t>
            </a:r>
          </a:p>
          <a:p>
            <a:pPr algn="ctr">
              <a:lnSpc>
                <a:spcPts val="1914"/>
              </a:lnSpc>
            </a:pPr>
            <a:r>
              <a:rPr lang="en-US" sz="1622" spc="97">
                <a:solidFill>
                  <a:srgbClr val="161616"/>
                </a:solidFill>
                <a:latin typeface="Kite One Bold"/>
              </a:rPr>
              <a:t>(razors, toothbrushes, earrings etc.) </a:t>
            </a:r>
          </a:p>
        </p:txBody>
      </p:sp>
      <p:sp>
        <p:nvSpPr>
          <p:cNvPr id="32" name="TextBox 32"/>
          <p:cNvSpPr txBox="1"/>
          <p:nvPr/>
        </p:nvSpPr>
        <p:spPr>
          <a:xfrm>
            <a:off x="493514" y="5824072"/>
            <a:ext cx="2914650" cy="756970"/>
          </a:xfrm>
          <a:prstGeom prst="rect">
            <a:avLst/>
          </a:prstGeom>
        </p:spPr>
        <p:txBody>
          <a:bodyPr lIns="0" tIns="0" rIns="0" bIns="0" rtlCol="0" anchor="t">
            <a:spAutoFit/>
          </a:bodyPr>
          <a:lstStyle/>
          <a:p>
            <a:pPr algn="ctr">
              <a:lnSpc>
                <a:spcPts val="2003"/>
              </a:lnSpc>
            </a:pPr>
            <a:r>
              <a:rPr lang="en-US" sz="1698" spc="101">
                <a:solidFill>
                  <a:srgbClr val="000000"/>
                </a:solidFill>
                <a:latin typeface="Kite One Bold"/>
              </a:rPr>
              <a:t>Tattoos, piercings, barbers,</a:t>
            </a:r>
          </a:p>
          <a:p>
            <a:pPr algn="ctr">
              <a:lnSpc>
                <a:spcPts val="2003"/>
              </a:lnSpc>
            </a:pPr>
            <a:r>
              <a:rPr lang="en-US" sz="1698" spc="101">
                <a:solidFill>
                  <a:srgbClr val="000000"/>
                </a:solidFill>
                <a:latin typeface="Kite One Bold"/>
              </a:rPr>
              <a:t>scarification, circumcision practices</a:t>
            </a:r>
          </a:p>
        </p:txBody>
      </p:sp>
      <p:sp>
        <p:nvSpPr>
          <p:cNvPr id="33" name="TextBox 33"/>
          <p:cNvSpPr txBox="1"/>
          <p:nvPr/>
        </p:nvSpPr>
        <p:spPr>
          <a:xfrm>
            <a:off x="8460468" y="5189496"/>
            <a:ext cx="2809875" cy="672501"/>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Unprotected Intimate Relations</a:t>
            </a:r>
          </a:p>
        </p:txBody>
      </p:sp>
      <p:sp>
        <p:nvSpPr>
          <p:cNvPr id="34" name="TextBox 34"/>
          <p:cNvSpPr txBox="1"/>
          <p:nvPr/>
        </p:nvSpPr>
        <p:spPr>
          <a:xfrm>
            <a:off x="8041368" y="5972646"/>
            <a:ext cx="3648075" cy="576612"/>
          </a:xfrm>
          <a:prstGeom prst="rect">
            <a:avLst/>
          </a:prstGeom>
        </p:spPr>
        <p:txBody>
          <a:bodyPr lIns="0" tIns="0" rIns="0" bIns="0" rtlCol="0" anchor="t">
            <a:spAutoFit/>
          </a:bodyPr>
          <a:lstStyle/>
          <a:p>
            <a:pPr algn="ctr">
              <a:lnSpc>
                <a:spcPts val="2374"/>
              </a:lnSpc>
            </a:pPr>
            <a:r>
              <a:rPr lang="en-US" sz="2012" spc="120">
                <a:solidFill>
                  <a:srgbClr val="000000"/>
                </a:solidFill>
                <a:latin typeface="Kite One Bold"/>
              </a:rPr>
              <a:t>There is a risk during any type of intimate contact</a:t>
            </a:r>
          </a:p>
        </p:txBody>
      </p:sp>
      <p:sp>
        <p:nvSpPr>
          <p:cNvPr id="35" name="TextBox 35"/>
          <p:cNvSpPr txBox="1"/>
          <p:nvPr/>
        </p:nvSpPr>
        <p:spPr>
          <a:xfrm>
            <a:off x="2497145" y="1513756"/>
            <a:ext cx="2343150" cy="799267"/>
          </a:xfrm>
          <a:prstGeom prst="rect">
            <a:avLst/>
          </a:prstGeom>
        </p:spPr>
        <p:txBody>
          <a:bodyPr lIns="0" tIns="0" rIns="0" bIns="0" rtlCol="0" anchor="t">
            <a:spAutoFit/>
          </a:bodyPr>
          <a:lstStyle/>
          <a:p>
            <a:pPr>
              <a:lnSpc>
                <a:spcPts val="6233"/>
              </a:lnSpc>
            </a:pPr>
            <a:r>
              <a:rPr lang="en-US" sz="5282" spc="316">
                <a:solidFill>
                  <a:srgbClr val="161616"/>
                </a:solidFill>
                <a:latin typeface="Libre Baskerville Bold"/>
              </a:rPr>
              <a:t>Blood</a:t>
            </a:r>
          </a:p>
        </p:txBody>
      </p:sp>
      <p:sp>
        <p:nvSpPr>
          <p:cNvPr id="36" name="TextBox 36"/>
          <p:cNvSpPr txBox="1"/>
          <p:nvPr/>
        </p:nvSpPr>
        <p:spPr>
          <a:xfrm>
            <a:off x="6407197" y="1447226"/>
            <a:ext cx="5613606" cy="639528"/>
          </a:xfrm>
          <a:prstGeom prst="rect">
            <a:avLst/>
          </a:prstGeom>
        </p:spPr>
        <p:txBody>
          <a:bodyPr lIns="0" tIns="0" rIns="0" bIns="0" rtlCol="0" anchor="t">
            <a:spAutoFit/>
          </a:bodyPr>
          <a:lstStyle/>
          <a:p>
            <a:pPr algn="ctr">
              <a:lnSpc>
                <a:spcPts val="5053"/>
              </a:lnSpc>
            </a:pPr>
            <a:r>
              <a:rPr lang="en-US" sz="4282" spc="256">
                <a:solidFill>
                  <a:srgbClr val="161616"/>
                </a:solidFill>
                <a:latin typeface="Libre Baskerville Bold"/>
              </a:rPr>
              <a:t>Intimate Contact</a:t>
            </a:r>
          </a:p>
        </p:txBody>
      </p:sp>
      <p:sp>
        <p:nvSpPr>
          <p:cNvPr id="37" name="TextBox 37"/>
          <p:cNvSpPr txBox="1"/>
          <p:nvPr/>
        </p:nvSpPr>
        <p:spPr>
          <a:xfrm>
            <a:off x="707827" y="3908928"/>
            <a:ext cx="1857375" cy="499795"/>
          </a:xfrm>
          <a:prstGeom prst="rect">
            <a:avLst/>
          </a:prstGeom>
        </p:spPr>
        <p:txBody>
          <a:bodyPr lIns="0" tIns="0" rIns="0" bIns="0" rtlCol="0" anchor="t">
            <a:spAutoFit/>
          </a:bodyPr>
          <a:lstStyle/>
          <a:p>
            <a:pPr algn="ctr">
              <a:lnSpc>
                <a:spcPts val="2003"/>
              </a:lnSpc>
            </a:pPr>
            <a:r>
              <a:rPr lang="en-US" sz="1698" spc="101">
                <a:solidFill>
                  <a:srgbClr val="1A191C"/>
                </a:solidFill>
                <a:latin typeface="Kite One Bold"/>
              </a:rPr>
              <a:t>Mother to child during birth</a:t>
            </a:r>
          </a:p>
        </p:txBody>
      </p:sp>
      <p:sp>
        <p:nvSpPr>
          <p:cNvPr id="38" name="TextBox 38"/>
          <p:cNvSpPr txBox="1"/>
          <p:nvPr/>
        </p:nvSpPr>
        <p:spPr>
          <a:xfrm>
            <a:off x="7591425" y="2368709"/>
            <a:ext cx="4301922" cy="576612"/>
          </a:xfrm>
          <a:prstGeom prst="rect">
            <a:avLst/>
          </a:prstGeom>
        </p:spPr>
        <p:txBody>
          <a:bodyPr lIns="0" tIns="0" rIns="0" bIns="0" rtlCol="0" anchor="t">
            <a:spAutoFit/>
          </a:bodyPr>
          <a:lstStyle/>
          <a:p>
            <a:pPr marL="0" lvl="0" indent="0" algn="ctr">
              <a:lnSpc>
                <a:spcPts val="2374"/>
              </a:lnSpc>
              <a:spcBef>
                <a:spcPct val="0"/>
              </a:spcBef>
            </a:pPr>
            <a:r>
              <a:rPr lang="en-US" sz="2012" u="none" spc="120">
                <a:solidFill>
                  <a:srgbClr val="1A191C"/>
                </a:solidFill>
                <a:latin typeface="Kite One Bold"/>
              </a:rPr>
              <a:t>Direct contact with bodily fluids of someone living with hepatitis 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95288"/>
            <a:chOff x="0" y="0"/>
            <a:chExt cx="10030210" cy="1004283"/>
          </a:xfrm>
        </p:grpSpPr>
        <p:sp>
          <p:nvSpPr>
            <p:cNvPr id="3" name="Freeform 3"/>
            <p:cNvSpPr/>
            <p:nvPr/>
          </p:nvSpPr>
          <p:spPr>
            <a:xfrm>
              <a:off x="0" y="0"/>
              <a:ext cx="10030210" cy="1004283"/>
            </a:xfrm>
            <a:custGeom>
              <a:avLst/>
              <a:gdLst/>
              <a:ahLst/>
              <a:cxnLst/>
              <a:rect l="l" t="t" r="r" b="b"/>
              <a:pathLst>
                <a:path w="10030210" h="1004283">
                  <a:moveTo>
                    <a:pt x="0" y="0"/>
                  </a:moveTo>
                  <a:lnTo>
                    <a:pt x="10030210" y="0"/>
                  </a:lnTo>
                  <a:lnTo>
                    <a:pt x="10030210" y="1004283"/>
                  </a:lnTo>
                  <a:lnTo>
                    <a:pt x="0" y="1004283"/>
                  </a:lnTo>
                  <a:close/>
                </a:path>
              </a:pathLst>
            </a:custGeom>
            <a:solidFill>
              <a:srgbClr val="2BB580"/>
            </a:solidFill>
          </p:spPr>
          <p:txBody>
            <a:bodyPr/>
            <a:lstStyle/>
            <a:p>
              <a:endParaRPr lang="en-US"/>
            </a:p>
          </p:txBody>
        </p:sp>
      </p:grpSp>
      <p:sp>
        <p:nvSpPr>
          <p:cNvPr id="4" name="TextBox 4"/>
          <p:cNvSpPr txBox="1"/>
          <p:nvPr/>
        </p:nvSpPr>
        <p:spPr>
          <a:xfrm>
            <a:off x="228600" y="4651554"/>
            <a:ext cx="5429250" cy="672501"/>
          </a:xfrm>
          <a:prstGeom prst="rect">
            <a:avLst/>
          </a:prstGeom>
        </p:spPr>
        <p:txBody>
          <a:bodyPr lIns="0" tIns="0" rIns="0" bIns="0" rtlCol="0" anchor="t">
            <a:spAutoFit/>
          </a:bodyPr>
          <a:lstStyle/>
          <a:p>
            <a:pPr algn="ctr">
              <a:lnSpc>
                <a:spcPts val="2671"/>
              </a:lnSpc>
            </a:pPr>
            <a:r>
              <a:rPr lang="en-US" sz="2264" spc="135">
                <a:solidFill>
                  <a:srgbClr val="161616"/>
                </a:solidFill>
                <a:latin typeface="Kite One Bold"/>
              </a:rPr>
              <a:t>Drinking from a cup of someone who is living with hep B or sharing a toilet </a:t>
            </a:r>
          </a:p>
        </p:txBody>
      </p:sp>
      <p:sp>
        <p:nvSpPr>
          <p:cNvPr id="5" name="TextBox 5"/>
          <p:cNvSpPr txBox="1"/>
          <p:nvPr/>
        </p:nvSpPr>
        <p:spPr>
          <a:xfrm>
            <a:off x="381000" y="2022654"/>
            <a:ext cx="4661198" cy="6568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Or sharing meals with someone who is infected</a:t>
            </a:r>
          </a:p>
        </p:txBody>
      </p:sp>
      <p:sp>
        <p:nvSpPr>
          <p:cNvPr id="6" name="Freeform 6"/>
          <p:cNvSpPr/>
          <p:nvPr/>
        </p:nvSpPr>
        <p:spPr>
          <a:xfrm rot="-2700000">
            <a:off x="919428" y="2336800"/>
            <a:ext cx="1073590" cy="1073590"/>
          </a:xfrm>
          <a:custGeom>
            <a:avLst/>
            <a:gdLst/>
            <a:ahLst/>
            <a:cxnLst/>
            <a:rect l="l" t="t" r="r" b="b"/>
            <a:pathLst>
              <a:path w="1073590" h="1073590">
                <a:moveTo>
                  <a:pt x="0" y="0"/>
                </a:moveTo>
                <a:lnTo>
                  <a:pt x="1073590" y="0"/>
                </a:lnTo>
                <a:lnTo>
                  <a:pt x="1073590" y="1073590"/>
                </a:lnTo>
                <a:lnTo>
                  <a:pt x="0" y="10735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2289267">
            <a:off x="3192690" y="2253594"/>
            <a:ext cx="1244070" cy="1244070"/>
          </a:xfrm>
          <a:custGeom>
            <a:avLst/>
            <a:gdLst/>
            <a:ahLst/>
            <a:cxnLst/>
            <a:rect l="l" t="t" r="r" b="b"/>
            <a:pathLst>
              <a:path w="1244070" h="1244070">
                <a:moveTo>
                  <a:pt x="0" y="0"/>
                </a:moveTo>
                <a:lnTo>
                  <a:pt x="1244070" y="0"/>
                </a:lnTo>
                <a:lnTo>
                  <a:pt x="1244070" y="1244070"/>
                </a:lnTo>
                <a:lnTo>
                  <a:pt x="0" y="12440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2159000" y="5486400"/>
            <a:ext cx="889620" cy="889620"/>
          </a:xfrm>
          <a:custGeom>
            <a:avLst/>
            <a:gdLst/>
            <a:ahLst/>
            <a:cxnLst/>
            <a:rect l="l" t="t" r="r" b="b"/>
            <a:pathLst>
              <a:path w="889620" h="889620">
                <a:moveTo>
                  <a:pt x="0" y="0"/>
                </a:moveTo>
                <a:lnTo>
                  <a:pt x="889620" y="0"/>
                </a:lnTo>
                <a:lnTo>
                  <a:pt x="889620" y="889620"/>
                </a:lnTo>
                <a:lnTo>
                  <a:pt x="0" y="8896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1073881">
            <a:off x="2616767" y="5407895"/>
            <a:ext cx="1153737" cy="1153737"/>
          </a:xfrm>
          <a:custGeom>
            <a:avLst/>
            <a:gdLst/>
            <a:ahLst/>
            <a:cxnLst/>
            <a:rect l="l" t="t" r="r" b="b"/>
            <a:pathLst>
              <a:path w="1153737" h="1153737">
                <a:moveTo>
                  <a:pt x="0" y="0"/>
                </a:moveTo>
                <a:lnTo>
                  <a:pt x="1153737" y="0"/>
                </a:lnTo>
                <a:lnTo>
                  <a:pt x="1153737" y="1153737"/>
                </a:lnTo>
                <a:lnTo>
                  <a:pt x="0" y="11537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809481" flipH="1">
            <a:off x="1511837" y="5534815"/>
            <a:ext cx="751395" cy="883995"/>
          </a:xfrm>
          <a:custGeom>
            <a:avLst/>
            <a:gdLst/>
            <a:ahLst/>
            <a:cxnLst/>
            <a:rect l="l" t="t" r="r" b="b"/>
            <a:pathLst>
              <a:path w="751395" h="883995">
                <a:moveTo>
                  <a:pt x="751396" y="0"/>
                </a:moveTo>
                <a:lnTo>
                  <a:pt x="0" y="0"/>
                </a:lnTo>
                <a:lnTo>
                  <a:pt x="0" y="883995"/>
                </a:lnTo>
                <a:lnTo>
                  <a:pt x="751396" y="883995"/>
                </a:lnTo>
                <a:lnTo>
                  <a:pt x="751396" y="0"/>
                </a:lnTo>
                <a:close/>
              </a:path>
            </a:pathLst>
          </a:custGeom>
          <a:blipFill>
            <a:blip r:embed="rId10">
              <a:extLst>
                <a:ext uri="{96DAC541-7B7A-43D3-8B79-37D633B846F1}">
                  <asvg:svgBlip xmlns:asvg="http://schemas.microsoft.com/office/drawing/2016/SVG/main" r:embed="rId11"/>
                </a:ext>
              </a:extLst>
            </a:blip>
            <a:stretch>
              <a:fillRect t="-620" b="-620"/>
            </a:stretch>
          </a:blipFill>
        </p:spPr>
        <p:txBody>
          <a:bodyPr/>
          <a:lstStyle/>
          <a:p>
            <a:endParaRPr lang="en-US"/>
          </a:p>
        </p:txBody>
      </p:sp>
      <p:sp>
        <p:nvSpPr>
          <p:cNvPr id="11" name="Freeform 11"/>
          <p:cNvSpPr/>
          <p:nvPr/>
        </p:nvSpPr>
        <p:spPr>
          <a:xfrm>
            <a:off x="6477000" y="2738172"/>
            <a:ext cx="1008444" cy="653827"/>
          </a:xfrm>
          <a:custGeom>
            <a:avLst/>
            <a:gdLst/>
            <a:ahLst/>
            <a:cxnLst/>
            <a:rect l="l" t="t" r="r" b="b"/>
            <a:pathLst>
              <a:path w="1008444" h="653827">
                <a:moveTo>
                  <a:pt x="0" y="0"/>
                </a:moveTo>
                <a:lnTo>
                  <a:pt x="1008444" y="0"/>
                </a:lnTo>
                <a:lnTo>
                  <a:pt x="1008444" y="653827"/>
                </a:lnTo>
                <a:lnTo>
                  <a:pt x="0" y="653827"/>
                </a:lnTo>
                <a:lnTo>
                  <a:pt x="0" y="0"/>
                </a:lnTo>
                <a:close/>
              </a:path>
            </a:pathLst>
          </a:custGeom>
          <a:blipFill>
            <a:blip r:embed="rId12">
              <a:extLst>
                <a:ext uri="{96DAC541-7B7A-43D3-8B79-37D633B846F1}">
                  <asvg:svgBlip xmlns:asvg="http://schemas.microsoft.com/office/drawing/2016/SVG/main" r:embed="rId13"/>
                </a:ext>
              </a:extLst>
            </a:blip>
            <a:stretch>
              <a:fillRect l="-214" r="-214"/>
            </a:stretch>
          </a:blipFill>
        </p:spPr>
        <p:txBody>
          <a:bodyPr/>
          <a:lstStyle/>
          <a:p>
            <a:endParaRPr lang="en-US"/>
          </a:p>
        </p:txBody>
      </p:sp>
      <p:sp>
        <p:nvSpPr>
          <p:cNvPr id="12" name="Freeform 12"/>
          <p:cNvSpPr/>
          <p:nvPr/>
        </p:nvSpPr>
        <p:spPr>
          <a:xfrm>
            <a:off x="9906000" y="5784072"/>
            <a:ext cx="533400" cy="533400"/>
          </a:xfrm>
          <a:custGeom>
            <a:avLst/>
            <a:gdLst/>
            <a:ahLst/>
            <a:cxnLst/>
            <a:rect l="l" t="t" r="r" b="b"/>
            <a:pathLst>
              <a:path w="533400" h="533400">
                <a:moveTo>
                  <a:pt x="0" y="0"/>
                </a:moveTo>
                <a:lnTo>
                  <a:pt x="533400" y="0"/>
                </a:lnTo>
                <a:lnTo>
                  <a:pt x="533400" y="533400"/>
                </a:lnTo>
                <a:lnTo>
                  <a:pt x="0" y="5334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3" name="Freeform 13"/>
          <p:cNvSpPr/>
          <p:nvPr/>
        </p:nvSpPr>
        <p:spPr>
          <a:xfrm rot="3730490">
            <a:off x="10641002" y="6031722"/>
            <a:ext cx="533400" cy="533400"/>
          </a:xfrm>
          <a:custGeom>
            <a:avLst/>
            <a:gdLst/>
            <a:ahLst/>
            <a:cxnLst/>
            <a:rect l="l" t="t" r="r" b="b"/>
            <a:pathLst>
              <a:path w="533400" h="533400">
                <a:moveTo>
                  <a:pt x="0" y="0"/>
                </a:moveTo>
                <a:lnTo>
                  <a:pt x="533400" y="0"/>
                </a:lnTo>
                <a:lnTo>
                  <a:pt x="533400" y="533400"/>
                </a:lnTo>
                <a:lnTo>
                  <a:pt x="0" y="5334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grpSp>
        <p:nvGrpSpPr>
          <p:cNvPr id="14" name="Group 14"/>
          <p:cNvGrpSpPr/>
          <p:nvPr/>
        </p:nvGrpSpPr>
        <p:grpSpPr>
          <a:xfrm>
            <a:off x="-19050" y="-19050"/>
            <a:ext cx="12343424" cy="403799"/>
            <a:chOff x="0" y="0"/>
            <a:chExt cx="16457898" cy="538398"/>
          </a:xfrm>
        </p:grpSpPr>
        <p:pic>
          <p:nvPicPr>
            <p:cNvPr id="15" name="Picture 15"/>
            <p:cNvPicPr>
              <a:picLocks noChangeAspect="1"/>
            </p:cNvPicPr>
            <p:nvPr/>
          </p:nvPicPr>
          <p:blipFill>
            <a:blip r:embed="rId16"/>
            <a:srcRect t="48364" b="48364"/>
            <a:stretch>
              <a:fillRect/>
            </a:stretch>
          </p:blipFill>
          <p:spPr>
            <a:xfrm>
              <a:off x="0" y="0"/>
              <a:ext cx="16457898" cy="538398"/>
            </a:xfrm>
            <a:prstGeom prst="rect">
              <a:avLst/>
            </a:prstGeom>
          </p:spPr>
        </p:pic>
      </p:grpSp>
      <p:sp>
        <p:nvSpPr>
          <p:cNvPr id="16" name="Freeform 16"/>
          <p:cNvSpPr/>
          <p:nvPr/>
        </p:nvSpPr>
        <p:spPr>
          <a:xfrm>
            <a:off x="6563600" y="4802922"/>
            <a:ext cx="1354850" cy="1911605"/>
          </a:xfrm>
          <a:custGeom>
            <a:avLst/>
            <a:gdLst/>
            <a:ahLst/>
            <a:cxnLst/>
            <a:rect l="l" t="t" r="r" b="b"/>
            <a:pathLst>
              <a:path w="1354850" h="1911605">
                <a:moveTo>
                  <a:pt x="0" y="0"/>
                </a:moveTo>
                <a:lnTo>
                  <a:pt x="1354850" y="0"/>
                </a:lnTo>
                <a:lnTo>
                  <a:pt x="1354850" y="1911604"/>
                </a:lnTo>
                <a:lnTo>
                  <a:pt x="0" y="191160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7" name="Freeform 17"/>
          <p:cNvSpPr/>
          <p:nvPr/>
        </p:nvSpPr>
        <p:spPr>
          <a:xfrm>
            <a:off x="10006936" y="2114452"/>
            <a:ext cx="1146343" cy="1166762"/>
          </a:xfrm>
          <a:custGeom>
            <a:avLst/>
            <a:gdLst/>
            <a:ahLst/>
            <a:cxnLst/>
            <a:rect l="l" t="t" r="r" b="b"/>
            <a:pathLst>
              <a:path w="1146343" h="1166762">
                <a:moveTo>
                  <a:pt x="0" y="0"/>
                </a:moveTo>
                <a:lnTo>
                  <a:pt x="1146343" y="0"/>
                </a:lnTo>
                <a:lnTo>
                  <a:pt x="1146343" y="1166762"/>
                </a:lnTo>
                <a:lnTo>
                  <a:pt x="0" y="116676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18" name="TextBox 18"/>
          <p:cNvSpPr txBox="1"/>
          <p:nvPr/>
        </p:nvSpPr>
        <p:spPr>
          <a:xfrm>
            <a:off x="-27892" y="610159"/>
            <a:ext cx="12239682" cy="450532"/>
          </a:xfrm>
          <a:prstGeom prst="rect">
            <a:avLst/>
          </a:prstGeom>
        </p:spPr>
        <p:txBody>
          <a:bodyPr lIns="0" tIns="0" rIns="0" bIns="0" rtlCol="0" anchor="t">
            <a:spAutoFit/>
          </a:bodyPr>
          <a:lstStyle/>
          <a:p>
            <a:pPr algn="ctr">
              <a:lnSpc>
                <a:spcPts val="3562"/>
              </a:lnSpc>
            </a:pPr>
            <a:r>
              <a:rPr lang="en-US" sz="3018" spc="181">
                <a:solidFill>
                  <a:srgbClr val="FFFFFF"/>
                </a:solidFill>
                <a:latin typeface="Libre Baskerville Bold"/>
              </a:rPr>
              <a:t>Hepatitis B is              spread by:</a:t>
            </a:r>
          </a:p>
        </p:txBody>
      </p:sp>
      <p:sp>
        <p:nvSpPr>
          <p:cNvPr id="19" name="TextBox 19"/>
          <p:cNvSpPr txBox="1"/>
          <p:nvPr/>
        </p:nvSpPr>
        <p:spPr>
          <a:xfrm>
            <a:off x="2222500" y="4245154"/>
            <a:ext cx="927673" cy="345043"/>
          </a:xfrm>
          <a:prstGeom prst="rect">
            <a:avLst/>
          </a:prstGeom>
        </p:spPr>
        <p:txBody>
          <a:bodyPr lIns="0" tIns="0" rIns="0" bIns="0" rtlCol="0" anchor="t">
            <a:spAutoFit/>
          </a:bodyPr>
          <a:lstStyle/>
          <a:p>
            <a:pPr>
              <a:lnSpc>
                <a:spcPts val="2671"/>
              </a:lnSpc>
            </a:pPr>
            <a:r>
              <a:rPr lang="en-US" sz="2264" spc="135">
                <a:solidFill>
                  <a:srgbClr val="000000"/>
                </a:solidFill>
                <a:latin typeface="Kite One Bold"/>
              </a:rPr>
              <a:t>Water</a:t>
            </a:r>
          </a:p>
        </p:txBody>
      </p:sp>
      <p:sp>
        <p:nvSpPr>
          <p:cNvPr id="20" name="TextBox 20"/>
          <p:cNvSpPr txBox="1"/>
          <p:nvPr/>
        </p:nvSpPr>
        <p:spPr>
          <a:xfrm>
            <a:off x="330200" y="1616254"/>
            <a:ext cx="4762500" cy="345043"/>
          </a:xfrm>
          <a:prstGeom prst="rect">
            <a:avLst/>
          </a:prstGeom>
        </p:spPr>
        <p:txBody>
          <a:bodyPr lIns="0" tIns="0" rIns="0" bIns="0" rtlCol="0" anchor="t">
            <a:spAutoFit/>
          </a:bodyPr>
          <a:lstStyle/>
          <a:p>
            <a:pPr algn="ctr">
              <a:lnSpc>
                <a:spcPts val="2671"/>
              </a:lnSpc>
            </a:pPr>
            <a:r>
              <a:rPr lang="en-US" sz="2264" spc="135">
                <a:solidFill>
                  <a:srgbClr val="1A191C"/>
                </a:solidFill>
                <a:latin typeface="Kite One Bold"/>
              </a:rPr>
              <a:t>Food</a:t>
            </a:r>
          </a:p>
        </p:txBody>
      </p:sp>
      <p:sp>
        <p:nvSpPr>
          <p:cNvPr id="21" name="TextBox 21"/>
          <p:cNvSpPr txBox="1"/>
          <p:nvPr/>
        </p:nvSpPr>
        <p:spPr>
          <a:xfrm>
            <a:off x="5803900" y="1617575"/>
            <a:ext cx="2222469" cy="9997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Sneezing or coughing on someone</a:t>
            </a:r>
          </a:p>
        </p:txBody>
      </p:sp>
      <p:sp>
        <p:nvSpPr>
          <p:cNvPr id="22" name="TextBox 22"/>
          <p:cNvSpPr txBox="1"/>
          <p:nvPr/>
        </p:nvSpPr>
        <p:spPr>
          <a:xfrm>
            <a:off x="8750300" y="5342926"/>
            <a:ext cx="3810679"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Kissing</a:t>
            </a:r>
          </a:p>
        </p:txBody>
      </p:sp>
      <p:sp>
        <p:nvSpPr>
          <p:cNvPr id="23" name="TextBox 23"/>
          <p:cNvSpPr txBox="1"/>
          <p:nvPr/>
        </p:nvSpPr>
        <p:spPr>
          <a:xfrm>
            <a:off x="6032500" y="4238804"/>
            <a:ext cx="2222469"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Breastfeeding</a:t>
            </a:r>
          </a:p>
        </p:txBody>
      </p:sp>
      <p:sp>
        <p:nvSpPr>
          <p:cNvPr id="24" name="TextBox 24"/>
          <p:cNvSpPr txBox="1"/>
          <p:nvPr/>
        </p:nvSpPr>
        <p:spPr>
          <a:xfrm>
            <a:off x="9105900" y="1565454"/>
            <a:ext cx="2809875"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Touching</a:t>
            </a:r>
          </a:p>
        </p:txBody>
      </p:sp>
      <p:sp>
        <p:nvSpPr>
          <p:cNvPr id="25" name="TextBox 25"/>
          <p:cNvSpPr txBox="1"/>
          <p:nvPr/>
        </p:nvSpPr>
        <p:spPr>
          <a:xfrm>
            <a:off x="7918450" y="3359995"/>
            <a:ext cx="2809875" cy="345043"/>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Bold"/>
              </a:rPr>
              <a:t>Hugging</a:t>
            </a:r>
          </a:p>
        </p:txBody>
      </p:sp>
      <p:sp>
        <p:nvSpPr>
          <p:cNvPr id="26" name="TextBox 26"/>
          <p:cNvSpPr txBox="1"/>
          <p:nvPr/>
        </p:nvSpPr>
        <p:spPr>
          <a:xfrm>
            <a:off x="5657850" y="517843"/>
            <a:ext cx="1638531" cy="603885"/>
          </a:xfrm>
          <a:prstGeom prst="rect">
            <a:avLst/>
          </a:prstGeom>
        </p:spPr>
        <p:txBody>
          <a:bodyPr lIns="0" tIns="0" rIns="0" bIns="0" rtlCol="0" anchor="t">
            <a:spAutoFit/>
          </a:bodyPr>
          <a:lstStyle/>
          <a:p>
            <a:pPr algn="ctr">
              <a:lnSpc>
                <a:spcPts val="4749"/>
              </a:lnSpc>
            </a:pPr>
            <a:r>
              <a:rPr lang="en-US" sz="4025" spc="241">
                <a:solidFill>
                  <a:srgbClr val="FFFFFF"/>
                </a:solidFill>
                <a:latin typeface="Libre Baskerville Bold"/>
              </a:rPr>
              <a:t>NOT</a:t>
            </a:r>
          </a:p>
        </p:txBody>
      </p:sp>
      <p:grpSp>
        <p:nvGrpSpPr>
          <p:cNvPr id="27" name="Group 27"/>
          <p:cNvGrpSpPr/>
          <p:nvPr/>
        </p:nvGrpSpPr>
        <p:grpSpPr>
          <a:xfrm>
            <a:off x="-27892" y="9269"/>
            <a:ext cx="12343424" cy="403799"/>
            <a:chOff x="0" y="0"/>
            <a:chExt cx="16457898" cy="538398"/>
          </a:xfrm>
        </p:grpSpPr>
        <p:pic>
          <p:nvPicPr>
            <p:cNvPr id="28" name="Picture 28"/>
            <p:cNvPicPr>
              <a:picLocks noChangeAspect="1"/>
            </p:cNvPicPr>
            <p:nvPr/>
          </p:nvPicPr>
          <p:blipFill>
            <a:blip r:embed="rId21"/>
            <a:srcRect t="48843" b="48843"/>
            <a:stretch>
              <a:fillRect/>
            </a:stretch>
          </p:blipFill>
          <p:spPr>
            <a:xfrm>
              <a:off x="0" y="0"/>
              <a:ext cx="16457898" cy="538398"/>
            </a:xfrm>
            <a:prstGeom prst="rect">
              <a:avLst/>
            </a:prstGeom>
          </p:spPr>
        </p:pic>
      </p:grpSp>
      <p:sp>
        <p:nvSpPr>
          <p:cNvPr id="29" name="Freeform 29"/>
          <p:cNvSpPr/>
          <p:nvPr/>
        </p:nvSpPr>
        <p:spPr>
          <a:xfrm>
            <a:off x="9549048" y="3749048"/>
            <a:ext cx="1247303" cy="1471744"/>
          </a:xfrm>
          <a:custGeom>
            <a:avLst/>
            <a:gdLst/>
            <a:ahLst/>
            <a:cxnLst/>
            <a:rect l="l" t="t" r="r" b="b"/>
            <a:pathLst>
              <a:path w="1247303" h="1471744">
                <a:moveTo>
                  <a:pt x="0" y="0"/>
                </a:moveTo>
                <a:lnTo>
                  <a:pt x="1247304" y="0"/>
                </a:lnTo>
                <a:lnTo>
                  <a:pt x="1247304" y="1471744"/>
                </a:lnTo>
                <a:lnTo>
                  <a:pt x="0" y="1471744"/>
                </a:lnTo>
                <a:lnTo>
                  <a:pt x="0" y="0"/>
                </a:lnTo>
                <a:close/>
              </a:path>
            </a:pathLst>
          </a:custGeom>
          <a:blipFill>
            <a:blip r:embed="rId22"/>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4510" y="5251987"/>
            <a:ext cx="5692487" cy="1219829"/>
            <a:chOff x="0" y="0"/>
            <a:chExt cx="6704576" cy="1436707"/>
          </a:xfrm>
        </p:grpSpPr>
        <p:sp>
          <p:nvSpPr>
            <p:cNvPr id="3" name="Freeform 3"/>
            <p:cNvSpPr/>
            <p:nvPr/>
          </p:nvSpPr>
          <p:spPr>
            <a:xfrm>
              <a:off x="0" y="0"/>
              <a:ext cx="6704576" cy="1436707"/>
            </a:xfrm>
            <a:custGeom>
              <a:avLst/>
              <a:gdLst/>
              <a:ahLst/>
              <a:cxnLst/>
              <a:rect l="l" t="t" r="r" b="b"/>
              <a:pathLst>
                <a:path w="6704576" h="1436707">
                  <a:moveTo>
                    <a:pt x="6580116" y="59690"/>
                  </a:moveTo>
                  <a:cubicBezTo>
                    <a:pt x="6615676" y="59690"/>
                    <a:pt x="6644886" y="88900"/>
                    <a:pt x="6644886" y="124460"/>
                  </a:cubicBezTo>
                  <a:lnTo>
                    <a:pt x="6644886" y="1312247"/>
                  </a:lnTo>
                  <a:cubicBezTo>
                    <a:pt x="6644886" y="1347807"/>
                    <a:pt x="6615676" y="1377017"/>
                    <a:pt x="6580116" y="1377017"/>
                  </a:cubicBezTo>
                  <a:lnTo>
                    <a:pt x="124460" y="1377017"/>
                  </a:lnTo>
                  <a:cubicBezTo>
                    <a:pt x="88900" y="1377017"/>
                    <a:pt x="59690" y="1347807"/>
                    <a:pt x="59690" y="1312247"/>
                  </a:cubicBezTo>
                  <a:lnTo>
                    <a:pt x="59690" y="124460"/>
                  </a:lnTo>
                  <a:cubicBezTo>
                    <a:pt x="59690" y="88900"/>
                    <a:pt x="88900" y="59690"/>
                    <a:pt x="124460" y="59690"/>
                  </a:cubicBezTo>
                  <a:lnTo>
                    <a:pt x="6580116" y="59690"/>
                  </a:lnTo>
                  <a:moveTo>
                    <a:pt x="6580116" y="0"/>
                  </a:moveTo>
                  <a:lnTo>
                    <a:pt x="124460" y="0"/>
                  </a:lnTo>
                  <a:cubicBezTo>
                    <a:pt x="55880" y="0"/>
                    <a:pt x="0" y="55880"/>
                    <a:pt x="0" y="124460"/>
                  </a:cubicBezTo>
                  <a:lnTo>
                    <a:pt x="0" y="1312247"/>
                  </a:lnTo>
                  <a:cubicBezTo>
                    <a:pt x="0" y="1380827"/>
                    <a:pt x="55880" y="1436707"/>
                    <a:pt x="124460" y="1436707"/>
                  </a:cubicBezTo>
                  <a:lnTo>
                    <a:pt x="6580116" y="1436707"/>
                  </a:lnTo>
                  <a:cubicBezTo>
                    <a:pt x="6648696" y="1436707"/>
                    <a:pt x="6704576" y="1380827"/>
                    <a:pt x="6704576" y="1312247"/>
                  </a:cubicBezTo>
                  <a:lnTo>
                    <a:pt x="6704576" y="124460"/>
                  </a:lnTo>
                  <a:cubicBezTo>
                    <a:pt x="6704576" y="55880"/>
                    <a:pt x="6648696" y="0"/>
                    <a:pt x="6580116" y="0"/>
                  </a:cubicBezTo>
                  <a:close/>
                </a:path>
              </a:pathLst>
            </a:custGeom>
            <a:solidFill>
              <a:srgbClr val="777777"/>
            </a:solidFill>
          </p:spPr>
          <p:txBody>
            <a:bodyPr/>
            <a:lstStyle/>
            <a:p>
              <a:endParaRPr lang="en-US"/>
            </a:p>
          </p:txBody>
        </p:sp>
      </p:grpSp>
      <p:sp>
        <p:nvSpPr>
          <p:cNvPr id="4" name="Freeform 4"/>
          <p:cNvSpPr/>
          <p:nvPr/>
        </p:nvSpPr>
        <p:spPr>
          <a:xfrm>
            <a:off x="-1406538" y="1454152"/>
            <a:ext cx="5882626" cy="5882626"/>
          </a:xfrm>
          <a:custGeom>
            <a:avLst/>
            <a:gdLst/>
            <a:ahLst/>
            <a:cxnLst/>
            <a:rect l="l" t="t" r="r" b="b"/>
            <a:pathLst>
              <a:path w="5882626" h="5882626">
                <a:moveTo>
                  <a:pt x="0" y="0"/>
                </a:moveTo>
                <a:lnTo>
                  <a:pt x="5882626" y="0"/>
                </a:lnTo>
                <a:lnTo>
                  <a:pt x="5882626" y="5882626"/>
                </a:lnTo>
                <a:lnTo>
                  <a:pt x="0" y="5882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203428" y="361701"/>
            <a:ext cx="13221428" cy="1298782"/>
            <a:chOff x="0" y="0"/>
            <a:chExt cx="12860986" cy="1263375"/>
          </a:xfrm>
        </p:grpSpPr>
        <p:sp>
          <p:nvSpPr>
            <p:cNvPr id="6" name="Freeform 6"/>
            <p:cNvSpPr/>
            <p:nvPr/>
          </p:nvSpPr>
          <p:spPr>
            <a:xfrm>
              <a:off x="0" y="0"/>
              <a:ext cx="12860986" cy="1263375"/>
            </a:xfrm>
            <a:custGeom>
              <a:avLst/>
              <a:gdLst/>
              <a:ahLst/>
              <a:cxnLst/>
              <a:rect l="l" t="t" r="r" b="b"/>
              <a:pathLst>
                <a:path w="12860986" h="1263375">
                  <a:moveTo>
                    <a:pt x="0" y="0"/>
                  </a:moveTo>
                  <a:lnTo>
                    <a:pt x="12860986" y="0"/>
                  </a:lnTo>
                  <a:lnTo>
                    <a:pt x="12860986" y="1263375"/>
                  </a:lnTo>
                  <a:lnTo>
                    <a:pt x="0" y="1263375"/>
                  </a:lnTo>
                  <a:close/>
                </a:path>
              </a:pathLst>
            </a:custGeom>
            <a:solidFill>
              <a:srgbClr val="2BB580"/>
            </a:solidFill>
          </p:spPr>
          <p:txBody>
            <a:bodyPr/>
            <a:lstStyle/>
            <a:p>
              <a:endParaRPr lang="en-US"/>
            </a:p>
          </p:txBody>
        </p:sp>
      </p:grpSp>
      <p:sp>
        <p:nvSpPr>
          <p:cNvPr id="7" name="Freeform 7"/>
          <p:cNvSpPr/>
          <p:nvPr/>
        </p:nvSpPr>
        <p:spPr>
          <a:xfrm>
            <a:off x="9104160" y="3582485"/>
            <a:ext cx="1103012" cy="1032783"/>
          </a:xfrm>
          <a:custGeom>
            <a:avLst/>
            <a:gdLst/>
            <a:ahLst/>
            <a:cxnLst/>
            <a:rect l="l" t="t" r="r" b="b"/>
            <a:pathLst>
              <a:path w="1103012" h="1032783">
                <a:moveTo>
                  <a:pt x="0" y="0"/>
                </a:moveTo>
                <a:lnTo>
                  <a:pt x="1103012" y="0"/>
                </a:lnTo>
                <a:lnTo>
                  <a:pt x="1103012" y="1032783"/>
                </a:lnTo>
                <a:lnTo>
                  <a:pt x="0" y="1032783"/>
                </a:lnTo>
                <a:lnTo>
                  <a:pt x="0" y="0"/>
                </a:lnTo>
                <a:close/>
              </a:path>
            </a:pathLst>
          </a:custGeom>
          <a:blipFill>
            <a:blip r:embed="rId4"/>
            <a:stretch>
              <a:fillRect/>
            </a:stretch>
          </a:blipFill>
        </p:spPr>
        <p:txBody>
          <a:bodyPr/>
          <a:lstStyle/>
          <a:p>
            <a:endParaRPr lang="en-US"/>
          </a:p>
        </p:txBody>
      </p:sp>
      <p:sp>
        <p:nvSpPr>
          <p:cNvPr id="8" name="Freeform 8"/>
          <p:cNvSpPr/>
          <p:nvPr/>
        </p:nvSpPr>
        <p:spPr>
          <a:xfrm>
            <a:off x="4948410" y="3439640"/>
            <a:ext cx="1175703" cy="1175703"/>
          </a:xfrm>
          <a:custGeom>
            <a:avLst/>
            <a:gdLst/>
            <a:ahLst/>
            <a:cxnLst/>
            <a:rect l="l" t="t" r="r" b="b"/>
            <a:pathLst>
              <a:path w="1175703" h="1175703">
                <a:moveTo>
                  <a:pt x="0" y="0"/>
                </a:moveTo>
                <a:lnTo>
                  <a:pt x="1175703" y="0"/>
                </a:lnTo>
                <a:lnTo>
                  <a:pt x="1175703" y="1175703"/>
                </a:lnTo>
                <a:lnTo>
                  <a:pt x="0" y="1175703"/>
                </a:lnTo>
                <a:lnTo>
                  <a:pt x="0" y="0"/>
                </a:lnTo>
                <a:close/>
              </a:path>
            </a:pathLst>
          </a:custGeom>
          <a:blipFill>
            <a:blip r:embed="rId5"/>
            <a:stretch>
              <a:fillRect/>
            </a:stretch>
          </a:blipFill>
        </p:spPr>
        <p:txBody>
          <a:bodyPr/>
          <a:lstStyle/>
          <a:p>
            <a:endParaRPr lang="en-US"/>
          </a:p>
        </p:txBody>
      </p:sp>
      <p:sp>
        <p:nvSpPr>
          <p:cNvPr id="9" name="Freeform 9"/>
          <p:cNvSpPr/>
          <p:nvPr/>
        </p:nvSpPr>
        <p:spPr>
          <a:xfrm>
            <a:off x="6391090" y="3939531"/>
            <a:ext cx="609664" cy="609664"/>
          </a:xfrm>
          <a:custGeom>
            <a:avLst/>
            <a:gdLst/>
            <a:ahLst/>
            <a:cxnLst/>
            <a:rect l="l" t="t" r="r" b="b"/>
            <a:pathLst>
              <a:path w="609664" h="609664">
                <a:moveTo>
                  <a:pt x="0" y="0"/>
                </a:moveTo>
                <a:lnTo>
                  <a:pt x="609664" y="0"/>
                </a:lnTo>
                <a:lnTo>
                  <a:pt x="609664" y="609664"/>
                </a:lnTo>
                <a:lnTo>
                  <a:pt x="0" y="609664"/>
                </a:lnTo>
                <a:lnTo>
                  <a:pt x="0" y="0"/>
                </a:lnTo>
                <a:close/>
              </a:path>
            </a:pathLst>
          </a:custGeom>
          <a:blipFill>
            <a:blip r:embed="rId6"/>
            <a:stretch>
              <a:fillRect/>
            </a:stretch>
          </a:blipFill>
        </p:spPr>
        <p:txBody>
          <a:bodyPr/>
          <a:lstStyle/>
          <a:p>
            <a:endParaRPr lang="en-US"/>
          </a:p>
        </p:txBody>
      </p:sp>
      <p:sp>
        <p:nvSpPr>
          <p:cNvPr id="10" name="Freeform 10"/>
          <p:cNvSpPr/>
          <p:nvPr/>
        </p:nvSpPr>
        <p:spPr>
          <a:xfrm>
            <a:off x="3687801" y="3429000"/>
            <a:ext cx="1260609" cy="1260609"/>
          </a:xfrm>
          <a:custGeom>
            <a:avLst/>
            <a:gdLst/>
            <a:ahLst/>
            <a:cxnLst/>
            <a:rect l="l" t="t" r="r" b="b"/>
            <a:pathLst>
              <a:path w="1260609" h="1260609">
                <a:moveTo>
                  <a:pt x="0" y="0"/>
                </a:moveTo>
                <a:lnTo>
                  <a:pt x="1260609" y="0"/>
                </a:lnTo>
                <a:lnTo>
                  <a:pt x="1260609" y="1260609"/>
                </a:lnTo>
                <a:lnTo>
                  <a:pt x="0" y="1260609"/>
                </a:lnTo>
                <a:lnTo>
                  <a:pt x="0" y="0"/>
                </a:lnTo>
                <a:close/>
              </a:path>
            </a:pathLst>
          </a:custGeom>
          <a:blipFill>
            <a:blip r:embed="rId7"/>
            <a:stretch>
              <a:fillRect/>
            </a:stretch>
          </a:blipFill>
        </p:spPr>
        <p:txBody>
          <a:bodyPr/>
          <a:lstStyle/>
          <a:p>
            <a:endParaRPr lang="en-US"/>
          </a:p>
        </p:txBody>
      </p:sp>
      <p:sp>
        <p:nvSpPr>
          <p:cNvPr id="11" name="Freeform 11"/>
          <p:cNvSpPr/>
          <p:nvPr/>
        </p:nvSpPr>
        <p:spPr>
          <a:xfrm>
            <a:off x="10288505" y="3618619"/>
            <a:ext cx="1086754" cy="1086754"/>
          </a:xfrm>
          <a:custGeom>
            <a:avLst/>
            <a:gdLst/>
            <a:ahLst/>
            <a:cxnLst/>
            <a:rect l="l" t="t" r="r" b="b"/>
            <a:pathLst>
              <a:path w="1086754" h="1086754">
                <a:moveTo>
                  <a:pt x="0" y="0"/>
                </a:moveTo>
                <a:lnTo>
                  <a:pt x="1086754" y="0"/>
                </a:lnTo>
                <a:lnTo>
                  <a:pt x="1086754" y="1086754"/>
                </a:lnTo>
                <a:lnTo>
                  <a:pt x="0" y="1086754"/>
                </a:lnTo>
                <a:lnTo>
                  <a:pt x="0" y="0"/>
                </a:lnTo>
                <a:close/>
              </a:path>
            </a:pathLst>
          </a:custGeom>
          <a:blipFill>
            <a:blip r:embed="rId8"/>
            <a:stretch>
              <a:fillRect/>
            </a:stretch>
          </a:blipFill>
        </p:spPr>
        <p:txBody>
          <a:bodyPr/>
          <a:lstStyle/>
          <a:p>
            <a:endParaRPr lang="en-US"/>
          </a:p>
        </p:txBody>
      </p:sp>
      <p:sp>
        <p:nvSpPr>
          <p:cNvPr id="12" name="Freeform 12"/>
          <p:cNvSpPr/>
          <p:nvPr/>
        </p:nvSpPr>
        <p:spPr>
          <a:xfrm>
            <a:off x="8035578" y="3613495"/>
            <a:ext cx="925029" cy="925029"/>
          </a:xfrm>
          <a:custGeom>
            <a:avLst/>
            <a:gdLst/>
            <a:ahLst/>
            <a:cxnLst/>
            <a:rect l="l" t="t" r="r" b="b"/>
            <a:pathLst>
              <a:path w="925029" h="925029">
                <a:moveTo>
                  <a:pt x="0" y="0"/>
                </a:moveTo>
                <a:lnTo>
                  <a:pt x="925029" y="0"/>
                </a:lnTo>
                <a:lnTo>
                  <a:pt x="925029" y="925029"/>
                </a:lnTo>
                <a:lnTo>
                  <a:pt x="0" y="925029"/>
                </a:lnTo>
                <a:lnTo>
                  <a:pt x="0" y="0"/>
                </a:lnTo>
                <a:close/>
              </a:path>
            </a:pathLst>
          </a:custGeom>
          <a:blipFill>
            <a:blip r:embed="rId9"/>
            <a:stretch>
              <a:fillRect/>
            </a:stretch>
          </a:blipFill>
        </p:spPr>
        <p:txBody>
          <a:bodyPr/>
          <a:lstStyle/>
          <a:p>
            <a:endParaRPr lang="en-US"/>
          </a:p>
        </p:txBody>
      </p:sp>
      <p:sp>
        <p:nvSpPr>
          <p:cNvPr id="13" name="Freeform 13"/>
          <p:cNvSpPr/>
          <p:nvPr/>
        </p:nvSpPr>
        <p:spPr>
          <a:xfrm>
            <a:off x="7144165" y="4069856"/>
            <a:ext cx="618515" cy="479339"/>
          </a:xfrm>
          <a:custGeom>
            <a:avLst/>
            <a:gdLst/>
            <a:ahLst/>
            <a:cxnLst/>
            <a:rect l="l" t="t" r="r" b="b"/>
            <a:pathLst>
              <a:path w="618515" h="479339">
                <a:moveTo>
                  <a:pt x="0" y="0"/>
                </a:moveTo>
                <a:lnTo>
                  <a:pt x="618515" y="0"/>
                </a:lnTo>
                <a:lnTo>
                  <a:pt x="618515" y="479339"/>
                </a:lnTo>
                <a:lnTo>
                  <a:pt x="0" y="479339"/>
                </a:lnTo>
                <a:lnTo>
                  <a:pt x="0" y="0"/>
                </a:lnTo>
                <a:close/>
              </a:path>
            </a:pathLst>
          </a:custGeom>
          <a:blipFill>
            <a:blip r:embed="rId10"/>
            <a:stretch>
              <a:fillRect b="-8838"/>
            </a:stretch>
          </a:blipFill>
        </p:spPr>
        <p:txBody>
          <a:bodyPr/>
          <a:lstStyle/>
          <a:p>
            <a:endParaRPr lang="en-US"/>
          </a:p>
        </p:txBody>
      </p:sp>
      <p:sp>
        <p:nvSpPr>
          <p:cNvPr id="14" name="TextBox 14"/>
          <p:cNvSpPr txBox="1"/>
          <p:nvPr/>
        </p:nvSpPr>
        <p:spPr>
          <a:xfrm>
            <a:off x="4252500" y="5447054"/>
            <a:ext cx="5594498" cy="886134"/>
          </a:xfrm>
          <a:prstGeom prst="rect">
            <a:avLst/>
          </a:prstGeom>
        </p:spPr>
        <p:txBody>
          <a:bodyPr lIns="0" tIns="0" rIns="0" bIns="0" rtlCol="0" anchor="t">
            <a:spAutoFit/>
          </a:bodyPr>
          <a:lstStyle/>
          <a:p>
            <a:pPr algn="ctr">
              <a:lnSpc>
                <a:spcPts val="2393"/>
              </a:lnSpc>
            </a:pPr>
            <a:r>
              <a:rPr lang="en-US" sz="2028" spc="121">
                <a:solidFill>
                  <a:srgbClr val="000000"/>
                </a:solidFill>
                <a:latin typeface="Libre Baskerville"/>
              </a:rPr>
              <a:t>Yellow skin or eyes, abdominal pain, </a:t>
            </a:r>
          </a:p>
          <a:p>
            <a:pPr algn="ctr">
              <a:lnSpc>
                <a:spcPts val="2393"/>
              </a:lnSpc>
            </a:pPr>
            <a:r>
              <a:rPr lang="en-US" sz="2028" spc="121">
                <a:solidFill>
                  <a:srgbClr val="000000"/>
                </a:solidFill>
                <a:latin typeface="Libre Baskerville"/>
              </a:rPr>
              <a:t>vomiting, feeling tired, joint pain, dark urine or clay-colored stool</a:t>
            </a:r>
          </a:p>
        </p:txBody>
      </p:sp>
      <p:sp>
        <p:nvSpPr>
          <p:cNvPr id="15" name="TextBox 15"/>
          <p:cNvSpPr txBox="1"/>
          <p:nvPr/>
        </p:nvSpPr>
        <p:spPr>
          <a:xfrm>
            <a:off x="1177678" y="2032477"/>
            <a:ext cx="11646151" cy="894304"/>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If symptoms occur with chronic hepatitis B, </a:t>
            </a:r>
          </a:p>
          <a:p>
            <a:pPr algn="ctr">
              <a:lnSpc>
                <a:spcPts val="3556"/>
              </a:lnSpc>
            </a:pPr>
            <a:r>
              <a:rPr lang="en-US" sz="2800">
                <a:solidFill>
                  <a:srgbClr val="000000"/>
                </a:solidFill>
                <a:latin typeface="Kite One"/>
              </a:rPr>
              <a:t>they can be a sign of advanced liver disease:</a:t>
            </a:r>
          </a:p>
        </p:txBody>
      </p:sp>
      <p:sp>
        <p:nvSpPr>
          <p:cNvPr id="16" name="TextBox 16"/>
          <p:cNvSpPr txBox="1"/>
          <p:nvPr/>
        </p:nvSpPr>
        <p:spPr>
          <a:xfrm>
            <a:off x="1427732" y="559847"/>
            <a:ext cx="9262013" cy="894304"/>
          </a:xfrm>
          <a:prstGeom prst="rect">
            <a:avLst/>
          </a:prstGeom>
        </p:spPr>
        <p:txBody>
          <a:bodyPr lIns="0" tIns="0" rIns="0" bIns="0" rtlCol="0" anchor="t">
            <a:spAutoFit/>
          </a:bodyPr>
          <a:lstStyle/>
          <a:p>
            <a:pPr algn="ctr">
              <a:lnSpc>
                <a:spcPts val="3556"/>
              </a:lnSpc>
            </a:pPr>
            <a:r>
              <a:rPr lang="en-US" sz="2800">
                <a:solidFill>
                  <a:srgbClr val="FFFFFF"/>
                </a:solidFill>
                <a:latin typeface="Libre Baskerville Bold"/>
              </a:rPr>
              <a:t>Fewer than 10% of people living with </a:t>
            </a:r>
          </a:p>
          <a:p>
            <a:pPr algn="ctr">
              <a:lnSpc>
                <a:spcPts val="3556"/>
              </a:lnSpc>
            </a:pPr>
            <a:r>
              <a:rPr lang="en-US" sz="2800">
                <a:solidFill>
                  <a:srgbClr val="FFFFFF"/>
                </a:solidFill>
                <a:latin typeface="Libre Baskerville Bold"/>
              </a:rPr>
              <a:t>chronic hepatitis B have symptoms.</a:t>
            </a:r>
          </a:p>
        </p:txBody>
      </p:sp>
      <p:sp>
        <p:nvSpPr>
          <p:cNvPr id="17" name="Freeform 17"/>
          <p:cNvSpPr/>
          <p:nvPr/>
        </p:nvSpPr>
        <p:spPr>
          <a:xfrm>
            <a:off x="525252" y="3140752"/>
            <a:ext cx="2019046" cy="2019046"/>
          </a:xfrm>
          <a:custGeom>
            <a:avLst/>
            <a:gdLst/>
            <a:ahLst/>
            <a:cxnLst/>
            <a:rect l="l" t="t" r="r" b="b"/>
            <a:pathLst>
              <a:path w="2019046" h="2019046">
                <a:moveTo>
                  <a:pt x="0" y="0"/>
                </a:moveTo>
                <a:lnTo>
                  <a:pt x="2019046" y="0"/>
                </a:lnTo>
                <a:lnTo>
                  <a:pt x="2019046" y="2019046"/>
                </a:lnTo>
                <a:lnTo>
                  <a:pt x="0" y="20190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18" name="Group 18"/>
          <p:cNvGrpSpPr/>
          <p:nvPr/>
        </p:nvGrpSpPr>
        <p:grpSpPr>
          <a:xfrm>
            <a:off x="-19050" y="-19050"/>
            <a:ext cx="12343424" cy="403799"/>
            <a:chOff x="0" y="0"/>
            <a:chExt cx="16457898" cy="538398"/>
          </a:xfrm>
        </p:grpSpPr>
        <p:pic>
          <p:nvPicPr>
            <p:cNvPr id="19" name="Picture 19"/>
            <p:cNvPicPr>
              <a:picLocks noChangeAspect="1"/>
            </p:cNvPicPr>
            <p:nvPr/>
          </p:nvPicPr>
          <p:blipFill>
            <a:blip r:embed="rId13"/>
            <a:srcRect t="48364" b="48364"/>
            <a:stretch>
              <a:fillRect/>
            </a:stretch>
          </p:blipFill>
          <p:spPr>
            <a:xfrm>
              <a:off x="0" y="0"/>
              <a:ext cx="16457898" cy="538398"/>
            </a:xfrm>
            <a:prstGeom prst="rect">
              <a:avLst/>
            </a:prstGeom>
          </p:spPr>
        </p:pic>
      </p:grpSp>
      <p:grpSp>
        <p:nvGrpSpPr>
          <p:cNvPr id="20" name="Group 20"/>
          <p:cNvGrpSpPr/>
          <p:nvPr/>
        </p:nvGrpSpPr>
        <p:grpSpPr>
          <a:xfrm>
            <a:off x="0" y="0"/>
            <a:ext cx="12343424" cy="403799"/>
            <a:chOff x="0" y="0"/>
            <a:chExt cx="16457898" cy="538398"/>
          </a:xfrm>
        </p:grpSpPr>
        <p:pic>
          <p:nvPicPr>
            <p:cNvPr id="21" name="Picture 21"/>
            <p:cNvPicPr>
              <a:picLocks noChangeAspect="1"/>
            </p:cNvPicPr>
            <p:nvPr/>
          </p:nvPicPr>
          <p:blipFill>
            <a:blip r:embed="rId14"/>
            <a:srcRect t="48843" b="48843"/>
            <a:stretch>
              <a:fillRect/>
            </a:stretch>
          </p:blipFill>
          <p:spPr>
            <a:xfrm>
              <a:off x="0" y="0"/>
              <a:ext cx="16457898" cy="538398"/>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428" y="361701"/>
            <a:ext cx="13221428" cy="771242"/>
            <a:chOff x="0" y="0"/>
            <a:chExt cx="12860986" cy="750217"/>
          </a:xfrm>
        </p:grpSpPr>
        <p:sp>
          <p:nvSpPr>
            <p:cNvPr id="3" name="Freeform 3"/>
            <p:cNvSpPr/>
            <p:nvPr/>
          </p:nvSpPr>
          <p:spPr>
            <a:xfrm>
              <a:off x="0" y="0"/>
              <a:ext cx="12860986" cy="750217"/>
            </a:xfrm>
            <a:custGeom>
              <a:avLst/>
              <a:gdLst/>
              <a:ahLst/>
              <a:cxnLst/>
              <a:rect l="l" t="t" r="r" b="b"/>
              <a:pathLst>
                <a:path w="12860986" h="750217">
                  <a:moveTo>
                    <a:pt x="0" y="0"/>
                  </a:moveTo>
                  <a:lnTo>
                    <a:pt x="12860986" y="0"/>
                  </a:lnTo>
                  <a:lnTo>
                    <a:pt x="12860986" y="750217"/>
                  </a:lnTo>
                  <a:lnTo>
                    <a:pt x="0" y="750217"/>
                  </a:lnTo>
                  <a:close/>
                </a:path>
              </a:pathLst>
            </a:custGeom>
            <a:solidFill>
              <a:srgbClr val="2BB580"/>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6" name="Group 6"/>
          <p:cNvGrpSpPr/>
          <p:nvPr/>
        </p:nvGrpSpPr>
        <p:grpSpPr>
          <a:xfrm>
            <a:off x="243034" y="2791473"/>
            <a:ext cx="11819255" cy="3723222"/>
            <a:chOff x="0" y="0"/>
            <a:chExt cx="11497038" cy="3621720"/>
          </a:xfrm>
        </p:grpSpPr>
        <p:sp>
          <p:nvSpPr>
            <p:cNvPr id="7" name="Freeform 7"/>
            <p:cNvSpPr/>
            <p:nvPr/>
          </p:nvSpPr>
          <p:spPr>
            <a:xfrm>
              <a:off x="0" y="0"/>
              <a:ext cx="11497039" cy="3621720"/>
            </a:xfrm>
            <a:custGeom>
              <a:avLst/>
              <a:gdLst/>
              <a:ahLst/>
              <a:cxnLst/>
              <a:rect l="l" t="t" r="r" b="b"/>
              <a:pathLst>
                <a:path w="11497039" h="3621720">
                  <a:moveTo>
                    <a:pt x="0" y="0"/>
                  </a:moveTo>
                  <a:lnTo>
                    <a:pt x="11497039" y="0"/>
                  </a:lnTo>
                  <a:lnTo>
                    <a:pt x="11497039" y="3621720"/>
                  </a:lnTo>
                  <a:lnTo>
                    <a:pt x="0" y="3621720"/>
                  </a:lnTo>
                  <a:close/>
                </a:path>
              </a:pathLst>
            </a:custGeom>
            <a:solidFill>
              <a:srgbClr val="FBEB98"/>
            </a:solidFill>
          </p:spPr>
          <p:txBody>
            <a:bodyPr/>
            <a:lstStyle/>
            <a:p>
              <a:endParaRPr lang="en-US"/>
            </a:p>
          </p:txBody>
        </p:sp>
      </p:grpSp>
      <p:sp>
        <p:nvSpPr>
          <p:cNvPr id="8" name="Freeform 8"/>
          <p:cNvSpPr/>
          <p:nvPr/>
        </p:nvSpPr>
        <p:spPr>
          <a:xfrm>
            <a:off x="542847" y="3943402"/>
            <a:ext cx="2282132" cy="1423480"/>
          </a:xfrm>
          <a:custGeom>
            <a:avLst/>
            <a:gdLst/>
            <a:ahLst/>
            <a:cxnLst/>
            <a:rect l="l" t="t" r="r" b="b"/>
            <a:pathLst>
              <a:path w="2282132" h="1423480">
                <a:moveTo>
                  <a:pt x="0" y="0"/>
                </a:moveTo>
                <a:lnTo>
                  <a:pt x="2282132" y="0"/>
                </a:lnTo>
                <a:lnTo>
                  <a:pt x="2282132" y="1423480"/>
                </a:lnTo>
                <a:lnTo>
                  <a:pt x="0" y="1423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3392715" y="3939287"/>
            <a:ext cx="2282630" cy="1427595"/>
          </a:xfrm>
          <a:custGeom>
            <a:avLst/>
            <a:gdLst/>
            <a:ahLst/>
            <a:cxnLst/>
            <a:rect l="l" t="t" r="r" b="b"/>
            <a:pathLst>
              <a:path w="2282630" h="1427595">
                <a:moveTo>
                  <a:pt x="0" y="0"/>
                </a:moveTo>
                <a:lnTo>
                  <a:pt x="2282630" y="0"/>
                </a:lnTo>
                <a:lnTo>
                  <a:pt x="2282630" y="1427595"/>
                </a:lnTo>
                <a:lnTo>
                  <a:pt x="0" y="14275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6613482" y="3943402"/>
            <a:ext cx="2281948" cy="1425267"/>
          </a:xfrm>
          <a:custGeom>
            <a:avLst/>
            <a:gdLst/>
            <a:ahLst/>
            <a:cxnLst/>
            <a:rect l="l" t="t" r="r" b="b"/>
            <a:pathLst>
              <a:path w="2281948" h="1425267">
                <a:moveTo>
                  <a:pt x="0" y="0"/>
                </a:moveTo>
                <a:lnTo>
                  <a:pt x="2281948" y="0"/>
                </a:lnTo>
                <a:lnTo>
                  <a:pt x="2281948" y="1425267"/>
                </a:lnTo>
                <a:lnTo>
                  <a:pt x="0" y="14252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a:off x="9558827" y="3924242"/>
            <a:ext cx="2281161" cy="1433330"/>
          </a:xfrm>
          <a:custGeom>
            <a:avLst/>
            <a:gdLst/>
            <a:ahLst/>
            <a:cxnLst/>
            <a:rect l="l" t="t" r="r" b="b"/>
            <a:pathLst>
              <a:path w="2281161" h="1433330">
                <a:moveTo>
                  <a:pt x="0" y="0"/>
                </a:moveTo>
                <a:lnTo>
                  <a:pt x="2281161" y="0"/>
                </a:lnTo>
                <a:lnTo>
                  <a:pt x="2281161" y="1433329"/>
                </a:lnTo>
                <a:lnTo>
                  <a:pt x="0" y="143332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TextBox 12"/>
          <p:cNvSpPr txBox="1"/>
          <p:nvPr/>
        </p:nvSpPr>
        <p:spPr>
          <a:xfrm>
            <a:off x="329586" y="1572282"/>
            <a:ext cx="11646151" cy="894304"/>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If hepatitis B goes unmonitored and untreated, people are at</a:t>
            </a:r>
          </a:p>
          <a:p>
            <a:pPr algn="ctr">
              <a:lnSpc>
                <a:spcPts val="3556"/>
              </a:lnSpc>
            </a:pPr>
            <a:r>
              <a:rPr lang="en-US" sz="2800">
                <a:solidFill>
                  <a:srgbClr val="000000"/>
                </a:solidFill>
                <a:latin typeface="Kite One"/>
              </a:rPr>
              <a:t>much higher risk for liver disease and liver cancer</a:t>
            </a:r>
          </a:p>
        </p:txBody>
      </p:sp>
      <p:sp>
        <p:nvSpPr>
          <p:cNvPr id="13" name="TextBox 13"/>
          <p:cNvSpPr txBox="1"/>
          <p:nvPr/>
        </p:nvSpPr>
        <p:spPr>
          <a:xfrm>
            <a:off x="1427732" y="559847"/>
            <a:ext cx="9834450" cy="444231"/>
          </a:xfrm>
          <a:prstGeom prst="rect">
            <a:avLst/>
          </a:prstGeom>
        </p:spPr>
        <p:txBody>
          <a:bodyPr lIns="0" tIns="0" rIns="0" bIns="0" rtlCol="0" anchor="t">
            <a:spAutoFit/>
          </a:bodyPr>
          <a:lstStyle/>
          <a:p>
            <a:pPr algn="ctr">
              <a:lnSpc>
                <a:spcPts val="3556"/>
              </a:lnSpc>
            </a:pPr>
            <a:r>
              <a:rPr lang="en-US" sz="2800">
                <a:solidFill>
                  <a:srgbClr val="FFFFFF"/>
                </a:solidFill>
                <a:latin typeface="Libre Baskerville Bold"/>
              </a:rPr>
              <a:t>Hepatitis B can lead to liver disease and liver cancer.</a:t>
            </a:r>
          </a:p>
        </p:txBody>
      </p:sp>
      <p:sp>
        <p:nvSpPr>
          <p:cNvPr id="14" name="TextBox 14"/>
          <p:cNvSpPr txBox="1"/>
          <p:nvPr/>
        </p:nvSpPr>
        <p:spPr>
          <a:xfrm>
            <a:off x="329586" y="2968699"/>
            <a:ext cx="11646151" cy="444231"/>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Progression of liver disease</a:t>
            </a:r>
          </a:p>
        </p:txBody>
      </p:sp>
      <p:sp>
        <p:nvSpPr>
          <p:cNvPr id="15" name="TextBox 15"/>
          <p:cNvSpPr txBox="1"/>
          <p:nvPr/>
        </p:nvSpPr>
        <p:spPr>
          <a:xfrm>
            <a:off x="506186" y="5630040"/>
            <a:ext cx="2318792" cy="444231"/>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Healthy Liver</a:t>
            </a:r>
          </a:p>
        </p:txBody>
      </p:sp>
      <p:sp>
        <p:nvSpPr>
          <p:cNvPr id="16" name="TextBox 16"/>
          <p:cNvSpPr txBox="1"/>
          <p:nvPr/>
        </p:nvSpPr>
        <p:spPr>
          <a:xfrm>
            <a:off x="3281884" y="5630040"/>
            <a:ext cx="2318792" cy="444231"/>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Liver Fibrosis</a:t>
            </a:r>
          </a:p>
        </p:txBody>
      </p:sp>
      <p:sp>
        <p:nvSpPr>
          <p:cNvPr id="17" name="TextBox 17"/>
          <p:cNvSpPr txBox="1"/>
          <p:nvPr/>
        </p:nvSpPr>
        <p:spPr>
          <a:xfrm>
            <a:off x="6407286" y="5630040"/>
            <a:ext cx="2318792" cy="444231"/>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Liver Cirrhosis</a:t>
            </a:r>
          </a:p>
        </p:txBody>
      </p:sp>
      <p:sp>
        <p:nvSpPr>
          <p:cNvPr id="18" name="TextBox 18"/>
          <p:cNvSpPr txBox="1"/>
          <p:nvPr/>
        </p:nvSpPr>
        <p:spPr>
          <a:xfrm>
            <a:off x="9397729" y="5630040"/>
            <a:ext cx="2318792" cy="444231"/>
          </a:xfrm>
          <a:prstGeom prst="rect">
            <a:avLst/>
          </a:prstGeom>
        </p:spPr>
        <p:txBody>
          <a:bodyPr lIns="0" tIns="0" rIns="0" bIns="0" rtlCol="0" anchor="t">
            <a:spAutoFit/>
          </a:bodyPr>
          <a:lstStyle/>
          <a:p>
            <a:pPr algn="ctr">
              <a:lnSpc>
                <a:spcPts val="3556"/>
              </a:lnSpc>
            </a:pPr>
            <a:r>
              <a:rPr lang="en-US" sz="2800">
                <a:solidFill>
                  <a:srgbClr val="000000"/>
                </a:solidFill>
                <a:latin typeface="Kite One"/>
              </a:rPr>
              <a:t>Liver Cancer</a:t>
            </a:r>
          </a:p>
        </p:txBody>
      </p:sp>
      <p:grpSp>
        <p:nvGrpSpPr>
          <p:cNvPr id="19" name="Group 19"/>
          <p:cNvGrpSpPr/>
          <p:nvPr/>
        </p:nvGrpSpPr>
        <p:grpSpPr>
          <a:xfrm>
            <a:off x="0" y="0"/>
            <a:ext cx="12343424" cy="403799"/>
            <a:chOff x="0" y="0"/>
            <a:chExt cx="16457898" cy="538398"/>
          </a:xfrm>
        </p:grpSpPr>
        <p:pic>
          <p:nvPicPr>
            <p:cNvPr id="20" name="Picture 20"/>
            <p:cNvPicPr>
              <a:picLocks noChangeAspect="1"/>
            </p:cNvPicPr>
            <p:nvPr/>
          </p:nvPicPr>
          <p:blipFill>
            <a:blip r:embed="rId11"/>
            <a:srcRect t="48843" b="48843"/>
            <a:stretch>
              <a:fillRect/>
            </a:stretch>
          </p:blipFill>
          <p:spPr>
            <a:xfrm>
              <a:off x="0" y="0"/>
              <a:ext cx="16457898" cy="538398"/>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900" y="-358277"/>
            <a:ext cx="12936610" cy="7310971"/>
            <a:chOff x="0" y="0"/>
            <a:chExt cx="10030210" cy="5668454"/>
          </a:xfrm>
        </p:grpSpPr>
        <p:sp>
          <p:nvSpPr>
            <p:cNvPr id="3" name="Freeform 3"/>
            <p:cNvSpPr/>
            <p:nvPr/>
          </p:nvSpPr>
          <p:spPr>
            <a:xfrm>
              <a:off x="0" y="0"/>
              <a:ext cx="10030210" cy="5668454"/>
            </a:xfrm>
            <a:custGeom>
              <a:avLst/>
              <a:gdLst/>
              <a:ahLst/>
              <a:cxnLst/>
              <a:rect l="l" t="t" r="r" b="b"/>
              <a:pathLst>
                <a:path w="10030210" h="5668454">
                  <a:moveTo>
                    <a:pt x="0" y="0"/>
                  </a:moveTo>
                  <a:lnTo>
                    <a:pt x="10030210" y="0"/>
                  </a:lnTo>
                  <a:lnTo>
                    <a:pt x="10030210" y="5668454"/>
                  </a:lnTo>
                  <a:lnTo>
                    <a:pt x="0" y="5668454"/>
                  </a:lnTo>
                  <a:close/>
                </a:path>
              </a:pathLst>
            </a:custGeom>
            <a:solidFill>
              <a:srgbClr val="FBEB98"/>
            </a:solidFill>
          </p:spPr>
          <p:txBody>
            <a:bodyPr/>
            <a:lstStyle/>
            <a:p>
              <a:endParaRPr lang="en-US"/>
            </a:p>
          </p:txBody>
        </p:sp>
      </p:grpSp>
      <p:sp>
        <p:nvSpPr>
          <p:cNvPr id="4" name="TextBox 4"/>
          <p:cNvSpPr txBox="1"/>
          <p:nvPr/>
        </p:nvSpPr>
        <p:spPr>
          <a:xfrm>
            <a:off x="1085850" y="871746"/>
            <a:ext cx="8839200" cy="1178284"/>
          </a:xfrm>
          <a:prstGeom prst="rect">
            <a:avLst/>
          </a:prstGeom>
        </p:spPr>
        <p:txBody>
          <a:bodyPr lIns="0" tIns="0" rIns="0" bIns="0" rtlCol="0" anchor="t">
            <a:spAutoFit/>
          </a:bodyPr>
          <a:lstStyle/>
          <a:p>
            <a:pPr>
              <a:lnSpc>
                <a:spcPts val="3116"/>
              </a:lnSpc>
            </a:pPr>
            <a:r>
              <a:rPr lang="en-US" sz="2641" spc="158">
                <a:solidFill>
                  <a:srgbClr val="000000"/>
                </a:solidFill>
                <a:latin typeface="Libre Baskerville Bold"/>
              </a:rPr>
              <a:t>Although hepatitis B is common among Asian populations, most people do not know they have the virus.</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2"/>
            <a:srcRect t="45802" b="45802"/>
            <a:stretch>
              <a:fillRect/>
            </a:stretch>
          </p:blipFill>
          <p:spPr>
            <a:xfrm>
              <a:off x="0" y="0"/>
              <a:ext cx="16457898" cy="538398"/>
            </a:xfrm>
            <a:prstGeom prst="rect">
              <a:avLst/>
            </a:prstGeom>
          </p:spPr>
        </p:pic>
      </p:grpSp>
      <p:sp>
        <p:nvSpPr>
          <p:cNvPr id="7" name="TextBox 7"/>
          <p:cNvSpPr txBox="1"/>
          <p:nvPr/>
        </p:nvSpPr>
        <p:spPr>
          <a:xfrm>
            <a:off x="1686460" y="2192317"/>
            <a:ext cx="9551276" cy="1568809"/>
          </a:xfrm>
          <a:prstGeom prst="rect">
            <a:avLst/>
          </a:prstGeom>
        </p:spPr>
        <p:txBody>
          <a:bodyPr lIns="0" tIns="0" rIns="0" bIns="0" rtlCol="0" anchor="t">
            <a:spAutoFit/>
          </a:bodyPr>
          <a:lstStyle/>
          <a:p>
            <a:pPr marL="0" lvl="0" indent="0" algn="l">
              <a:lnSpc>
                <a:spcPts val="3116"/>
              </a:lnSpc>
              <a:spcBef>
                <a:spcPct val="0"/>
              </a:spcBef>
            </a:pPr>
            <a:r>
              <a:rPr lang="en-US" sz="2641" u="none" spc="158">
                <a:solidFill>
                  <a:srgbClr val="000000"/>
                </a:solidFill>
                <a:latin typeface="Libre Baskerville Bold"/>
              </a:rPr>
              <a:t>People can be afraid to get tested. They may incorrectly believe they would have symptoms, may hold on to myths about the virus, or may not have access to health care.</a:t>
            </a:r>
          </a:p>
        </p:txBody>
      </p:sp>
      <p:sp>
        <p:nvSpPr>
          <p:cNvPr id="8" name="TextBox 8"/>
          <p:cNvSpPr txBox="1"/>
          <p:nvPr/>
        </p:nvSpPr>
        <p:spPr>
          <a:xfrm>
            <a:off x="1085850" y="4376946"/>
            <a:ext cx="9549962" cy="402473"/>
          </a:xfrm>
          <a:prstGeom prst="rect">
            <a:avLst/>
          </a:prstGeom>
        </p:spPr>
        <p:txBody>
          <a:bodyPr lIns="0" tIns="0" rIns="0" bIns="0" rtlCol="0" anchor="t">
            <a:spAutoFit/>
          </a:bodyPr>
          <a:lstStyle/>
          <a:p>
            <a:pPr>
              <a:lnSpc>
                <a:spcPts val="3116"/>
              </a:lnSpc>
            </a:pPr>
            <a:r>
              <a:rPr lang="en-US" sz="2641" spc="158">
                <a:solidFill>
                  <a:srgbClr val="000000"/>
                </a:solidFill>
                <a:latin typeface="Libre Baskerville Bold"/>
              </a:rPr>
              <a:t>Not knowing about an infection is a health risk.</a:t>
            </a:r>
          </a:p>
        </p:txBody>
      </p:sp>
      <p:sp>
        <p:nvSpPr>
          <p:cNvPr id="9" name="Freeform 9"/>
          <p:cNvSpPr/>
          <p:nvPr/>
        </p:nvSpPr>
        <p:spPr>
          <a:xfrm>
            <a:off x="1085850" y="2465691"/>
            <a:ext cx="332351" cy="521509"/>
          </a:xfrm>
          <a:custGeom>
            <a:avLst/>
            <a:gdLst/>
            <a:ahLst/>
            <a:cxnLst/>
            <a:rect l="l" t="t" r="r" b="b"/>
            <a:pathLst>
              <a:path w="332351" h="521509">
                <a:moveTo>
                  <a:pt x="0" y="0"/>
                </a:moveTo>
                <a:lnTo>
                  <a:pt x="332351" y="0"/>
                </a:lnTo>
                <a:lnTo>
                  <a:pt x="332351" y="521508"/>
                </a:lnTo>
                <a:lnTo>
                  <a:pt x="0" y="521508"/>
                </a:lnTo>
                <a:lnTo>
                  <a:pt x="0" y="0"/>
                </a:lnTo>
                <a:close/>
              </a:path>
            </a:pathLst>
          </a:custGeom>
          <a:blipFill>
            <a:blip r:embed="rId3">
              <a:extLst>
                <a:ext uri="{96DAC541-7B7A-43D3-8B79-37D633B846F1}">
                  <asvg:svgBlip xmlns:asvg="http://schemas.microsoft.com/office/drawing/2016/SVG/main" r:embed="rId4"/>
                </a:ext>
              </a:extLst>
            </a:blip>
            <a:stretch>
              <a:fillRect t="-133" b="-133"/>
            </a:stretch>
          </a:blipFill>
        </p:spPr>
        <p:txBody>
          <a:bodyPr/>
          <a:lstStyle/>
          <a:p>
            <a:endParaRPr lang="en-US"/>
          </a:p>
        </p:txBody>
      </p:sp>
      <p:sp>
        <p:nvSpPr>
          <p:cNvPr id="10" name="Freeform 10"/>
          <p:cNvSpPr/>
          <p:nvPr/>
        </p:nvSpPr>
        <p:spPr>
          <a:xfrm>
            <a:off x="260350" y="4113523"/>
            <a:ext cx="592244" cy="929319"/>
          </a:xfrm>
          <a:custGeom>
            <a:avLst/>
            <a:gdLst/>
            <a:ahLst/>
            <a:cxnLst/>
            <a:rect l="l" t="t" r="r" b="b"/>
            <a:pathLst>
              <a:path w="592244" h="929319">
                <a:moveTo>
                  <a:pt x="0" y="0"/>
                </a:moveTo>
                <a:lnTo>
                  <a:pt x="592244" y="0"/>
                </a:lnTo>
                <a:lnTo>
                  <a:pt x="592244" y="929319"/>
                </a:lnTo>
                <a:lnTo>
                  <a:pt x="0" y="929319"/>
                </a:lnTo>
                <a:lnTo>
                  <a:pt x="0" y="0"/>
                </a:lnTo>
                <a:close/>
              </a:path>
            </a:pathLst>
          </a:custGeom>
          <a:blipFill>
            <a:blip r:embed="rId3">
              <a:extLst>
                <a:ext uri="{96DAC541-7B7A-43D3-8B79-37D633B846F1}">
                  <asvg:svgBlip xmlns:asvg="http://schemas.microsoft.com/office/drawing/2016/SVG/main" r:embed="rId4"/>
                </a:ext>
              </a:extLst>
            </a:blip>
            <a:stretch>
              <a:fillRect t="-133" b="-133"/>
            </a:stretch>
          </a:blipFill>
        </p:spPr>
        <p:txBody>
          <a:bodyPr/>
          <a:lstStyle/>
          <a:p>
            <a:endParaRPr lang="en-US"/>
          </a:p>
        </p:txBody>
      </p:sp>
      <p:sp>
        <p:nvSpPr>
          <p:cNvPr id="11" name="Freeform 11"/>
          <p:cNvSpPr/>
          <p:nvPr/>
        </p:nvSpPr>
        <p:spPr>
          <a:xfrm>
            <a:off x="260350" y="774365"/>
            <a:ext cx="592244" cy="929319"/>
          </a:xfrm>
          <a:custGeom>
            <a:avLst/>
            <a:gdLst/>
            <a:ahLst/>
            <a:cxnLst/>
            <a:rect l="l" t="t" r="r" b="b"/>
            <a:pathLst>
              <a:path w="592244" h="929319">
                <a:moveTo>
                  <a:pt x="0" y="0"/>
                </a:moveTo>
                <a:lnTo>
                  <a:pt x="592244" y="0"/>
                </a:lnTo>
                <a:lnTo>
                  <a:pt x="592244" y="929320"/>
                </a:lnTo>
                <a:lnTo>
                  <a:pt x="0" y="929320"/>
                </a:lnTo>
                <a:lnTo>
                  <a:pt x="0" y="0"/>
                </a:lnTo>
                <a:close/>
              </a:path>
            </a:pathLst>
          </a:custGeom>
          <a:blipFill>
            <a:blip r:embed="rId3">
              <a:extLst>
                <a:ext uri="{96DAC541-7B7A-43D3-8B79-37D633B846F1}">
                  <asvg:svgBlip xmlns:asvg="http://schemas.microsoft.com/office/drawing/2016/SVG/main" r:embed="rId4"/>
                </a:ext>
              </a:extLst>
            </a:blip>
            <a:stretch>
              <a:fillRect t="-133" b="-133"/>
            </a:stretch>
          </a:blipFill>
        </p:spPr>
        <p:txBody>
          <a:bodyPr/>
          <a:lstStyle/>
          <a:p>
            <a:endParaRPr lang="en-US"/>
          </a:p>
        </p:txBody>
      </p:sp>
      <p:grpSp>
        <p:nvGrpSpPr>
          <p:cNvPr id="12" name="Group 12"/>
          <p:cNvGrpSpPr/>
          <p:nvPr/>
        </p:nvGrpSpPr>
        <p:grpSpPr>
          <a:xfrm>
            <a:off x="0" y="0"/>
            <a:ext cx="12343424" cy="403799"/>
            <a:chOff x="0" y="0"/>
            <a:chExt cx="16457898" cy="538398"/>
          </a:xfrm>
        </p:grpSpPr>
        <p:pic>
          <p:nvPicPr>
            <p:cNvPr id="13" name="Picture 13"/>
            <p:cNvPicPr>
              <a:picLocks noChangeAspect="1"/>
            </p:cNvPicPr>
            <p:nvPr/>
          </p:nvPicPr>
          <p:blipFill>
            <a:blip r:embed="rId5"/>
            <a:srcRect t="48364" b="48364"/>
            <a:stretch>
              <a:fillRect/>
            </a:stretch>
          </p:blipFill>
          <p:spPr>
            <a:xfrm>
              <a:off x="0" y="0"/>
              <a:ext cx="16457898" cy="538398"/>
            </a:xfrm>
            <a:prstGeom prst="rect">
              <a:avLst/>
            </a:prstGeom>
          </p:spPr>
        </p:pic>
      </p:grpSp>
      <p:sp>
        <p:nvSpPr>
          <p:cNvPr id="14" name="TextBox 14"/>
          <p:cNvSpPr txBox="1"/>
          <p:nvPr/>
        </p:nvSpPr>
        <p:spPr>
          <a:xfrm>
            <a:off x="1686460" y="5200497"/>
            <a:ext cx="10260724" cy="1568809"/>
          </a:xfrm>
          <a:prstGeom prst="rect">
            <a:avLst/>
          </a:prstGeom>
        </p:spPr>
        <p:txBody>
          <a:bodyPr lIns="0" tIns="0" rIns="0" bIns="0" rtlCol="0" anchor="t">
            <a:spAutoFit/>
          </a:bodyPr>
          <a:lstStyle/>
          <a:p>
            <a:pPr>
              <a:lnSpc>
                <a:spcPts val="3116"/>
              </a:lnSpc>
            </a:pPr>
            <a:r>
              <a:rPr lang="en-US" sz="2641" spc="158">
                <a:solidFill>
                  <a:srgbClr val="000000"/>
                </a:solidFill>
                <a:latin typeface="Libre Baskerville Bold"/>
              </a:rPr>
              <a:t>Without regular healthcare and possible treatment, a person with hepatitis B faces an increased risk of liver disease, liver cancer, or unknowingly transmitting the virus to others.</a:t>
            </a:r>
          </a:p>
        </p:txBody>
      </p:sp>
      <p:sp>
        <p:nvSpPr>
          <p:cNvPr id="15" name="Freeform 15"/>
          <p:cNvSpPr/>
          <p:nvPr/>
        </p:nvSpPr>
        <p:spPr>
          <a:xfrm>
            <a:off x="1085850" y="5536743"/>
            <a:ext cx="332351" cy="521509"/>
          </a:xfrm>
          <a:custGeom>
            <a:avLst/>
            <a:gdLst/>
            <a:ahLst/>
            <a:cxnLst/>
            <a:rect l="l" t="t" r="r" b="b"/>
            <a:pathLst>
              <a:path w="332351" h="521509">
                <a:moveTo>
                  <a:pt x="0" y="0"/>
                </a:moveTo>
                <a:lnTo>
                  <a:pt x="332351" y="0"/>
                </a:lnTo>
                <a:lnTo>
                  <a:pt x="332351" y="521509"/>
                </a:lnTo>
                <a:lnTo>
                  <a:pt x="0" y="521509"/>
                </a:lnTo>
                <a:lnTo>
                  <a:pt x="0" y="0"/>
                </a:lnTo>
                <a:close/>
              </a:path>
            </a:pathLst>
          </a:custGeom>
          <a:blipFill>
            <a:blip r:embed="rId3">
              <a:extLst>
                <a:ext uri="{96DAC541-7B7A-43D3-8B79-37D633B846F1}">
                  <asvg:svgBlip xmlns:asvg="http://schemas.microsoft.com/office/drawing/2016/SVG/main" r:embed="rId4"/>
                </a:ext>
              </a:extLst>
            </a:blip>
            <a:stretch>
              <a:fillRect t="-133" b="-133"/>
            </a:stretch>
          </a:blipFill>
        </p:spPr>
        <p:txBody>
          <a:bodyPr/>
          <a:lstStyle/>
          <a:p>
            <a:endParaRPr lang="en-US"/>
          </a:p>
        </p:txBody>
      </p:sp>
      <p:grpSp>
        <p:nvGrpSpPr>
          <p:cNvPr id="16" name="Group 16"/>
          <p:cNvGrpSpPr/>
          <p:nvPr/>
        </p:nvGrpSpPr>
        <p:grpSpPr>
          <a:xfrm>
            <a:off x="0" y="0"/>
            <a:ext cx="12343424" cy="403799"/>
            <a:chOff x="0" y="0"/>
            <a:chExt cx="16457898" cy="538398"/>
          </a:xfrm>
        </p:grpSpPr>
        <p:pic>
          <p:nvPicPr>
            <p:cNvPr id="17" name="Picture 17"/>
            <p:cNvPicPr>
              <a:picLocks noChangeAspect="1"/>
            </p:cNvPicPr>
            <p:nvPr/>
          </p:nvPicPr>
          <p:blipFill>
            <a:blip r:embed="rId6"/>
            <a:srcRect t="48843" b="48843"/>
            <a:stretch>
              <a:fillRect/>
            </a:stretch>
          </p:blipFill>
          <p:spPr>
            <a:xfrm>
              <a:off x="0" y="0"/>
              <a:ext cx="16457898" cy="538398"/>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900" y="-358277"/>
            <a:ext cx="12936610" cy="7310971"/>
            <a:chOff x="0" y="0"/>
            <a:chExt cx="10030210" cy="5668454"/>
          </a:xfrm>
        </p:grpSpPr>
        <p:sp>
          <p:nvSpPr>
            <p:cNvPr id="3" name="Freeform 3"/>
            <p:cNvSpPr/>
            <p:nvPr/>
          </p:nvSpPr>
          <p:spPr>
            <a:xfrm>
              <a:off x="0" y="0"/>
              <a:ext cx="10030210" cy="5668454"/>
            </a:xfrm>
            <a:custGeom>
              <a:avLst/>
              <a:gdLst/>
              <a:ahLst/>
              <a:cxnLst/>
              <a:rect l="l" t="t" r="r" b="b"/>
              <a:pathLst>
                <a:path w="10030210" h="5668454">
                  <a:moveTo>
                    <a:pt x="0" y="0"/>
                  </a:moveTo>
                  <a:lnTo>
                    <a:pt x="10030210" y="0"/>
                  </a:lnTo>
                  <a:lnTo>
                    <a:pt x="10030210" y="5668454"/>
                  </a:lnTo>
                  <a:lnTo>
                    <a:pt x="0" y="5668454"/>
                  </a:lnTo>
                  <a:close/>
                </a:path>
              </a:pathLst>
            </a:custGeom>
            <a:solidFill>
              <a:srgbClr val="FBEB98"/>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2"/>
            <a:srcRect t="45802" b="45802"/>
            <a:stretch>
              <a:fillRect/>
            </a:stretch>
          </p:blipFill>
          <p:spPr>
            <a:xfrm>
              <a:off x="0" y="0"/>
              <a:ext cx="16457898" cy="538398"/>
            </a:xfrm>
            <a:prstGeom prst="rect">
              <a:avLst/>
            </a:prstGeom>
          </p:spPr>
        </p:pic>
      </p:grpSp>
      <p:sp>
        <p:nvSpPr>
          <p:cNvPr id="6" name="Freeform 6"/>
          <p:cNvSpPr/>
          <p:nvPr/>
        </p:nvSpPr>
        <p:spPr>
          <a:xfrm>
            <a:off x="6083283" y="1082495"/>
            <a:ext cx="592244" cy="929319"/>
          </a:xfrm>
          <a:custGeom>
            <a:avLst/>
            <a:gdLst/>
            <a:ahLst/>
            <a:cxnLst/>
            <a:rect l="l" t="t" r="r" b="b"/>
            <a:pathLst>
              <a:path w="592244" h="929319">
                <a:moveTo>
                  <a:pt x="0" y="0"/>
                </a:moveTo>
                <a:lnTo>
                  <a:pt x="592244" y="0"/>
                </a:lnTo>
                <a:lnTo>
                  <a:pt x="592244" y="929320"/>
                </a:lnTo>
                <a:lnTo>
                  <a:pt x="0" y="929320"/>
                </a:lnTo>
                <a:lnTo>
                  <a:pt x="0" y="0"/>
                </a:lnTo>
                <a:close/>
              </a:path>
            </a:pathLst>
          </a:custGeom>
          <a:blipFill>
            <a:blip r:embed="rId3">
              <a:extLst>
                <a:ext uri="{96DAC541-7B7A-43D3-8B79-37D633B846F1}">
                  <asvg:svgBlip xmlns:asvg="http://schemas.microsoft.com/office/drawing/2016/SVG/main" r:embed="rId4"/>
                </a:ext>
              </a:extLst>
            </a:blip>
            <a:stretch>
              <a:fillRect t="-133" b="-133"/>
            </a:stretch>
          </a:blipFill>
        </p:spPr>
        <p:txBody>
          <a:bodyPr/>
          <a:lstStyle/>
          <a:p>
            <a:endParaRPr lang="en-US"/>
          </a:p>
        </p:txBody>
      </p:sp>
      <p:grpSp>
        <p:nvGrpSpPr>
          <p:cNvPr id="7" name="Group 7"/>
          <p:cNvGrpSpPr/>
          <p:nvPr/>
        </p:nvGrpSpPr>
        <p:grpSpPr>
          <a:xfrm>
            <a:off x="0" y="0"/>
            <a:ext cx="12343424" cy="403799"/>
            <a:chOff x="0" y="0"/>
            <a:chExt cx="16457898" cy="538398"/>
          </a:xfrm>
        </p:grpSpPr>
        <p:pic>
          <p:nvPicPr>
            <p:cNvPr id="8" name="Picture 8"/>
            <p:cNvPicPr>
              <a:picLocks noChangeAspect="1"/>
            </p:cNvPicPr>
            <p:nvPr/>
          </p:nvPicPr>
          <p:blipFill>
            <a:blip r:embed="rId5"/>
            <a:srcRect t="48364" b="48364"/>
            <a:stretch>
              <a:fillRect/>
            </a:stretch>
          </p:blipFill>
          <p:spPr>
            <a:xfrm>
              <a:off x="0" y="0"/>
              <a:ext cx="16457898" cy="538398"/>
            </a:xfrm>
            <a:prstGeom prst="rect">
              <a:avLst/>
            </a:prstGeom>
          </p:spPr>
        </p:pic>
      </p:grpSp>
      <p:grpSp>
        <p:nvGrpSpPr>
          <p:cNvPr id="9" name="Group 9"/>
          <p:cNvGrpSpPr/>
          <p:nvPr/>
        </p:nvGrpSpPr>
        <p:grpSpPr>
          <a:xfrm>
            <a:off x="0" y="0"/>
            <a:ext cx="12343424" cy="403799"/>
            <a:chOff x="0" y="0"/>
            <a:chExt cx="16457898" cy="538398"/>
          </a:xfrm>
        </p:grpSpPr>
        <p:pic>
          <p:nvPicPr>
            <p:cNvPr id="10" name="Picture 10"/>
            <p:cNvPicPr>
              <a:picLocks noChangeAspect="1"/>
            </p:cNvPicPr>
            <p:nvPr/>
          </p:nvPicPr>
          <p:blipFill>
            <a:blip r:embed="rId6"/>
            <a:srcRect t="48843" b="48843"/>
            <a:stretch>
              <a:fillRect/>
            </a:stretch>
          </p:blipFill>
          <p:spPr>
            <a:xfrm>
              <a:off x="0" y="0"/>
              <a:ext cx="16457898" cy="538398"/>
            </a:xfrm>
            <a:prstGeom prst="rect">
              <a:avLst/>
            </a:prstGeom>
          </p:spPr>
        </p:pic>
      </p:grpSp>
      <p:grpSp>
        <p:nvGrpSpPr>
          <p:cNvPr id="11" name="Group 11"/>
          <p:cNvGrpSpPr>
            <a:grpSpLocks noChangeAspect="1"/>
          </p:cNvGrpSpPr>
          <p:nvPr/>
        </p:nvGrpSpPr>
        <p:grpSpPr>
          <a:xfrm rot="-819579">
            <a:off x="999782" y="813263"/>
            <a:ext cx="4309973" cy="5615240"/>
            <a:chOff x="0" y="0"/>
            <a:chExt cx="4013200" cy="5228590"/>
          </a:xfrm>
        </p:grpSpPr>
        <p:sp>
          <p:nvSpPr>
            <p:cNvPr id="12" name="Freeform 12"/>
            <p:cNvSpPr/>
            <p:nvPr/>
          </p:nvSpPr>
          <p:spPr>
            <a:xfrm>
              <a:off x="270510" y="270510"/>
              <a:ext cx="3473450" cy="4687570"/>
            </a:xfrm>
            <a:custGeom>
              <a:avLst/>
              <a:gdLst/>
              <a:ahLst/>
              <a:cxnLst/>
              <a:rect l="l" t="t" r="r" b="b"/>
              <a:pathLst>
                <a:path w="3473450" h="4687570">
                  <a:moveTo>
                    <a:pt x="0" y="0"/>
                  </a:moveTo>
                  <a:lnTo>
                    <a:pt x="3473450" y="0"/>
                  </a:lnTo>
                  <a:lnTo>
                    <a:pt x="3473450" y="4687570"/>
                  </a:lnTo>
                  <a:lnTo>
                    <a:pt x="0" y="4687570"/>
                  </a:lnTo>
                  <a:lnTo>
                    <a:pt x="0" y="0"/>
                  </a:lnTo>
                  <a:close/>
                </a:path>
              </a:pathLst>
            </a:custGeom>
            <a:blipFill>
              <a:blip r:embed="rId7"/>
              <a:stretch>
                <a:fillRect l="-51089" r="-51089"/>
              </a:stretch>
            </a:blipFill>
          </p:spPr>
          <p:txBody>
            <a:bodyPr/>
            <a:lstStyle/>
            <a:p>
              <a:endParaRPr lang="en-US"/>
            </a:p>
          </p:txBody>
        </p:sp>
        <p:sp>
          <p:nvSpPr>
            <p:cNvPr id="13" name="Freeform 13"/>
            <p:cNvSpPr/>
            <p:nvPr/>
          </p:nvSpPr>
          <p:spPr>
            <a:xfrm>
              <a:off x="0" y="0"/>
              <a:ext cx="4013200" cy="5228590"/>
            </a:xfrm>
            <a:custGeom>
              <a:avLst/>
              <a:gdLst/>
              <a:ahLst/>
              <a:cxnLst/>
              <a:rect l="l" t="t" r="r" b="b"/>
              <a:pathLst>
                <a:path w="4013200" h="5228590">
                  <a:moveTo>
                    <a:pt x="4013200" y="5228590"/>
                  </a:moveTo>
                  <a:lnTo>
                    <a:pt x="0" y="5228590"/>
                  </a:lnTo>
                  <a:lnTo>
                    <a:pt x="0" y="0"/>
                  </a:lnTo>
                  <a:lnTo>
                    <a:pt x="4013200" y="0"/>
                  </a:lnTo>
                  <a:lnTo>
                    <a:pt x="4013200" y="5228590"/>
                  </a:lnTo>
                  <a:close/>
                  <a:moveTo>
                    <a:pt x="106680" y="5121910"/>
                  </a:moveTo>
                  <a:lnTo>
                    <a:pt x="3907790" y="5121910"/>
                  </a:lnTo>
                  <a:lnTo>
                    <a:pt x="3907790" y="106680"/>
                  </a:lnTo>
                  <a:lnTo>
                    <a:pt x="106680" y="106680"/>
                  </a:lnTo>
                  <a:lnTo>
                    <a:pt x="106680" y="5121910"/>
                  </a:lnTo>
                  <a:close/>
                  <a:moveTo>
                    <a:pt x="3793490" y="5008880"/>
                  </a:moveTo>
                  <a:lnTo>
                    <a:pt x="219710" y="5008880"/>
                  </a:lnTo>
                  <a:lnTo>
                    <a:pt x="219710" y="219710"/>
                  </a:lnTo>
                  <a:lnTo>
                    <a:pt x="3794760" y="219710"/>
                  </a:lnTo>
                  <a:lnTo>
                    <a:pt x="3793490" y="5008880"/>
                  </a:lnTo>
                  <a:close/>
                  <a:moveTo>
                    <a:pt x="321310" y="4907280"/>
                  </a:moveTo>
                  <a:lnTo>
                    <a:pt x="3693160" y="4907280"/>
                  </a:lnTo>
                  <a:lnTo>
                    <a:pt x="3693160" y="321310"/>
                  </a:lnTo>
                  <a:lnTo>
                    <a:pt x="321310" y="321310"/>
                  </a:lnTo>
                  <a:lnTo>
                    <a:pt x="321310" y="4907280"/>
                  </a:lnTo>
                  <a:close/>
                </a:path>
              </a:pathLst>
            </a:custGeom>
            <a:solidFill>
              <a:srgbClr val="FFDA02"/>
            </a:solidFill>
          </p:spPr>
          <p:txBody>
            <a:bodyPr/>
            <a:lstStyle/>
            <a:p>
              <a:endParaRPr lang="en-US"/>
            </a:p>
          </p:txBody>
        </p:sp>
      </p:grpSp>
      <p:sp>
        <p:nvSpPr>
          <p:cNvPr id="14" name="TextBox 14"/>
          <p:cNvSpPr txBox="1"/>
          <p:nvPr/>
        </p:nvSpPr>
        <p:spPr>
          <a:xfrm>
            <a:off x="6847521" y="1082495"/>
            <a:ext cx="4838652" cy="5089705"/>
          </a:xfrm>
          <a:prstGeom prst="rect">
            <a:avLst/>
          </a:prstGeom>
        </p:spPr>
        <p:txBody>
          <a:bodyPr lIns="0" tIns="0" rIns="0" bIns="0" rtlCol="0" anchor="t">
            <a:spAutoFit/>
          </a:bodyPr>
          <a:lstStyle/>
          <a:p>
            <a:pPr>
              <a:lnSpc>
                <a:spcPts val="3380"/>
              </a:lnSpc>
            </a:pPr>
            <a:r>
              <a:rPr lang="en-US" sz="2864" spc="171">
                <a:solidFill>
                  <a:srgbClr val="000000"/>
                </a:solidFill>
                <a:latin typeface="Libre Baskerville Bold"/>
              </a:rPr>
              <a:t>The CDC now recommends that all adults in the United States be tested for hepatitis B at least once in their lifetime and that all adults between the ages of 19 and 59 (as well as high-risk adults ages 60+) be vaccinated against hepatitis 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85894"/>
            <a:chOff x="0" y="0"/>
            <a:chExt cx="10030210" cy="996999"/>
          </a:xfrm>
        </p:grpSpPr>
        <p:sp>
          <p:nvSpPr>
            <p:cNvPr id="3" name="Freeform 3"/>
            <p:cNvSpPr/>
            <p:nvPr/>
          </p:nvSpPr>
          <p:spPr>
            <a:xfrm>
              <a:off x="0" y="0"/>
              <a:ext cx="10030210" cy="996999"/>
            </a:xfrm>
            <a:custGeom>
              <a:avLst/>
              <a:gdLst/>
              <a:ahLst/>
              <a:cxnLst/>
              <a:rect l="l" t="t" r="r" b="b"/>
              <a:pathLst>
                <a:path w="10030210" h="996999">
                  <a:moveTo>
                    <a:pt x="0" y="0"/>
                  </a:moveTo>
                  <a:lnTo>
                    <a:pt x="10030210" y="0"/>
                  </a:lnTo>
                  <a:lnTo>
                    <a:pt x="10030210" y="996999"/>
                  </a:lnTo>
                  <a:lnTo>
                    <a:pt x="0" y="996999"/>
                  </a:lnTo>
                  <a:close/>
                </a:path>
              </a:pathLst>
            </a:custGeom>
            <a:solidFill>
              <a:srgbClr val="2BB580"/>
            </a:solidFill>
          </p:spPr>
          <p:txBody>
            <a:bodyPr/>
            <a:lstStyle/>
            <a:p>
              <a:endParaRPr lang="en-US"/>
            </a:p>
          </p:txBody>
        </p:sp>
      </p:grpSp>
      <p:sp>
        <p:nvSpPr>
          <p:cNvPr id="4" name="TextBox 4"/>
          <p:cNvSpPr txBox="1"/>
          <p:nvPr/>
        </p:nvSpPr>
        <p:spPr>
          <a:xfrm>
            <a:off x="-20082" y="600118"/>
            <a:ext cx="12230315" cy="450532"/>
          </a:xfrm>
          <a:prstGeom prst="rect">
            <a:avLst/>
          </a:prstGeom>
        </p:spPr>
        <p:txBody>
          <a:bodyPr lIns="0" tIns="0" rIns="0" bIns="0" rtlCol="0" anchor="t">
            <a:spAutoFit/>
          </a:bodyPr>
          <a:lstStyle/>
          <a:p>
            <a:pPr algn="ctr">
              <a:lnSpc>
                <a:spcPts val="3562"/>
              </a:lnSpc>
            </a:pPr>
            <a:r>
              <a:rPr lang="en-US" sz="3018" spc="181">
                <a:solidFill>
                  <a:srgbClr val="FFFFFF"/>
                </a:solidFill>
                <a:latin typeface="Libre Baskerville Bold"/>
              </a:rPr>
              <a:t>The test for hepatitis B is a simple blood test.</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2"/>
            <a:srcRect t="48364" b="48364"/>
            <a:stretch>
              <a:fillRect/>
            </a:stretch>
          </p:blipFill>
          <p:spPr>
            <a:xfrm>
              <a:off x="0" y="0"/>
              <a:ext cx="16457898" cy="538398"/>
            </a:xfrm>
            <a:prstGeom prst="rect">
              <a:avLst/>
            </a:prstGeom>
          </p:spPr>
        </p:pic>
      </p:grpSp>
      <p:sp>
        <p:nvSpPr>
          <p:cNvPr id="7" name="TextBox 7"/>
          <p:cNvSpPr txBox="1"/>
          <p:nvPr/>
        </p:nvSpPr>
        <p:spPr>
          <a:xfrm>
            <a:off x="327243" y="1637790"/>
            <a:ext cx="6696075" cy="787759"/>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It can be done at a family doctor, liver specialist, or at a community health fair.</a:t>
            </a:r>
          </a:p>
        </p:txBody>
      </p:sp>
      <p:sp>
        <p:nvSpPr>
          <p:cNvPr id="8" name="TextBox 8"/>
          <p:cNvSpPr txBox="1"/>
          <p:nvPr/>
        </p:nvSpPr>
        <p:spPr>
          <a:xfrm>
            <a:off x="2962586" y="5588504"/>
            <a:ext cx="6696075" cy="787759"/>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It is quick and easy, and the results will be available in a few days.</a:t>
            </a:r>
          </a:p>
        </p:txBody>
      </p:sp>
      <p:sp>
        <p:nvSpPr>
          <p:cNvPr id="9" name="Freeform 9"/>
          <p:cNvSpPr/>
          <p:nvPr/>
        </p:nvSpPr>
        <p:spPr>
          <a:xfrm>
            <a:off x="7762620" y="1598187"/>
            <a:ext cx="3605189" cy="3952213"/>
          </a:xfrm>
          <a:custGeom>
            <a:avLst/>
            <a:gdLst/>
            <a:ahLst/>
            <a:cxnLst/>
            <a:rect l="l" t="t" r="r" b="b"/>
            <a:pathLst>
              <a:path w="3605189" h="3952213">
                <a:moveTo>
                  <a:pt x="0" y="0"/>
                </a:moveTo>
                <a:lnTo>
                  <a:pt x="3605189" y="0"/>
                </a:lnTo>
                <a:lnTo>
                  <a:pt x="3605189" y="3952212"/>
                </a:lnTo>
                <a:lnTo>
                  <a:pt x="0" y="3952212"/>
                </a:lnTo>
                <a:lnTo>
                  <a:pt x="0" y="0"/>
                </a:lnTo>
                <a:close/>
              </a:path>
            </a:pathLst>
          </a:custGeom>
          <a:blipFill>
            <a:blip r:embed="rId3"/>
            <a:stretch>
              <a:fillRect t="-115" b="-115"/>
            </a:stretch>
          </a:blipFill>
        </p:spPr>
        <p:txBody>
          <a:bodyPr/>
          <a:lstStyle/>
          <a:p>
            <a:endParaRPr lang="en-US"/>
          </a:p>
        </p:txBody>
      </p:sp>
      <p:grpSp>
        <p:nvGrpSpPr>
          <p:cNvPr id="10" name="Group 10"/>
          <p:cNvGrpSpPr/>
          <p:nvPr/>
        </p:nvGrpSpPr>
        <p:grpSpPr>
          <a:xfrm>
            <a:off x="-20082" y="0"/>
            <a:ext cx="12343424" cy="403799"/>
            <a:chOff x="0" y="0"/>
            <a:chExt cx="16457898" cy="538398"/>
          </a:xfrm>
        </p:grpSpPr>
        <p:pic>
          <p:nvPicPr>
            <p:cNvPr id="11" name="Picture 11"/>
            <p:cNvPicPr>
              <a:picLocks noChangeAspect="1"/>
            </p:cNvPicPr>
            <p:nvPr/>
          </p:nvPicPr>
          <p:blipFill>
            <a:blip r:embed="rId4"/>
            <a:srcRect t="48843" b="48843"/>
            <a:stretch>
              <a:fillRect/>
            </a:stretch>
          </p:blipFill>
          <p:spPr>
            <a:xfrm>
              <a:off x="0" y="0"/>
              <a:ext cx="16457898" cy="538398"/>
            </a:xfrm>
            <a:prstGeom prst="rect">
              <a:avLst/>
            </a:prstGeom>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75145"/>
            <a:chOff x="0" y="0"/>
            <a:chExt cx="10030210" cy="988665"/>
          </a:xfrm>
        </p:grpSpPr>
        <p:sp>
          <p:nvSpPr>
            <p:cNvPr id="3" name="Freeform 3"/>
            <p:cNvSpPr/>
            <p:nvPr/>
          </p:nvSpPr>
          <p:spPr>
            <a:xfrm>
              <a:off x="0" y="0"/>
              <a:ext cx="10030210" cy="988665"/>
            </a:xfrm>
            <a:custGeom>
              <a:avLst/>
              <a:gdLst/>
              <a:ahLst/>
              <a:cxnLst/>
              <a:rect l="l" t="t" r="r" b="b"/>
              <a:pathLst>
                <a:path w="10030210" h="988665">
                  <a:moveTo>
                    <a:pt x="0" y="0"/>
                  </a:moveTo>
                  <a:lnTo>
                    <a:pt x="10030210" y="0"/>
                  </a:lnTo>
                  <a:lnTo>
                    <a:pt x="10030210" y="988665"/>
                  </a:lnTo>
                  <a:lnTo>
                    <a:pt x="0" y="988665"/>
                  </a:lnTo>
                  <a:close/>
                </a:path>
              </a:pathLst>
            </a:custGeom>
            <a:solidFill>
              <a:srgbClr val="2BB580"/>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2"/>
            <a:srcRect t="48364" b="48364"/>
            <a:stretch>
              <a:fillRect/>
            </a:stretch>
          </p:blipFill>
          <p:spPr>
            <a:xfrm>
              <a:off x="0" y="0"/>
              <a:ext cx="16457898" cy="538398"/>
            </a:xfrm>
            <a:prstGeom prst="rect">
              <a:avLst/>
            </a:prstGeom>
          </p:spPr>
        </p:pic>
      </p:grpSp>
      <p:sp>
        <p:nvSpPr>
          <p:cNvPr id="6" name="TextBox 6"/>
          <p:cNvSpPr txBox="1"/>
          <p:nvPr/>
        </p:nvSpPr>
        <p:spPr>
          <a:xfrm>
            <a:off x="200820" y="1854274"/>
            <a:ext cx="4928739" cy="402473"/>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If the test results show that</a:t>
            </a:r>
          </a:p>
        </p:txBody>
      </p:sp>
      <p:sp>
        <p:nvSpPr>
          <p:cNvPr id="7" name="Freeform 7"/>
          <p:cNvSpPr/>
          <p:nvPr/>
        </p:nvSpPr>
        <p:spPr>
          <a:xfrm>
            <a:off x="5291617" y="1275816"/>
            <a:ext cx="2252884" cy="2252884"/>
          </a:xfrm>
          <a:custGeom>
            <a:avLst/>
            <a:gdLst/>
            <a:ahLst/>
            <a:cxnLst/>
            <a:rect l="l" t="t" r="r" b="b"/>
            <a:pathLst>
              <a:path w="2252884" h="2252884">
                <a:moveTo>
                  <a:pt x="0" y="0"/>
                </a:moveTo>
                <a:lnTo>
                  <a:pt x="2252884" y="0"/>
                </a:lnTo>
                <a:lnTo>
                  <a:pt x="2252884" y="2252884"/>
                </a:lnTo>
                <a:lnTo>
                  <a:pt x="0" y="22528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rot="634764">
            <a:off x="7458037" y="2177188"/>
            <a:ext cx="1367182" cy="825960"/>
          </a:xfrm>
          <a:prstGeom prst="rect">
            <a:avLst/>
          </a:prstGeom>
        </p:spPr>
        <p:txBody>
          <a:bodyPr lIns="0" tIns="0" rIns="0" bIns="0" rtlCol="0" anchor="t">
            <a:spAutoFit/>
          </a:bodyPr>
          <a:lstStyle/>
          <a:p>
            <a:pPr>
              <a:lnSpc>
                <a:spcPts val="1291"/>
              </a:lnSpc>
            </a:pPr>
            <a:r>
              <a:rPr lang="en-US" sz="922">
                <a:solidFill>
                  <a:srgbClr val="FFFFFF"/>
                </a:solidFill>
                <a:latin typeface="Arimo"/>
              </a:rPr>
              <a:t>______</a:t>
            </a:r>
          </a:p>
          <a:p>
            <a:pPr>
              <a:lnSpc>
                <a:spcPts val="1291"/>
              </a:lnSpc>
            </a:pPr>
            <a:r>
              <a:rPr lang="en-US" sz="922">
                <a:solidFill>
                  <a:srgbClr val="FFFFFF"/>
                </a:solidFill>
                <a:latin typeface="Arimo"/>
              </a:rPr>
              <a:t>______</a:t>
            </a:r>
          </a:p>
          <a:p>
            <a:pPr>
              <a:lnSpc>
                <a:spcPts val="1291"/>
              </a:lnSpc>
            </a:pPr>
            <a:r>
              <a:rPr lang="en-US" sz="922">
                <a:solidFill>
                  <a:srgbClr val="FFFFFF"/>
                </a:solidFill>
                <a:latin typeface="Arimo"/>
              </a:rPr>
              <a:t>______</a:t>
            </a:r>
          </a:p>
          <a:p>
            <a:pPr>
              <a:lnSpc>
                <a:spcPts val="1291"/>
              </a:lnSpc>
            </a:pPr>
            <a:r>
              <a:rPr lang="en-US" sz="922">
                <a:solidFill>
                  <a:srgbClr val="FFFFFF"/>
                </a:solidFill>
                <a:latin typeface="Arimo"/>
              </a:rPr>
              <a:t>______</a:t>
            </a:r>
          </a:p>
          <a:p>
            <a:pPr>
              <a:lnSpc>
                <a:spcPts val="1291"/>
              </a:lnSpc>
            </a:pPr>
            <a:endParaRPr lang="en-US" sz="922">
              <a:solidFill>
                <a:srgbClr val="FFFFFF"/>
              </a:solidFill>
              <a:latin typeface="Arimo"/>
            </a:endParaRPr>
          </a:p>
        </p:txBody>
      </p:sp>
      <p:grpSp>
        <p:nvGrpSpPr>
          <p:cNvPr id="9" name="Group 9"/>
          <p:cNvGrpSpPr/>
          <p:nvPr/>
        </p:nvGrpSpPr>
        <p:grpSpPr>
          <a:xfrm>
            <a:off x="343719" y="1708764"/>
            <a:ext cx="4689369" cy="693494"/>
            <a:chOff x="0" y="0"/>
            <a:chExt cx="7643078" cy="1130308"/>
          </a:xfrm>
        </p:grpSpPr>
        <p:sp>
          <p:nvSpPr>
            <p:cNvPr id="10" name="Freeform 10"/>
            <p:cNvSpPr/>
            <p:nvPr/>
          </p:nvSpPr>
          <p:spPr>
            <a:xfrm>
              <a:off x="0" y="0"/>
              <a:ext cx="7643078" cy="1130308"/>
            </a:xfrm>
            <a:custGeom>
              <a:avLst/>
              <a:gdLst/>
              <a:ahLst/>
              <a:cxnLst/>
              <a:rect l="l" t="t" r="r" b="b"/>
              <a:pathLst>
                <a:path w="7643078" h="1130308">
                  <a:moveTo>
                    <a:pt x="7518618" y="59690"/>
                  </a:moveTo>
                  <a:cubicBezTo>
                    <a:pt x="7554178" y="59690"/>
                    <a:pt x="7583388" y="88900"/>
                    <a:pt x="7583388" y="124460"/>
                  </a:cubicBezTo>
                  <a:lnTo>
                    <a:pt x="7583388" y="1005848"/>
                  </a:lnTo>
                  <a:cubicBezTo>
                    <a:pt x="7583388" y="1041408"/>
                    <a:pt x="7554178" y="1070618"/>
                    <a:pt x="7518618" y="1070618"/>
                  </a:cubicBezTo>
                  <a:lnTo>
                    <a:pt x="124460" y="1070618"/>
                  </a:lnTo>
                  <a:cubicBezTo>
                    <a:pt x="88900" y="1070618"/>
                    <a:pt x="59690" y="1041408"/>
                    <a:pt x="59690" y="1005848"/>
                  </a:cubicBezTo>
                  <a:lnTo>
                    <a:pt x="59690" y="124460"/>
                  </a:lnTo>
                  <a:cubicBezTo>
                    <a:pt x="59690" y="88900"/>
                    <a:pt x="88900" y="59690"/>
                    <a:pt x="124460" y="59690"/>
                  </a:cubicBezTo>
                  <a:lnTo>
                    <a:pt x="7518618" y="59690"/>
                  </a:lnTo>
                  <a:moveTo>
                    <a:pt x="7518618" y="0"/>
                  </a:moveTo>
                  <a:lnTo>
                    <a:pt x="124460" y="0"/>
                  </a:lnTo>
                  <a:cubicBezTo>
                    <a:pt x="55880" y="0"/>
                    <a:pt x="0" y="55880"/>
                    <a:pt x="0" y="124460"/>
                  </a:cubicBezTo>
                  <a:lnTo>
                    <a:pt x="0" y="1005848"/>
                  </a:lnTo>
                  <a:cubicBezTo>
                    <a:pt x="0" y="1074428"/>
                    <a:pt x="55880" y="1130308"/>
                    <a:pt x="124460" y="1130308"/>
                  </a:cubicBezTo>
                  <a:lnTo>
                    <a:pt x="7518618" y="1130308"/>
                  </a:lnTo>
                  <a:cubicBezTo>
                    <a:pt x="7587198" y="1130308"/>
                    <a:pt x="7643078" y="1074428"/>
                    <a:pt x="7643078" y="1005848"/>
                  </a:cubicBezTo>
                  <a:lnTo>
                    <a:pt x="7643078" y="124460"/>
                  </a:lnTo>
                  <a:cubicBezTo>
                    <a:pt x="7643078" y="55880"/>
                    <a:pt x="7587198" y="0"/>
                    <a:pt x="7518618" y="0"/>
                  </a:cubicBezTo>
                  <a:close/>
                </a:path>
              </a:pathLst>
            </a:custGeom>
            <a:solidFill>
              <a:srgbClr val="000000"/>
            </a:solidFill>
          </p:spPr>
          <p:txBody>
            <a:bodyPr/>
            <a:lstStyle/>
            <a:p>
              <a:endParaRPr lang="en-US"/>
            </a:p>
          </p:txBody>
        </p:sp>
      </p:grpSp>
      <p:grpSp>
        <p:nvGrpSpPr>
          <p:cNvPr id="11" name="Group 11"/>
          <p:cNvGrpSpPr>
            <a:grpSpLocks noChangeAspect="1"/>
          </p:cNvGrpSpPr>
          <p:nvPr/>
        </p:nvGrpSpPr>
        <p:grpSpPr>
          <a:xfrm>
            <a:off x="7088867" y="1744396"/>
            <a:ext cx="4895872" cy="4895853"/>
            <a:chOff x="0" y="0"/>
            <a:chExt cx="6350000" cy="6349975"/>
          </a:xfrm>
        </p:grpSpPr>
        <p:sp>
          <p:nvSpPr>
            <p:cNvPr id="12" name="Freeform 1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25046" r="-25046"/>
              </a:stretch>
            </a:blipFill>
          </p:spPr>
          <p:txBody>
            <a:bodyPr/>
            <a:lstStyle/>
            <a:p>
              <a:endParaRPr lang="en-US"/>
            </a:p>
          </p:txBody>
        </p:sp>
      </p:grpSp>
      <p:grpSp>
        <p:nvGrpSpPr>
          <p:cNvPr id="13" name="Group 13"/>
          <p:cNvGrpSpPr/>
          <p:nvPr/>
        </p:nvGrpSpPr>
        <p:grpSpPr>
          <a:xfrm>
            <a:off x="-26545" y="-19050"/>
            <a:ext cx="12343424" cy="403799"/>
            <a:chOff x="0" y="0"/>
            <a:chExt cx="16457898" cy="538398"/>
          </a:xfrm>
        </p:grpSpPr>
        <p:pic>
          <p:nvPicPr>
            <p:cNvPr id="14" name="Picture 14"/>
            <p:cNvPicPr>
              <a:picLocks noChangeAspect="1"/>
            </p:cNvPicPr>
            <p:nvPr/>
          </p:nvPicPr>
          <p:blipFill>
            <a:blip r:embed="rId6"/>
            <a:srcRect t="48843" b="48843"/>
            <a:stretch>
              <a:fillRect/>
            </a:stretch>
          </p:blipFill>
          <p:spPr>
            <a:xfrm>
              <a:off x="0" y="0"/>
              <a:ext cx="16457898" cy="538398"/>
            </a:xfrm>
            <a:prstGeom prst="rect">
              <a:avLst/>
            </a:prstGeom>
          </p:spPr>
        </p:pic>
      </p:grpSp>
      <p:sp>
        <p:nvSpPr>
          <p:cNvPr id="15" name="TextBox 15"/>
          <p:cNvSpPr txBox="1"/>
          <p:nvPr/>
        </p:nvSpPr>
        <p:spPr>
          <a:xfrm>
            <a:off x="200820" y="585801"/>
            <a:ext cx="11888695" cy="397234"/>
          </a:xfrm>
          <a:prstGeom prst="rect">
            <a:avLst/>
          </a:prstGeom>
        </p:spPr>
        <p:txBody>
          <a:bodyPr lIns="0" tIns="0" rIns="0" bIns="0" rtlCol="0" anchor="t">
            <a:spAutoFit/>
          </a:bodyPr>
          <a:lstStyle/>
          <a:p>
            <a:pPr algn="ctr">
              <a:lnSpc>
                <a:spcPts val="3116"/>
              </a:lnSpc>
            </a:pPr>
            <a:r>
              <a:rPr lang="en-US" sz="2641" spc="158">
                <a:solidFill>
                  <a:srgbClr val="FFFFFF"/>
                </a:solidFill>
                <a:latin typeface="Libre Baskerville Bold"/>
              </a:rPr>
              <a:t>After someone is tested:</a:t>
            </a:r>
          </a:p>
        </p:txBody>
      </p:sp>
      <p:sp>
        <p:nvSpPr>
          <p:cNvPr id="16" name="TextBox 16"/>
          <p:cNvSpPr txBox="1"/>
          <p:nvPr/>
        </p:nvSpPr>
        <p:spPr>
          <a:xfrm>
            <a:off x="-711837" y="4742945"/>
            <a:ext cx="6463129" cy="345841"/>
          </a:xfrm>
          <a:prstGeom prst="rect">
            <a:avLst/>
          </a:prstGeom>
        </p:spPr>
        <p:txBody>
          <a:bodyPr lIns="0" tIns="0" rIns="0" bIns="0" rtlCol="0" anchor="t">
            <a:spAutoFit/>
          </a:bodyPr>
          <a:lstStyle/>
          <a:p>
            <a:pPr algn="ctr">
              <a:lnSpc>
                <a:spcPts val="2788"/>
              </a:lnSpc>
            </a:pPr>
            <a:r>
              <a:rPr lang="en-US" sz="2363" spc="141">
                <a:solidFill>
                  <a:srgbClr val="000000"/>
                </a:solidFill>
                <a:latin typeface="Kite One Italics"/>
              </a:rPr>
              <a:t>Someone has the virus</a:t>
            </a:r>
          </a:p>
        </p:txBody>
      </p:sp>
      <p:sp>
        <p:nvSpPr>
          <p:cNvPr id="17" name="TextBox 17"/>
          <p:cNvSpPr txBox="1"/>
          <p:nvPr/>
        </p:nvSpPr>
        <p:spPr>
          <a:xfrm>
            <a:off x="-369489" y="2993662"/>
            <a:ext cx="6463129" cy="345841"/>
          </a:xfrm>
          <a:prstGeom prst="rect">
            <a:avLst/>
          </a:prstGeom>
        </p:spPr>
        <p:txBody>
          <a:bodyPr lIns="0" tIns="0" rIns="0" bIns="0" rtlCol="0" anchor="t">
            <a:spAutoFit/>
          </a:bodyPr>
          <a:lstStyle/>
          <a:p>
            <a:pPr algn="ctr">
              <a:lnSpc>
                <a:spcPts val="2788"/>
              </a:lnSpc>
            </a:pPr>
            <a:r>
              <a:rPr lang="en-US" sz="2363" spc="141">
                <a:solidFill>
                  <a:srgbClr val="000000"/>
                </a:solidFill>
                <a:latin typeface="Kite One Italics"/>
              </a:rPr>
              <a:t>Someone does NOT have the virus</a:t>
            </a:r>
          </a:p>
        </p:txBody>
      </p:sp>
      <p:sp>
        <p:nvSpPr>
          <p:cNvPr id="18" name="TextBox 18"/>
          <p:cNvSpPr txBox="1"/>
          <p:nvPr/>
        </p:nvSpPr>
        <p:spPr>
          <a:xfrm>
            <a:off x="1727883" y="3579257"/>
            <a:ext cx="4424779" cy="704578"/>
          </a:xfrm>
          <a:prstGeom prst="rect">
            <a:avLst/>
          </a:prstGeom>
        </p:spPr>
        <p:txBody>
          <a:bodyPr lIns="0" tIns="0" rIns="0" bIns="0" rtlCol="0" anchor="t">
            <a:spAutoFit/>
          </a:bodyPr>
          <a:lstStyle/>
          <a:p>
            <a:pPr marL="390132" lvl="1" indent="-195066">
              <a:lnSpc>
                <a:spcPts val="2788"/>
              </a:lnSpc>
              <a:buFont typeface="Arial"/>
              <a:buChar char="•"/>
            </a:pPr>
            <a:r>
              <a:rPr lang="en-US" sz="2363" spc="141">
                <a:solidFill>
                  <a:srgbClr val="000000"/>
                </a:solidFill>
                <a:latin typeface="Kite One Italics"/>
              </a:rPr>
              <a:t>They should get vaccinated to prevent hepatitis B</a:t>
            </a:r>
          </a:p>
        </p:txBody>
      </p:sp>
      <p:sp>
        <p:nvSpPr>
          <p:cNvPr id="19" name="TextBox 19"/>
          <p:cNvSpPr txBox="1"/>
          <p:nvPr/>
        </p:nvSpPr>
        <p:spPr>
          <a:xfrm>
            <a:off x="1716627" y="5208044"/>
            <a:ext cx="4348579" cy="1354810"/>
          </a:xfrm>
          <a:prstGeom prst="rect">
            <a:avLst/>
          </a:prstGeom>
        </p:spPr>
        <p:txBody>
          <a:bodyPr lIns="0" tIns="0" rIns="0" bIns="0" rtlCol="0" anchor="t">
            <a:spAutoFit/>
          </a:bodyPr>
          <a:lstStyle/>
          <a:p>
            <a:pPr marL="390132" lvl="1" indent="-195066">
              <a:lnSpc>
                <a:spcPts val="2788"/>
              </a:lnSpc>
              <a:buFont typeface="Arial"/>
              <a:buChar char="•"/>
            </a:pPr>
            <a:r>
              <a:rPr lang="en-US" sz="2363" spc="141">
                <a:solidFill>
                  <a:srgbClr val="000000"/>
                </a:solidFill>
                <a:latin typeface="Kite One Italics"/>
              </a:rPr>
              <a:t>They should see a doctor for additional testing</a:t>
            </a:r>
          </a:p>
          <a:p>
            <a:pPr marL="390132" lvl="1" indent="-195066">
              <a:lnSpc>
                <a:spcPts val="2599"/>
              </a:lnSpc>
              <a:buFont typeface="Arial"/>
              <a:buChar char="•"/>
            </a:pPr>
            <a:r>
              <a:rPr lang="en-US" sz="2363" spc="137">
                <a:solidFill>
                  <a:srgbClr val="000000"/>
                </a:solidFill>
                <a:latin typeface="Kite One Italics"/>
              </a:rPr>
              <a:t>Have family members and intimate partners tested</a:t>
            </a:r>
          </a:p>
        </p:txBody>
      </p:sp>
      <p:sp>
        <p:nvSpPr>
          <p:cNvPr id="20" name="TextBox 20"/>
          <p:cNvSpPr txBox="1"/>
          <p:nvPr/>
        </p:nvSpPr>
        <p:spPr>
          <a:xfrm rot="634764">
            <a:off x="6090449" y="1674809"/>
            <a:ext cx="755562" cy="459718"/>
          </a:xfrm>
          <a:prstGeom prst="rect">
            <a:avLst/>
          </a:prstGeom>
        </p:spPr>
        <p:txBody>
          <a:bodyPr lIns="0" tIns="0" rIns="0" bIns="0" rtlCol="0" anchor="t">
            <a:spAutoFit/>
          </a:bodyPr>
          <a:lstStyle/>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endParaRPr lang="en-US" sz="509">
              <a:solidFill>
                <a:srgbClr val="FFFFFF"/>
              </a:solidFill>
              <a:latin typeface="Arimo"/>
            </a:endParaRPr>
          </a:p>
        </p:txBody>
      </p:sp>
      <p:sp>
        <p:nvSpPr>
          <p:cNvPr id="21" name="TextBox 21"/>
          <p:cNvSpPr txBox="1"/>
          <p:nvPr/>
        </p:nvSpPr>
        <p:spPr>
          <a:xfrm rot="634764">
            <a:off x="6453744" y="1731560"/>
            <a:ext cx="755562" cy="459718"/>
          </a:xfrm>
          <a:prstGeom prst="rect">
            <a:avLst/>
          </a:prstGeom>
        </p:spPr>
        <p:txBody>
          <a:bodyPr lIns="0" tIns="0" rIns="0" bIns="0" rtlCol="0" anchor="t">
            <a:spAutoFit/>
          </a:bodyPr>
          <a:lstStyle/>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endParaRPr lang="en-US" sz="509">
              <a:solidFill>
                <a:srgbClr val="FFFFFF"/>
              </a:solidFill>
              <a:latin typeface="Arimo"/>
            </a:endParaRPr>
          </a:p>
        </p:txBody>
      </p:sp>
      <p:sp>
        <p:nvSpPr>
          <p:cNvPr id="22" name="TextBox 22"/>
          <p:cNvSpPr txBox="1"/>
          <p:nvPr/>
        </p:nvSpPr>
        <p:spPr>
          <a:xfrm rot="634764">
            <a:off x="6786452" y="1816272"/>
            <a:ext cx="755562" cy="459718"/>
          </a:xfrm>
          <a:prstGeom prst="rect">
            <a:avLst/>
          </a:prstGeom>
        </p:spPr>
        <p:txBody>
          <a:bodyPr lIns="0" tIns="0" rIns="0" bIns="0" rtlCol="0" anchor="t">
            <a:spAutoFit/>
          </a:bodyPr>
          <a:lstStyle/>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r>
              <a:rPr lang="en-US" sz="509">
                <a:solidFill>
                  <a:srgbClr val="FFFFFF"/>
                </a:solidFill>
                <a:latin typeface="Arimo"/>
              </a:rPr>
              <a:t>______</a:t>
            </a:r>
          </a:p>
          <a:p>
            <a:pPr>
              <a:lnSpc>
                <a:spcPts val="713"/>
              </a:lnSpc>
            </a:pPr>
            <a:endParaRPr lang="en-US" sz="509">
              <a:solidFill>
                <a:srgbClr val="FFFFFF"/>
              </a:solidFill>
              <a:latin typeface="Arimo"/>
            </a:endParaRPr>
          </a:p>
        </p:txBody>
      </p:sp>
      <p:sp>
        <p:nvSpPr>
          <p:cNvPr id="23" name="TextBox 23"/>
          <p:cNvSpPr txBox="1"/>
          <p:nvPr/>
        </p:nvSpPr>
        <p:spPr>
          <a:xfrm rot="634764">
            <a:off x="5946090" y="2137338"/>
            <a:ext cx="1871212" cy="1129451"/>
          </a:xfrm>
          <a:prstGeom prst="rect">
            <a:avLst/>
          </a:prstGeom>
        </p:spPr>
        <p:txBody>
          <a:bodyPr lIns="0" tIns="0" rIns="0" bIns="0" rtlCol="0" anchor="t">
            <a:spAutoFit/>
          </a:bodyPr>
          <a:lstStyle/>
          <a:p>
            <a:pPr>
              <a:lnSpc>
                <a:spcPts val="1767"/>
              </a:lnSpc>
            </a:pPr>
            <a:r>
              <a:rPr lang="en-US" sz="1262">
                <a:solidFill>
                  <a:srgbClr val="FFFFFF"/>
                </a:solidFill>
                <a:latin typeface="Arimo"/>
              </a:rPr>
              <a:t>______</a:t>
            </a:r>
          </a:p>
          <a:p>
            <a:pPr>
              <a:lnSpc>
                <a:spcPts val="1767"/>
              </a:lnSpc>
            </a:pPr>
            <a:r>
              <a:rPr lang="en-US" sz="1262">
                <a:solidFill>
                  <a:srgbClr val="FFFFFF"/>
                </a:solidFill>
                <a:latin typeface="Arimo"/>
              </a:rPr>
              <a:t>______</a:t>
            </a:r>
          </a:p>
          <a:p>
            <a:pPr>
              <a:lnSpc>
                <a:spcPts val="1767"/>
              </a:lnSpc>
            </a:pPr>
            <a:r>
              <a:rPr lang="en-US" sz="1262">
                <a:solidFill>
                  <a:srgbClr val="FFFFFF"/>
                </a:solidFill>
                <a:latin typeface="Arimo"/>
              </a:rPr>
              <a:t>______</a:t>
            </a:r>
          </a:p>
          <a:p>
            <a:pPr>
              <a:lnSpc>
                <a:spcPts val="1767"/>
              </a:lnSpc>
            </a:pPr>
            <a:r>
              <a:rPr lang="en-US" sz="1262">
                <a:solidFill>
                  <a:srgbClr val="FFFFFF"/>
                </a:solidFill>
                <a:latin typeface="Arimo"/>
              </a:rPr>
              <a:t>______</a:t>
            </a:r>
          </a:p>
          <a:p>
            <a:pPr>
              <a:lnSpc>
                <a:spcPts val="1767"/>
              </a:lnSpc>
            </a:pPr>
            <a:endParaRPr lang="en-US" sz="1262">
              <a:solidFill>
                <a:srgbClr val="FFFFFF"/>
              </a:solidFill>
              <a:latin typeface="Arim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275145"/>
            <a:chOff x="0" y="0"/>
            <a:chExt cx="10030210" cy="988665"/>
          </a:xfrm>
        </p:grpSpPr>
        <p:sp>
          <p:nvSpPr>
            <p:cNvPr id="3" name="Freeform 3"/>
            <p:cNvSpPr/>
            <p:nvPr/>
          </p:nvSpPr>
          <p:spPr>
            <a:xfrm>
              <a:off x="0" y="0"/>
              <a:ext cx="10030210" cy="988665"/>
            </a:xfrm>
            <a:custGeom>
              <a:avLst/>
              <a:gdLst/>
              <a:ahLst/>
              <a:cxnLst/>
              <a:rect l="l" t="t" r="r" b="b"/>
              <a:pathLst>
                <a:path w="10030210" h="988665">
                  <a:moveTo>
                    <a:pt x="0" y="0"/>
                  </a:moveTo>
                  <a:lnTo>
                    <a:pt x="10030210" y="0"/>
                  </a:lnTo>
                  <a:lnTo>
                    <a:pt x="10030210" y="988665"/>
                  </a:lnTo>
                  <a:lnTo>
                    <a:pt x="0" y="988665"/>
                  </a:lnTo>
                  <a:close/>
                </a:path>
              </a:pathLst>
            </a:custGeom>
            <a:solidFill>
              <a:srgbClr val="369694"/>
            </a:solidFill>
          </p:spPr>
          <p:txBody>
            <a:bodyPr/>
            <a:lstStyle/>
            <a:p>
              <a:endParaRPr lang="en-US"/>
            </a:p>
          </p:txBody>
        </p:sp>
      </p:grpSp>
      <p:sp>
        <p:nvSpPr>
          <p:cNvPr id="4" name="TextBox 4"/>
          <p:cNvSpPr txBox="1"/>
          <p:nvPr/>
        </p:nvSpPr>
        <p:spPr>
          <a:xfrm>
            <a:off x="200820" y="585801"/>
            <a:ext cx="11888695" cy="399633"/>
          </a:xfrm>
          <a:prstGeom prst="rect">
            <a:avLst/>
          </a:prstGeom>
        </p:spPr>
        <p:txBody>
          <a:bodyPr lIns="0" tIns="0" rIns="0" bIns="0" rtlCol="0" anchor="t">
            <a:spAutoFit/>
          </a:bodyPr>
          <a:lstStyle/>
          <a:p>
            <a:pPr algn="ctr">
              <a:lnSpc>
                <a:spcPts val="3116"/>
              </a:lnSpc>
            </a:pPr>
            <a:r>
              <a:rPr lang="en-US" sz="2641" spc="158">
                <a:solidFill>
                  <a:srgbClr val="FFFFFF"/>
                </a:solidFill>
                <a:latin typeface="Libre Baskerville Bold"/>
              </a:rPr>
              <a:t>People who test positive for hepatitis B can stay healthy by:</a:t>
            </a:r>
          </a:p>
        </p:txBody>
      </p:sp>
      <p:sp>
        <p:nvSpPr>
          <p:cNvPr id="5" name="TextBox 5"/>
          <p:cNvSpPr txBox="1"/>
          <p:nvPr/>
        </p:nvSpPr>
        <p:spPr>
          <a:xfrm>
            <a:off x="2062137" y="1546711"/>
            <a:ext cx="6248400" cy="397234"/>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Seeing their doctor 2-4 times a year.</a:t>
            </a:r>
          </a:p>
        </p:txBody>
      </p:sp>
      <p:sp>
        <p:nvSpPr>
          <p:cNvPr id="6" name="TextBox 6"/>
          <p:cNvSpPr txBox="1"/>
          <p:nvPr/>
        </p:nvSpPr>
        <p:spPr>
          <a:xfrm>
            <a:off x="1973254" y="2266071"/>
            <a:ext cx="5695950" cy="1362746"/>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Ideally a doctor experienced in managing hepatitis B</a:t>
            </a:r>
          </a:p>
          <a:p>
            <a:pPr marL="373797" lvl="1" indent="-186898">
              <a:lnSpc>
                <a:spcPts val="2671"/>
              </a:lnSpc>
              <a:buFont typeface="Arial"/>
              <a:buChar char="•"/>
            </a:pPr>
            <a:r>
              <a:rPr lang="en-US" sz="2264" spc="135">
                <a:solidFill>
                  <a:srgbClr val="000000"/>
                </a:solidFill>
                <a:latin typeface="Kite One Italics"/>
              </a:rPr>
              <a:t>They will perform additional tests and, if needed, recommend treatment</a:t>
            </a:r>
          </a:p>
        </p:txBody>
      </p:sp>
      <p:grpSp>
        <p:nvGrpSpPr>
          <p:cNvPr id="7" name="Group 7"/>
          <p:cNvGrpSpPr>
            <a:grpSpLocks noChangeAspect="1"/>
          </p:cNvGrpSpPr>
          <p:nvPr/>
        </p:nvGrpSpPr>
        <p:grpSpPr>
          <a:xfrm>
            <a:off x="3636232" y="5011178"/>
            <a:ext cx="920247" cy="1593829"/>
            <a:chOff x="0" y="0"/>
            <a:chExt cx="1958340" cy="3411220"/>
          </a:xfrm>
        </p:grpSpPr>
        <p:sp>
          <p:nvSpPr>
            <p:cNvPr id="8" name="Freeform 8"/>
            <p:cNvSpPr/>
            <p:nvPr/>
          </p:nvSpPr>
          <p:spPr>
            <a:xfrm>
              <a:off x="0" y="0"/>
              <a:ext cx="1958340" cy="3411220"/>
            </a:xfrm>
            <a:custGeom>
              <a:avLst/>
              <a:gdLst/>
              <a:ahLst/>
              <a:cxnLst/>
              <a:rect l="l" t="t" r="r" b="b"/>
              <a:pathLst>
                <a:path w="1958340" h="3411220">
                  <a:moveTo>
                    <a:pt x="999490" y="2647950"/>
                  </a:moveTo>
                  <a:cubicBezTo>
                    <a:pt x="1065530" y="2567940"/>
                    <a:pt x="1136650" y="2482850"/>
                    <a:pt x="1214120" y="2392680"/>
                  </a:cubicBezTo>
                  <a:cubicBezTo>
                    <a:pt x="1292860" y="2299970"/>
                    <a:pt x="1375410" y="2199640"/>
                    <a:pt x="1459230" y="2092960"/>
                  </a:cubicBezTo>
                  <a:cubicBezTo>
                    <a:pt x="1545590" y="1983740"/>
                    <a:pt x="1624330" y="1868170"/>
                    <a:pt x="1695450" y="1746250"/>
                  </a:cubicBezTo>
                  <a:cubicBezTo>
                    <a:pt x="1767840" y="1623060"/>
                    <a:pt x="1827530" y="1492250"/>
                    <a:pt x="1873250" y="1357630"/>
                  </a:cubicBezTo>
                  <a:cubicBezTo>
                    <a:pt x="1921510" y="1219200"/>
                    <a:pt x="1945640" y="1071880"/>
                    <a:pt x="1945640" y="922020"/>
                  </a:cubicBezTo>
                  <a:cubicBezTo>
                    <a:pt x="1945640" y="764540"/>
                    <a:pt x="1921510" y="624840"/>
                    <a:pt x="1873250" y="509270"/>
                  </a:cubicBezTo>
                  <a:cubicBezTo>
                    <a:pt x="1824990" y="392430"/>
                    <a:pt x="1756410" y="293370"/>
                    <a:pt x="1671320" y="217170"/>
                  </a:cubicBezTo>
                  <a:cubicBezTo>
                    <a:pt x="1586230" y="143510"/>
                    <a:pt x="1485900" y="87630"/>
                    <a:pt x="1371600" y="52070"/>
                  </a:cubicBezTo>
                  <a:cubicBezTo>
                    <a:pt x="1261110" y="17780"/>
                    <a:pt x="1144270" y="0"/>
                    <a:pt x="1021080" y="0"/>
                  </a:cubicBezTo>
                  <a:cubicBezTo>
                    <a:pt x="891540" y="0"/>
                    <a:pt x="765810" y="20320"/>
                    <a:pt x="647700" y="59690"/>
                  </a:cubicBezTo>
                  <a:cubicBezTo>
                    <a:pt x="527050" y="100330"/>
                    <a:pt x="417830" y="165100"/>
                    <a:pt x="325120" y="252730"/>
                  </a:cubicBezTo>
                  <a:cubicBezTo>
                    <a:pt x="232410" y="340360"/>
                    <a:pt x="158750" y="453390"/>
                    <a:pt x="105410" y="586740"/>
                  </a:cubicBezTo>
                  <a:cubicBezTo>
                    <a:pt x="52070" y="720090"/>
                    <a:pt x="25400" y="878840"/>
                    <a:pt x="25400" y="1060450"/>
                  </a:cubicBezTo>
                  <a:cubicBezTo>
                    <a:pt x="25400" y="1122680"/>
                    <a:pt x="27940" y="1169670"/>
                    <a:pt x="33020" y="1206500"/>
                  </a:cubicBezTo>
                  <a:cubicBezTo>
                    <a:pt x="34290" y="1226820"/>
                    <a:pt x="36830" y="1247140"/>
                    <a:pt x="40640" y="1264920"/>
                  </a:cubicBezTo>
                  <a:lnTo>
                    <a:pt x="57150" y="1352550"/>
                  </a:lnTo>
                  <a:lnTo>
                    <a:pt x="800100" y="1352550"/>
                  </a:lnTo>
                  <a:lnTo>
                    <a:pt x="800100" y="1055370"/>
                  </a:lnTo>
                  <a:cubicBezTo>
                    <a:pt x="800100" y="998220"/>
                    <a:pt x="805180" y="943610"/>
                    <a:pt x="814070" y="892810"/>
                  </a:cubicBezTo>
                  <a:cubicBezTo>
                    <a:pt x="822960" y="847090"/>
                    <a:pt x="836930" y="807720"/>
                    <a:pt x="854710" y="774700"/>
                  </a:cubicBezTo>
                  <a:cubicBezTo>
                    <a:pt x="871220" y="745490"/>
                    <a:pt x="891540" y="723900"/>
                    <a:pt x="915670" y="707390"/>
                  </a:cubicBezTo>
                  <a:cubicBezTo>
                    <a:pt x="937260" y="693420"/>
                    <a:pt x="962660" y="687070"/>
                    <a:pt x="996950" y="687070"/>
                  </a:cubicBezTo>
                  <a:cubicBezTo>
                    <a:pt x="1031240" y="687070"/>
                    <a:pt x="1059180" y="693420"/>
                    <a:pt x="1078230" y="703580"/>
                  </a:cubicBezTo>
                  <a:cubicBezTo>
                    <a:pt x="1099820" y="716280"/>
                    <a:pt x="1116330" y="731520"/>
                    <a:pt x="1127760" y="750570"/>
                  </a:cubicBezTo>
                  <a:cubicBezTo>
                    <a:pt x="1141730" y="773430"/>
                    <a:pt x="1151890" y="798830"/>
                    <a:pt x="1158240" y="825500"/>
                  </a:cubicBezTo>
                  <a:cubicBezTo>
                    <a:pt x="1165860" y="857250"/>
                    <a:pt x="1168400" y="887730"/>
                    <a:pt x="1168400" y="916940"/>
                  </a:cubicBezTo>
                  <a:cubicBezTo>
                    <a:pt x="1168400" y="1010920"/>
                    <a:pt x="1153160" y="1102360"/>
                    <a:pt x="1123950" y="1184910"/>
                  </a:cubicBezTo>
                  <a:cubicBezTo>
                    <a:pt x="1093470" y="1272540"/>
                    <a:pt x="1052830" y="1357630"/>
                    <a:pt x="1002030" y="1440180"/>
                  </a:cubicBezTo>
                  <a:cubicBezTo>
                    <a:pt x="952500" y="1526540"/>
                    <a:pt x="892810" y="1609090"/>
                    <a:pt x="825500" y="1689100"/>
                  </a:cubicBezTo>
                  <a:cubicBezTo>
                    <a:pt x="756920" y="1771650"/>
                    <a:pt x="684530" y="1856740"/>
                    <a:pt x="612140" y="1939290"/>
                  </a:cubicBezTo>
                  <a:cubicBezTo>
                    <a:pt x="537210" y="2024380"/>
                    <a:pt x="463550" y="2113280"/>
                    <a:pt x="393700" y="2200910"/>
                  </a:cubicBezTo>
                  <a:cubicBezTo>
                    <a:pt x="320040" y="2292350"/>
                    <a:pt x="254000" y="2390140"/>
                    <a:pt x="196850" y="2490470"/>
                  </a:cubicBezTo>
                  <a:cubicBezTo>
                    <a:pt x="138430" y="2593340"/>
                    <a:pt x="90170" y="2702560"/>
                    <a:pt x="55880" y="2816860"/>
                  </a:cubicBezTo>
                  <a:cubicBezTo>
                    <a:pt x="19050" y="2934970"/>
                    <a:pt x="0" y="3061970"/>
                    <a:pt x="0" y="3194050"/>
                  </a:cubicBezTo>
                  <a:lnTo>
                    <a:pt x="0" y="3411220"/>
                  </a:lnTo>
                  <a:lnTo>
                    <a:pt x="1958340" y="3411220"/>
                  </a:lnTo>
                  <a:lnTo>
                    <a:pt x="1958340" y="2683510"/>
                  </a:lnTo>
                  <a:lnTo>
                    <a:pt x="971550" y="2683510"/>
                  </a:lnTo>
                  <a:cubicBezTo>
                    <a:pt x="980440" y="2672080"/>
                    <a:pt x="989330" y="2660650"/>
                    <a:pt x="999490" y="2647950"/>
                  </a:cubicBezTo>
                  <a:close/>
                </a:path>
              </a:pathLst>
            </a:custGeom>
            <a:solidFill>
              <a:srgbClr val="FFB81B"/>
            </a:solidFill>
            <a:ln w="12700">
              <a:solidFill>
                <a:srgbClr val="000000"/>
              </a:solidFill>
            </a:ln>
          </p:spPr>
          <p:txBody>
            <a:bodyPr/>
            <a:lstStyle/>
            <a:p>
              <a:endParaRPr lang="en-US"/>
            </a:p>
          </p:txBody>
        </p:sp>
      </p:grpSp>
      <p:grpSp>
        <p:nvGrpSpPr>
          <p:cNvPr id="9" name="Group 9"/>
          <p:cNvGrpSpPr/>
          <p:nvPr/>
        </p:nvGrpSpPr>
        <p:grpSpPr>
          <a:xfrm>
            <a:off x="-19050" y="-19050"/>
            <a:ext cx="12343424" cy="403799"/>
            <a:chOff x="0" y="0"/>
            <a:chExt cx="16457898" cy="538398"/>
          </a:xfrm>
        </p:grpSpPr>
        <p:pic>
          <p:nvPicPr>
            <p:cNvPr id="10" name="Picture 10"/>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11" name="Group 11"/>
          <p:cNvGrpSpPr>
            <a:grpSpLocks noChangeAspect="1"/>
          </p:cNvGrpSpPr>
          <p:nvPr/>
        </p:nvGrpSpPr>
        <p:grpSpPr>
          <a:xfrm>
            <a:off x="8496686" y="1469732"/>
            <a:ext cx="3106503" cy="3106490"/>
            <a:chOff x="0" y="0"/>
            <a:chExt cx="6350000" cy="6349975"/>
          </a:xfrm>
        </p:grpSpPr>
        <p:sp>
          <p:nvSpPr>
            <p:cNvPr id="12" name="Freeform 1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4906" r="-24906"/>
              </a:stretch>
            </a:blipFill>
          </p:spPr>
          <p:txBody>
            <a:bodyPr/>
            <a:lstStyle/>
            <a:p>
              <a:endParaRPr lang="en-US"/>
            </a:p>
          </p:txBody>
        </p:sp>
      </p:grpSp>
      <p:grpSp>
        <p:nvGrpSpPr>
          <p:cNvPr id="13" name="Group 13"/>
          <p:cNvGrpSpPr>
            <a:grpSpLocks noChangeAspect="1"/>
          </p:cNvGrpSpPr>
          <p:nvPr/>
        </p:nvGrpSpPr>
        <p:grpSpPr>
          <a:xfrm>
            <a:off x="555806" y="1746528"/>
            <a:ext cx="979341" cy="1593829"/>
            <a:chOff x="0" y="0"/>
            <a:chExt cx="2062480" cy="3355340"/>
          </a:xfrm>
        </p:grpSpPr>
        <p:sp>
          <p:nvSpPr>
            <p:cNvPr id="14" name="Freeform 14"/>
            <p:cNvSpPr/>
            <p:nvPr/>
          </p:nvSpPr>
          <p:spPr>
            <a:xfrm>
              <a:off x="0" y="0"/>
              <a:ext cx="2062480" cy="3355340"/>
            </a:xfrm>
            <a:custGeom>
              <a:avLst/>
              <a:gdLst/>
              <a:ahLst/>
              <a:cxnLst/>
              <a:rect l="l" t="t" r="r" b="b"/>
              <a:pathLst>
                <a:path w="2062480" h="3355340">
                  <a:moveTo>
                    <a:pt x="1436370" y="0"/>
                  </a:moveTo>
                  <a:lnTo>
                    <a:pt x="1033780" y="0"/>
                  </a:lnTo>
                  <a:lnTo>
                    <a:pt x="1007110" y="17780"/>
                  </a:lnTo>
                  <a:cubicBezTo>
                    <a:pt x="941070" y="60960"/>
                    <a:pt x="866140" y="101600"/>
                    <a:pt x="786130" y="138430"/>
                  </a:cubicBezTo>
                  <a:cubicBezTo>
                    <a:pt x="704850" y="176530"/>
                    <a:pt x="621030" y="210820"/>
                    <a:pt x="537210" y="241300"/>
                  </a:cubicBezTo>
                  <a:cubicBezTo>
                    <a:pt x="454660" y="270510"/>
                    <a:pt x="373380" y="295910"/>
                    <a:pt x="295910" y="314960"/>
                  </a:cubicBezTo>
                  <a:cubicBezTo>
                    <a:pt x="219710" y="334010"/>
                    <a:pt x="151130" y="346710"/>
                    <a:pt x="93980" y="354330"/>
                  </a:cubicBezTo>
                  <a:lnTo>
                    <a:pt x="0" y="365760"/>
                  </a:lnTo>
                  <a:lnTo>
                    <a:pt x="0" y="935990"/>
                  </a:lnTo>
                  <a:lnTo>
                    <a:pt x="687070" y="935990"/>
                  </a:lnTo>
                  <a:lnTo>
                    <a:pt x="687070" y="2677160"/>
                  </a:lnTo>
                  <a:lnTo>
                    <a:pt x="3810" y="2677160"/>
                  </a:lnTo>
                  <a:lnTo>
                    <a:pt x="3810" y="3355340"/>
                  </a:lnTo>
                  <a:lnTo>
                    <a:pt x="2062480" y="3355340"/>
                  </a:lnTo>
                  <a:lnTo>
                    <a:pt x="2062480" y="2677160"/>
                  </a:lnTo>
                  <a:lnTo>
                    <a:pt x="1436370" y="2677160"/>
                  </a:lnTo>
                  <a:lnTo>
                    <a:pt x="1436370" y="0"/>
                  </a:lnTo>
                  <a:close/>
                </a:path>
              </a:pathLst>
            </a:custGeom>
            <a:solidFill>
              <a:srgbClr val="FFB81B"/>
            </a:solidFill>
            <a:ln w="12700">
              <a:solidFill>
                <a:srgbClr val="000000"/>
              </a:solidFill>
            </a:ln>
          </p:spPr>
          <p:txBody>
            <a:bodyPr/>
            <a:lstStyle/>
            <a:p>
              <a:endParaRPr lang="en-US"/>
            </a:p>
          </p:txBody>
        </p:sp>
      </p:grpSp>
      <p:sp>
        <p:nvSpPr>
          <p:cNvPr id="15" name="Freeform 15"/>
          <p:cNvSpPr/>
          <p:nvPr/>
        </p:nvSpPr>
        <p:spPr>
          <a:xfrm>
            <a:off x="555806" y="4313008"/>
            <a:ext cx="2607447" cy="2607447"/>
          </a:xfrm>
          <a:custGeom>
            <a:avLst/>
            <a:gdLst/>
            <a:ahLst/>
            <a:cxnLst/>
            <a:rect l="l" t="t" r="r" b="b"/>
            <a:pathLst>
              <a:path w="2607447" h="2607447">
                <a:moveTo>
                  <a:pt x="0" y="0"/>
                </a:moveTo>
                <a:lnTo>
                  <a:pt x="2607448" y="0"/>
                </a:lnTo>
                <a:lnTo>
                  <a:pt x="2607448" y="2607448"/>
                </a:lnTo>
                <a:lnTo>
                  <a:pt x="0" y="26074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rot="-474304">
            <a:off x="1924843" y="5680463"/>
            <a:ext cx="1282754" cy="1038420"/>
          </a:xfrm>
          <a:custGeom>
            <a:avLst/>
            <a:gdLst/>
            <a:ahLst/>
            <a:cxnLst/>
            <a:rect l="l" t="t" r="r" b="b"/>
            <a:pathLst>
              <a:path w="1282754" h="1038420">
                <a:moveTo>
                  <a:pt x="0" y="0"/>
                </a:moveTo>
                <a:lnTo>
                  <a:pt x="1282754" y="0"/>
                </a:lnTo>
                <a:lnTo>
                  <a:pt x="1282754" y="1038420"/>
                </a:lnTo>
                <a:lnTo>
                  <a:pt x="0" y="1038420"/>
                </a:lnTo>
                <a:lnTo>
                  <a:pt x="0" y="0"/>
                </a:lnTo>
                <a:close/>
              </a:path>
            </a:pathLst>
          </a:custGeom>
          <a:blipFill>
            <a:blip r:embed="rId6">
              <a:extLst>
                <a:ext uri="{96DAC541-7B7A-43D3-8B79-37D633B846F1}">
                  <asvg:svgBlip xmlns:asvg="http://schemas.microsoft.com/office/drawing/2016/SVG/main" r:embed="rId7"/>
                </a:ext>
              </a:extLst>
            </a:blip>
            <a:stretch>
              <a:fillRect l="-404" r="-404"/>
            </a:stretch>
          </a:blipFill>
        </p:spPr>
        <p:txBody>
          <a:bodyPr/>
          <a:lstStyle/>
          <a:p>
            <a:endParaRPr lang="en-US"/>
          </a:p>
        </p:txBody>
      </p:sp>
      <p:sp>
        <p:nvSpPr>
          <p:cNvPr id="17" name="TextBox 17"/>
          <p:cNvSpPr txBox="1"/>
          <p:nvPr/>
        </p:nvSpPr>
        <p:spPr>
          <a:xfrm>
            <a:off x="4879198" y="5190278"/>
            <a:ext cx="5934216" cy="1023497"/>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Eating a nutritious diet</a:t>
            </a:r>
          </a:p>
          <a:p>
            <a:pPr marL="373797" lvl="1" indent="-186898">
              <a:lnSpc>
                <a:spcPts val="2671"/>
              </a:lnSpc>
              <a:buFont typeface="Arial"/>
              <a:buChar char="•"/>
            </a:pPr>
            <a:r>
              <a:rPr lang="en-US" sz="2264" spc="135">
                <a:solidFill>
                  <a:srgbClr val="000000"/>
                </a:solidFill>
                <a:latin typeface="Kite One Italics"/>
              </a:rPr>
              <a:t>Staying physically active</a:t>
            </a:r>
          </a:p>
          <a:p>
            <a:pPr marL="373797" lvl="1" indent="-186898">
              <a:lnSpc>
                <a:spcPts val="2671"/>
              </a:lnSpc>
              <a:buFont typeface="Arial"/>
              <a:buChar char="•"/>
            </a:pPr>
            <a:r>
              <a:rPr lang="en-US" sz="2264" spc="135">
                <a:solidFill>
                  <a:srgbClr val="000000"/>
                </a:solidFill>
                <a:latin typeface="Kite One Italics"/>
              </a:rPr>
              <a:t>Avoiding alcohol and cigarettes</a:t>
            </a:r>
          </a:p>
        </p:txBody>
      </p:sp>
      <p:sp>
        <p:nvSpPr>
          <p:cNvPr id="18" name="TextBox 18"/>
          <p:cNvSpPr txBox="1"/>
          <p:nvPr/>
        </p:nvSpPr>
        <p:spPr>
          <a:xfrm>
            <a:off x="5186337" y="6237342"/>
            <a:ext cx="5934216" cy="367665"/>
          </a:xfrm>
          <a:prstGeom prst="rect">
            <a:avLst/>
          </a:prstGeom>
        </p:spPr>
        <p:txBody>
          <a:bodyPr lIns="0" tIns="0" rIns="0" bIns="0" rtlCol="0" anchor="t">
            <a:spAutoFit/>
          </a:bodyPr>
          <a:lstStyle/>
          <a:p>
            <a:pPr algn="just">
              <a:lnSpc>
                <a:spcPts val="2940"/>
              </a:lnSpc>
            </a:pPr>
            <a:r>
              <a:rPr lang="en-US" sz="2100">
                <a:solidFill>
                  <a:srgbClr val="000000"/>
                </a:solidFill>
                <a:latin typeface="Kite One Italics"/>
              </a:rPr>
              <a:t>These contain toxins that can harm the liver</a:t>
            </a:r>
          </a:p>
        </p:txBody>
      </p:sp>
      <p:grpSp>
        <p:nvGrpSpPr>
          <p:cNvPr id="19" name="Group 19"/>
          <p:cNvGrpSpPr/>
          <p:nvPr/>
        </p:nvGrpSpPr>
        <p:grpSpPr>
          <a:xfrm>
            <a:off x="9302284" y="4103642"/>
            <a:ext cx="2451972" cy="2698517"/>
            <a:chOff x="0" y="0"/>
            <a:chExt cx="3269296" cy="3598023"/>
          </a:xfrm>
        </p:grpSpPr>
        <p:sp>
          <p:nvSpPr>
            <p:cNvPr id="20" name="Freeform 20"/>
            <p:cNvSpPr/>
            <p:nvPr/>
          </p:nvSpPr>
          <p:spPr>
            <a:xfrm rot="1656161">
              <a:off x="409142" y="409142"/>
              <a:ext cx="2341171" cy="2341171"/>
            </a:xfrm>
            <a:custGeom>
              <a:avLst/>
              <a:gdLst/>
              <a:ahLst/>
              <a:cxnLst/>
              <a:rect l="l" t="t" r="r" b="b"/>
              <a:pathLst>
                <a:path w="2341171" h="2341171">
                  <a:moveTo>
                    <a:pt x="0" y="0"/>
                  </a:moveTo>
                  <a:lnTo>
                    <a:pt x="2341172" y="0"/>
                  </a:lnTo>
                  <a:lnTo>
                    <a:pt x="2341172" y="2341172"/>
                  </a:lnTo>
                  <a:lnTo>
                    <a:pt x="0" y="23411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1" name="Freeform 21"/>
            <p:cNvSpPr/>
            <p:nvPr/>
          </p:nvSpPr>
          <p:spPr>
            <a:xfrm rot="-2230324" flipH="1">
              <a:off x="915649" y="1244376"/>
              <a:ext cx="1960527" cy="1960527"/>
            </a:xfrm>
            <a:custGeom>
              <a:avLst/>
              <a:gdLst/>
              <a:ahLst/>
              <a:cxnLst/>
              <a:rect l="l" t="t" r="r" b="b"/>
              <a:pathLst>
                <a:path w="1960527" h="1960527">
                  <a:moveTo>
                    <a:pt x="1960527" y="0"/>
                  </a:moveTo>
                  <a:lnTo>
                    <a:pt x="0" y="0"/>
                  </a:lnTo>
                  <a:lnTo>
                    <a:pt x="0" y="1960527"/>
                  </a:lnTo>
                  <a:lnTo>
                    <a:pt x="1960527" y="1960527"/>
                  </a:lnTo>
                  <a:lnTo>
                    <a:pt x="1960527"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sp>
        <p:nvSpPr>
          <p:cNvPr id="22" name="TextBox 22"/>
          <p:cNvSpPr txBox="1"/>
          <p:nvPr/>
        </p:nvSpPr>
        <p:spPr>
          <a:xfrm>
            <a:off x="3891817" y="4628457"/>
            <a:ext cx="5934216" cy="399633"/>
          </a:xfrm>
          <a:prstGeom prst="rect">
            <a:avLst/>
          </a:prstGeom>
        </p:spPr>
        <p:txBody>
          <a:bodyPr lIns="0" tIns="0" rIns="0" bIns="0" rtlCol="0" anchor="t">
            <a:spAutoFit/>
          </a:bodyPr>
          <a:lstStyle/>
          <a:p>
            <a:pPr algn="ctr">
              <a:lnSpc>
                <a:spcPts val="3116"/>
              </a:lnSpc>
            </a:pPr>
            <a:r>
              <a:rPr lang="en-US" sz="2641" spc="158">
                <a:solidFill>
                  <a:srgbClr val="000000"/>
                </a:solidFill>
                <a:latin typeface="Kite One Italics"/>
              </a:rPr>
              <a:t>Leading a healthy lifestyle.</a:t>
            </a:r>
          </a:p>
        </p:txBody>
      </p:sp>
      <p:grpSp>
        <p:nvGrpSpPr>
          <p:cNvPr id="23" name="Group 23"/>
          <p:cNvGrpSpPr/>
          <p:nvPr/>
        </p:nvGrpSpPr>
        <p:grpSpPr>
          <a:xfrm>
            <a:off x="0" y="0"/>
            <a:ext cx="12343424" cy="403799"/>
            <a:chOff x="0" y="0"/>
            <a:chExt cx="16457898" cy="538398"/>
          </a:xfrm>
        </p:grpSpPr>
        <p:pic>
          <p:nvPicPr>
            <p:cNvPr id="24" name="Picture 24"/>
            <p:cNvPicPr>
              <a:picLocks noChangeAspect="1"/>
            </p:cNvPicPr>
            <p:nvPr/>
          </p:nvPicPr>
          <p:blipFill>
            <a:blip r:embed="rId12"/>
            <a:srcRect t="48843" b="48843"/>
            <a:stretch>
              <a:fillRect/>
            </a:stretch>
          </p:blipFill>
          <p:spPr>
            <a:xfrm>
              <a:off x="0" y="0"/>
              <a:ext cx="16457898" cy="538398"/>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230943"/>
            <a:ext cx="13221428" cy="899453"/>
            <a:chOff x="0" y="0"/>
            <a:chExt cx="12860986" cy="874932"/>
          </a:xfrm>
        </p:grpSpPr>
        <p:sp>
          <p:nvSpPr>
            <p:cNvPr id="3" name="Freeform 3"/>
            <p:cNvSpPr/>
            <p:nvPr/>
          </p:nvSpPr>
          <p:spPr>
            <a:xfrm>
              <a:off x="0" y="0"/>
              <a:ext cx="12860986" cy="874932"/>
            </a:xfrm>
            <a:custGeom>
              <a:avLst/>
              <a:gdLst/>
              <a:ahLst/>
              <a:cxnLst/>
              <a:rect l="l" t="t" r="r" b="b"/>
              <a:pathLst>
                <a:path w="12860986" h="874932">
                  <a:moveTo>
                    <a:pt x="0" y="0"/>
                  </a:moveTo>
                  <a:lnTo>
                    <a:pt x="12860986" y="0"/>
                  </a:lnTo>
                  <a:lnTo>
                    <a:pt x="12860986" y="874932"/>
                  </a:lnTo>
                  <a:lnTo>
                    <a:pt x="0" y="874932"/>
                  </a:lnTo>
                  <a:close/>
                </a:path>
              </a:pathLst>
            </a:custGeom>
            <a:solidFill>
              <a:srgbClr val="2BB580"/>
            </a:solidFill>
          </p:spPr>
          <p:txBody>
            <a:bodyPr/>
            <a:lstStyle/>
            <a:p>
              <a:endParaRPr lang="en-US"/>
            </a:p>
          </p:txBody>
        </p:sp>
      </p:gr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2"/>
            <a:srcRect t="48364" b="48364"/>
            <a:stretch>
              <a:fillRect/>
            </a:stretch>
          </p:blipFill>
          <p:spPr>
            <a:xfrm>
              <a:off x="0" y="0"/>
              <a:ext cx="16457898" cy="538398"/>
            </a:xfrm>
            <a:prstGeom prst="rect">
              <a:avLst/>
            </a:prstGeom>
          </p:spPr>
        </p:pic>
      </p:grpSp>
      <p:sp>
        <p:nvSpPr>
          <p:cNvPr id="6" name="TextBox 6"/>
          <p:cNvSpPr txBox="1"/>
          <p:nvPr/>
        </p:nvSpPr>
        <p:spPr>
          <a:xfrm>
            <a:off x="83068" y="472129"/>
            <a:ext cx="12139188" cy="544830"/>
          </a:xfrm>
          <a:prstGeom prst="rect">
            <a:avLst/>
          </a:prstGeom>
        </p:spPr>
        <p:txBody>
          <a:bodyPr lIns="0" tIns="0" rIns="0" bIns="0" rtlCol="0" anchor="t">
            <a:spAutoFit/>
          </a:bodyPr>
          <a:lstStyle/>
          <a:p>
            <a:pPr algn="ctr">
              <a:lnSpc>
                <a:spcPts val="4480"/>
              </a:lnSpc>
            </a:pPr>
            <a:r>
              <a:rPr lang="en-US" sz="3200">
                <a:solidFill>
                  <a:srgbClr val="FFFFFF"/>
                </a:solidFill>
                <a:latin typeface="Libre Baskerville Bold"/>
              </a:rPr>
              <a:t>There is no cure for chronic hepatitis B.</a:t>
            </a:r>
          </a:p>
        </p:txBody>
      </p:sp>
      <p:sp>
        <p:nvSpPr>
          <p:cNvPr id="7" name="TextBox 7"/>
          <p:cNvSpPr txBox="1"/>
          <p:nvPr/>
        </p:nvSpPr>
        <p:spPr>
          <a:xfrm>
            <a:off x="2835869" y="1538599"/>
            <a:ext cx="6520262" cy="1031141"/>
          </a:xfrm>
          <a:prstGeom prst="rect">
            <a:avLst/>
          </a:prstGeom>
        </p:spPr>
        <p:txBody>
          <a:bodyPr lIns="0" tIns="0" rIns="0" bIns="0" rtlCol="0" anchor="t">
            <a:spAutoFit/>
          </a:bodyPr>
          <a:lstStyle/>
          <a:p>
            <a:pPr algn="ctr">
              <a:lnSpc>
                <a:spcPts val="4129"/>
              </a:lnSpc>
            </a:pPr>
            <a:r>
              <a:rPr lang="en-US" sz="2949">
                <a:solidFill>
                  <a:srgbClr val="222222"/>
                </a:solidFill>
                <a:latin typeface="Kite One"/>
              </a:rPr>
              <a:t>Claims that medicine or herbal remedies can cure the virus are false.</a:t>
            </a:r>
          </a:p>
        </p:txBody>
      </p:sp>
      <p:grpSp>
        <p:nvGrpSpPr>
          <p:cNvPr id="8" name="Group 8"/>
          <p:cNvGrpSpPr/>
          <p:nvPr/>
        </p:nvGrpSpPr>
        <p:grpSpPr>
          <a:xfrm>
            <a:off x="4142284" y="3474648"/>
            <a:ext cx="4359507" cy="4277843"/>
            <a:chOff x="0" y="0"/>
            <a:chExt cx="5812676" cy="5703791"/>
          </a:xfrm>
        </p:grpSpPr>
        <p:sp>
          <p:nvSpPr>
            <p:cNvPr id="9" name="Freeform 9"/>
            <p:cNvSpPr/>
            <p:nvPr/>
          </p:nvSpPr>
          <p:spPr>
            <a:xfrm rot="232163">
              <a:off x="805139" y="996561"/>
              <a:ext cx="1534268" cy="2622681"/>
            </a:xfrm>
            <a:custGeom>
              <a:avLst/>
              <a:gdLst/>
              <a:ahLst/>
              <a:cxnLst/>
              <a:rect l="l" t="t" r="r" b="b"/>
              <a:pathLst>
                <a:path w="1534268" h="2622681">
                  <a:moveTo>
                    <a:pt x="0" y="0"/>
                  </a:moveTo>
                  <a:lnTo>
                    <a:pt x="1534269" y="0"/>
                  </a:lnTo>
                  <a:lnTo>
                    <a:pt x="1534269" y="2622681"/>
                  </a:lnTo>
                  <a:lnTo>
                    <a:pt x="0" y="26226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108884" y="0"/>
              <a:ext cx="5703791" cy="5703791"/>
            </a:xfrm>
            <a:custGeom>
              <a:avLst/>
              <a:gdLst/>
              <a:ahLst/>
              <a:cxnLst/>
              <a:rect l="l" t="t" r="r" b="b"/>
              <a:pathLst>
                <a:path w="5703791" h="5703791">
                  <a:moveTo>
                    <a:pt x="0" y="0"/>
                  </a:moveTo>
                  <a:lnTo>
                    <a:pt x="5703792" y="0"/>
                  </a:lnTo>
                  <a:lnTo>
                    <a:pt x="5703792" y="5703791"/>
                  </a:lnTo>
                  <a:lnTo>
                    <a:pt x="0" y="57037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rot="-3567551">
              <a:off x="511866" y="2394790"/>
              <a:ext cx="1044193" cy="1784946"/>
            </a:xfrm>
            <a:custGeom>
              <a:avLst/>
              <a:gdLst/>
              <a:ahLst/>
              <a:cxnLst/>
              <a:rect l="l" t="t" r="r" b="b"/>
              <a:pathLst>
                <a:path w="1044193" h="1784946">
                  <a:moveTo>
                    <a:pt x="0" y="0"/>
                  </a:moveTo>
                  <a:lnTo>
                    <a:pt x="1044193" y="0"/>
                  </a:lnTo>
                  <a:lnTo>
                    <a:pt x="1044193" y="1784946"/>
                  </a:lnTo>
                  <a:lnTo>
                    <a:pt x="0" y="178494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2" name="Freeform 12"/>
          <p:cNvSpPr/>
          <p:nvPr/>
        </p:nvSpPr>
        <p:spPr>
          <a:xfrm>
            <a:off x="3868205" y="2945352"/>
            <a:ext cx="1449589" cy="1449589"/>
          </a:xfrm>
          <a:custGeom>
            <a:avLst/>
            <a:gdLst/>
            <a:ahLst/>
            <a:cxnLst/>
            <a:rect l="l" t="t" r="r" b="b"/>
            <a:pathLst>
              <a:path w="1449589" h="1449589">
                <a:moveTo>
                  <a:pt x="0" y="0"/>
                </a:moveTo>
                <a:lnTo>
                  <a:pt x="1449589" y="0"/>
                </a:lnTo>
                <a:lnTo>
                  <a:pt x="1449589" y="1449589"/>
                </a:lnTo>
                <a:lnTo>
                  <a:pt x="0" y="14495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3"/>
          <p:cNvSpPr txBox="1"/>
          <p:nvPr/>
        </p:nvSpPr>
        <p:spPr>
          <a:xfrm rot="-719232">
            <a:off x="2638522" y="4104110"/>
            <a:ext cx="6059549" cy="516212"/>
          </a:xfrm>
          <a:prstGeom prst="rect">
            <a:avLst/>
          </a:prstGeom>
        </p:spPr>
        <p:txBody>
          <a:bodyPr lIns="0" tIns="0" rIns="0" bIns="0" rtlCol="0" anchor="t">
            <a:spAutoFit/>
          </a:bodyPr>
          <a:lstStyle/>
          <a:p>
            <a:pPr algn="ctr">
              <a:lnSpc>
                <a:spcPts val="4129"/>
              </a:lnSpc>
            </a:pPr>
            <a:r>
              <a:rPr lang="en-US" sz="2949">
                <a:solidFill>
                  <a:srgbClr val="FFFFFF"/>
                </a:solidFill>
                <a:latin typeface="Archivo Black"/>
              </a:rPr>
              <a:t>CANNOT CURE</a:t>
            </a:r>
          </a:p>
        </p:txBody>
      </p:sp>
      <p:sp>
        <p:nvSpPr>
          <p:cNvPr id="14" name="TextBox 14"/>
          <p:cNvSpPr txBox="1"/>
          <p:nvPr/>
        </p:nvSpPr>
        <p:spPr>
          <a:xfrm rot="-719232">
            <a:off x="2638522" y="4032948"/>
            <a:ext cx="6059549" cy="516212"/>
          </a:xfrm>
          <a:prstGeom prst="rect">
            <a:avLst/>
          </a:prstGeom>
        </p:spPr>
        <p:txBody>
          <a:bodyPr lIns="0" tIns="0" rIns="0" bIns="0" rtlCol="0" anchor="t">
            <a:spAutoFit/>
          </a:bodyPr>
          <a:lstStyle/>
          <a:p>
            <a:pPr algn="ctr">
              <a:lnSpc>
                <a:spcPts val="4129"/>
              </a:lnSpc>
            </a:pPr>
            <a:r>
              <a:rPr lang="en-US" sz="2949">
                <a:solidFill>
                  <a:srgbClr val="222222"/>
                </a:solidFill>
                <a:latin typeface="Archivo Black"/>
              </a:rPr>
              <a:t>CANNOT CURE</a:t>
            </a:r>
          </a:p>
        </p:txBody>
      </p:sp>
      <p:grpSp>
        <p:nvGrpSpPr>
          <p:cNvPr id="15" name="Group 15"/>
          <p:cNvGrpSpPr/>
          <p:nvPr/>
        </p:nvGrpSpPr>
        <p:grpSpPr>
          <a:xfrm>
            <a:off x="0" y="-19050"/>
            <a:ext cx="12343424" cy="403799"/>
            <a:chOff x="0" y="0"/>
            <a:chExt cx="16457898" cy="538398"/>
          </a:xfrm>
        </p:grpSpPr>
        <p:pic>
          <p:nvPicPr>
            <p:cNvPr id="16" name="Picture 16"/>
            <p:cNvPicPr>
              <a:picLocks noChangeAspect="1"/>
            </p:cNvPicPr>
            <p:nvPr/>
          </p:nvPicPr>
          <p:blipFill>
            <a:blip r:embed="rId9"/>
            <a:srcRect t="48843" b="48843"/>
            <a:stretch>
              <a:fillRect/>
            </a:stretch>
          </p:blipFill>
          <p:spPr>
            <a:xfrm>
              <a:off x="0" y="0"/>
              <a:ext cx="16457898" cy="538398"/>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48364" b="48364"/>
            <a:stretch>
              <a:fillRect/>
            </a:stretch>
          </p:blipFill>
          <p:spPr>
            <a:xfrm>
              <a:off x="0" y="0"/>
              <a:ext cx="16457898" cy="538398"/>
            </a:xfrm>
            <a:prstGeom prst="rect">
              <a:avLst/>
            </a:prstGeom>
          </p:spPr>
        </p:pic>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90369" y="230943"/>
            <a:ext cx="13221428" cy="899453"/>
            <a:chOff x="0" y="0"/>
            <a:chExt cx="12860986" cy="874932"/>
          </a:xfrm>
        </p:grpSpPr>
        <p:sp>
          <p:nvSpPr>
            <p:cNvPr id="6" name="Freeform 6"/>
            <p:cNvSpPr/>
            <p:nvPr/>
          </p:nvSpPr>
          <p:spPr>
            <a:xfrm>
              <a:off x="0" y="0"/>
              <a:ext cx="12860986" cy="874932"/>
            </a:xfrm>
            <a:custGeom>
              <a:avLst/>
              <a:gdLst/>
              <a:ahLst/>
              <a:cxnLst/>
              <a:rect l="l" t="t" r="r" b="b"/>
              <a:pathLst>
                <a:path w="12860986" h="874932">
                  <a:moveTo>
                    <a:pt x="0" y="0"/>
                  </a:moveTo>
                  <a:lnTo>
                    <a:pt x="12860986" y="0"/>
                  </a:lnTo>
                  <a:lnTo>
                    <a:pt x="12860986" y="874932"/>
                  </a:lnTo>
                  <a:lnTo>
                    <a:pt x="0" y="874932"/>
                  </a:lnTo>
                  <a:close/>
                </a:path>
              </a:pathLst>
            </a:custGeom>
            <a:solidFill>
              <a:srgbClr val="2BB580"/>
            </a:solidFill>
          </p:spPr>
          <p:txBody>
            <a:bodyPr/>
            <a:lstStyle/>
            <a:p>
              <a:endParaRPr lang="en-US"/>
            </a:p>
          </p:txBody>
        </p:sp>
      </p:grpSp>
      <p:sp>
        <p:nvSpPr>
          <p:cNvPr id="7" name="TextBox 7"/>
          <p:cNvSpPr txBox="1"/>
          <p:nvPr/>
        </p:nvSpPr>
        <p:spPr>
          <a:xfrm>
            <a:off x="26218" y="393150"/>
            <a:ext cx="12139188" cy="537845"/>
          </a:xfrm>
          <a:prstGeom prst="rect">
            <a:avLst/>
          </a:prstGeom>
        </p:spPr>
        <p:txBody>
          <a:bodyPr lIns="0" tIns="0" rIns="0" bIns="0" rtlCol="0" anchor="t">
            <a:spAutoFit/>
          </a:bodyPr>
          <a:lstStyle/>
          <a:p>
            <a:pPr algn="ctr">
              <a:lnSpc>
                <a:spcPts val="4480"/>
              </a:lnSpc>
            </a:pPr>
            <a:r>
              <a:rPr lang="en-US" sz="3200">
                <a:solidFill>
                  <a:srgbClr val="FFFFFF"/>
                </a:solidFill>
                <a:latin typeface="Libre Baskerville Bold"/>
              </a:rPr>
              <a:t>There are treatments for hepatitis B.</a:t>
            </a:r>
          </a:p>
        </p:txBody>
      </p:sp>
      <p:sp>
        <p:nvSpPr>
          <p:cNvPr id="8" name="TextBox 8"/>
          <p:cNvSpPr txBox="1"/>
          <p:nvPr/>
        </p:nvSpPr>
        <p:spPr>
          <a:xfrm>
            <a:off x="1224269" y="2603066"/>
            <a:ext cx="6149812" cy="1594717"/>
          </a:xfrm>
          <a:prstGeom prst="rect">
            <a:avLst/>
          </a:prstGeom>
        </p:spPr>
        <p:txBody>
          <a:bodyPr lIns="0" tIns="0" rIns="0" bIns="0" rtlCol="0" anchor="t">
            <a:spAutoFit/>
          </a:bodyPr>
          <a:lstStyle/>
          <a:p>
            <a:pPr algn="ctr">
              <a:lnSpc>
                <a:spcPts val="4245"/>
              </a:lnSpc>
            </a:pPr>
            <a:r>
              <a:rPr lang="en-US" sz="3032">
                <a:solidFill>
                  <a:srgbClr val="222222"/>
                </a:solidFill>
                <a:latin typeface="Kite One"/>
              </a:rPr>
              <a:t>There are treatments, called antivirals, that can effectively control the virus and prevent liver damage.</a:t>
            </a:r>
          </a:p>
        </p:txBody>
      </p:sp>
      <p:sp>
        <p:nvSpPr>
          <p:cNvPr id="9" name="Freeform 9"/>
          <p:cNvSpPr/>
          <p:nvPr/>
        </p:nvSpPr>
        <p:spPr>
          <a:xfrm>
            <a:off x="7761977" y="2360597"/>
            <a:ext cx="4059033" cy="4059033"/>
          </a:xfrm>
          <a:custGeom>
            <a:avLst/>
            <a:gdLst/>
            <a:ahLst/>
            <a:cxnLst/>
            <a:rect l="l" t="t" r="r" b="b"/>
            <a:pathLst>
              <a:path w="4059033" h="4059033">
                <a:moveTo>
                  <a:pt x="0" y="0"/>
                </a:moveTo>
                <a:lnTo>
                  <a:pt x="4059033" y="0"/>
                </a:lnTo>
                <a:lnTo>
                  <a:pt x="4059033" y="4059033"/>
                </a:lnTo>
                <a:lnTo>
                  <a:pt x="0" y="40590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rot="1394922">
            <a:off x="10371549" y="5030412"/>
            <a:ext cx="702051" cy="702051"/>
          </a:xfrm>
          <a:custGeom>
            <a:avLst/>
            <a:gdLst/>
            <a:ahLst/>
            <a:cxnLst/>
            <a:rect l="l" t="t" r="r" b="b"/>
            <a:pathLst>
              <a:path w="702051" h="702051">
                <a:moveTo>
                  <a:pt x="0" y="0"/>
                </a:moveTo>
                <a:lnTo>
                  <a:pt x="702050" y="0"/>
                </a:lnTo>
                <a:lnTo>
                  <a:pt x="702050" y="702051"/>
                </a:lnTo>
                <a:lnTo>
                  <a:pt x="0" y="7020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7991634" y="2676314"/>
            <a:ext cx="3415756" cy="3415756"/>
          </a:xfrm>
          <a:custGeom>
            <a:avLst/>
            <a:gdLst/>
            <a:ahLst/>
            <a:cxnLst/>
            <a:rect l="l" t="t" r="r" b="b"/>
            <a:pathLst>
              <a:path w="3415756" h="3415756">
                <a:moveTo>
                  <a:pt x="0" y="0"/>
                </a:moveTo>
                <a:lnTo>
                  <a:pt x="3415756" y="0"/>
                </a:lnTo>
                <a:lnTo>
                  <a:pt x="3415756" y="3415756"/>
                </a:lnTo>
                <a:lnTo>
                  <a:pt x="0" y="34157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rot="6037825">
            <a:off x="10124198" y="5336503"/>
            <a:ext cx="702051" cy="702051"/>
          </a:xfrm>
          <a:custGeom>
            <a:avLst/>
            <a:gdLst/>
            <a:ahLst/>
            <a:cxnLst/>
            <a:rect l="l" t="t" r="r" b="b"/>
            <a:pathLst>
              <a:path w="702051" h="702051">
                <a:moveTo>
                  <a:pt x="0" y="0"/>
                </a:moveTo>
                <a:lnTo>
                  <a:pt x="702051" y="0"/>
                </a:lnTo>
                <a:lnTo>
                  <a:pt x="702051" y="702050"/>
                </a:lnTo>
                <a:lnTo>
                  <a:pt x="0" y="7020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TextBox 13"/>
          <p:cNvSpPr txBox="1"/>
          <p:nvPr/>
        </p:nvSpPr>
        <p:spPr>
          <a:xfrm>
            <a:off x="-19050" y="1502001"/>
            <a:ext cx="9412822" cy="1028144"/>
          </a:xfrm>
          <a:prstGeom prst="rect">
            <a:avLst/>
          </a:prstGeom>
        </p:spPr>
        <p:txBody>
          <a:bodyPr lIns="0" tIns="0" rIns="0" bIns="0" rtlCol="0" anchor="t">
            <a:spAutoFit/>
          </a:bodyPr>
          <a:lstStyle/>
          <a:p>
            <a:pPr algn="ctr">
              <a:lnSpc>
                <a:spcPts val="8430"/>
              </a:lnSpc>
            </a:pPr>
            <a:r>
              <a:rPr lang="en-US" sz="6021">
                <a:solidFill>
                  <a:srgbClr val="231F1F"/>
                </a:solidFill>
                <a:latin typeface="Bebas Neue Cyrillic"/>
              </a:rPr>
              <a:t>But, the good news is that...</a:t>
            </a:r>
          </a:p>
        </p:txBody>
      </p:sp>
      <p:grpSp>
        <p:nvGrpSpPr>
          <p:cNvPr id="14" name="Group 14"/>
          <p:cNvGrpSpPr/>
          <p:nvPr/>
        </p:nvGrpSpPr>
        <p:grpSpPr>
          <a:xfrm>
            <a:off x="0" y="0"/>
            <a:ext cx="12343424" cy="403799"/>
            <a:chOff x="0" y="0"/>
            <a:chExt cx="16457898" cy="538398"/>
          </a:xfrm>
        </p:grpSpPr>
        <p:pic>
          <p:nvPicPr>
            <p:cNvPr id="15" name="Picture 15"/>
            <p:cNvPicPr>
              <a:picLocks noChangeAspect="1"/>
            </p:cNvPicPr>
            <p:nvPr/>
          </p:nvPicPr>
          <p:blipFill>
            <a:blip r:embed="rId9"/>
            <a:srcRect t="48843" b="48843"/>
            <a:stretch>
              <a:fillRect/>
            </a:stretch>
          </p:blipFill>
          <p:spPr>
            <a:xfrm>
              <a:off x="0" y="0"/>
              <a:ext cx="16457898" cy="538398"/>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50" y="-19050"/>
            <a:ext cx="12343424" cy="403799"/>
            <a:chOff x="0" y="0"/>
            <a:chExt cx="16457898" cy="538398"/>
          </a:xfrm>
        </p:grpSpPr>
        <p:pic>
          <p:nvPicPr>
            <p:cNvPr id="3" name="Picture 3"/>
            <p:cNvPicPr>
              <a:picLocks noChangeAspect="1"/>
            </p:cNvPicPr>
            <p:nvPr/>
          </p:nvPicPr>
          <p:blipFill>
            <a:blip r:embed="rId2"/>
            <a:srcRect t="48364" b="48364"/>
            <a:stretch>
              <a:fillRect/>
            </a:stretch>
          </p:blipFill>
          <p:spPr>
            <a:xfrm>
              <a:off x="0" y="0"/>
              <a:ext cx="16457898" cy="538398"/>
            </a:xfrm>
            <a:prstGeom prst="rect">
              <a:avLst/>
            </a:prstGeom>
          </p:spPr>
        </p:pic>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90369" y="230943"/>
            <a:ext cx="13221428" cy="848115"/>
            <a:chOff x="0" y="0"/>
            <a:chExt cx="12860986" cy="824994"/>
          </a:xfrm>
        </p:grpSpPr>
        <p:sp>
          <p:nvSpPr>
            <p:cNvPr id="6" name="Freeform 6"/>
            <p:cNvSpPr/>
            <p:nvPr/>
          </p:nvSpPr>
          <p:spPr>
            <a:xfrm>
              <a:off x="0" y="0"/>
              <a:ext cx="12860986" cy="824994"/>
            </a:xfrm>
            <a:custGeom>
              <a:avLst/>
              <a:gdLst/>
              <a:ahLst/>
              <a:cxnLst/>
              <a:rect l="l" t="t" r="r" b="b"/>
              <a:pathLst>
                <a:path w="12860986" h="824994">
                  <a:moveTo>
                    <a:pt x="0" y="0"/>
                  </a:moveTo>
                  <a:lnTo>
                    <a:pt x="12860986" y="0"/>
                  </a:lnTo>
                  <a:lnTo>
                    <a:pt x="12860986" y="824994"/>
                  </a:lnTo>
                  <a:lnTo>
                    <a:pt x="0" y="824994"/>
                  </a:lnTo>
                  <a:close/>
                </a:path>
              </a:pathLst>
            </a:custGeom>
            <a:solidFill>
              <a:srgbClr val="2BB580"/>
            </a:solidFill>
          </p:spPr>
          <p:txBody>
            <a:bodyPr/>
            <a:lstStyle/>
            <a:p>
              <a:endParaRPr lang="en-US"/>
            </a:p>
          </p:txBody>
        </p:sp>
      </p:grpSp>
      <p:sp>
        <p:nvSpPr>
          <p:cNvPr id="7" name="TextBox 7"/>
          <p:cNvSpPr txBox="1"/>
          <p:nvPr/>
        </p:nvSpPr>
        <p:spPr>
          <a:xfrm>
            <a:off x="26218" y="409592"/>
            <a:ext cx="12139188" cy="517208"/>
          </a:xfrm>
          <a:prstGeom prst="rect">
            <a:avLst/>
          </a:prstGeom>
        </p:spPr>
        <p:txBody>
          <a:bodyPr lIns="0" tIns="0" rIns="0" bIns="0" rtlCol="0" anchor="t">
            <a:spAutoFit/>
          </a:bodyPr>
          <a:lstStyle/>
          <a:p>
            <a:pPr algn="ctr">
              <a:lnSpc>
                <a:spcPts val="4226"/>
              </a:lnSpc>
            </a:pPr>
            <a:r>
              <a:rPr lang="en-US" sz="3018">
                <a:solidFill>
                  <a:srgbClr val="FFFFFF"/>
                </a:solidFill>
                <a:latin typeface="Libre Baskerville Bold"/>
              </a:rPr>
              <a:t>Why should people get tested for hepatitis B?</a:t>
            </a:r>
          </a:p>
        </p:txBody>
      </p:sp>
      <p:grpSp>
        <p:nvGrpSpPr>
          <p:cNvPr id="8" name="Group 8"/>
          <p:cNvGrpSpPr/>
          <p:nvPr/>
        </p:nvGrpSpPr>
        <p:grpSpPr>
          <a:xfrm>
            <a:off x="923385" y="0"/>
            <a:ext cx="9527531" cy="483454"/>
            <a:chOff x="0" y="0"/>
            <a:chExt cx="11117916" cy="571500"/>
          </a:xfrm>
        </p:grpSpPr>
        <p:sp>
          <p:nvSpPr>
            <p:cNvPr id="9" name="Freeform 9"/>
            <p:cNvSpPr/>
            <p:nvPr/>
          </p:nvSpPr>
          <p:spPr>
            <a:xfrm>
              <a:off x="0" y="255270"/>
              <a:ext cx="11117916" cy="69850"/>
            </a:xfrm>
            <a:custGeom>
              <a:avLst/>
              <a:gdLst/>
              <a:ahLst/>
              <a:cxnLst/>
              <a:rect l="l" t="t" r="r" b="b"/>
              <a:pathLst>
                <a:path w="11117916" h="69850">
                  <a:moveTo>
                    <a:pt x="10827086" y="0"/>
                  </a:moveTo>
                  <a:lnTo>
                    <a:pt x="0" y="0"/>
                  </a:lnTo>
                  <a:lnTo>
                    <a:pt x="0" y="69850"/>
                  </a:lnTo>
                  <a:lnTo>
                    <a:pt x="11117916" y="69850"/>
                  </a:lnTo>
                  <a:lnTo>
                    <a:pt x="11117916" y="0"/>
                  </a:lnTo>
                  <a:close/>
                </a:path>
              </a:pathLst>
            </a:custGeom>
            <a:solidFill>
              <a:srgbClr val="CF221E"/>
            </a:solidFill>
          </p:spPr>
          <p:txBody>
            <a:bodyPr/>
            <a:lstStyle/>
            <a:p>
              <a:endParaRPr lang="en-US"/>
            </a:p>
          </p:txBody>
        </p:sp>
      </p:grpSp>
      <p:grpSp>
        <p:nvGrpSpPr>
          <p:cNvPr id="10" name="Group 10"/>
          <p:cNvGrpSpPr/>
          <p:nvPr/>
        </p:nvGrpSpPr>
        <p:grpSpPr>
          <a:xfrm>
            <a:off x="-505888" y="3200703"/>
            <a:ext cx="13601560" cy="1231276"/>
            <a:chOff x="0" y="0"/>
            <a:chExt cx="15925627" cy="1441662"/>
          </a:xfrm>
        </p:grpSpPr>
        <p:sp>
          <p:nvSpPr>
            <p:cNvPr id="11" name="Freeform 11"/>
            <p:cNvSpPr/>
            <p:nvPr/>
          </p:nvSpPr>
          <p:spPr>
            <a:xfrm>
              <a:off x="0" y="0"/>
              <a:ext cx="15925626" cy="1441662"/>
            </a:xfrm>
            <a:custGeom>
              <a:avLst/>
              <a:gdLst/>
              <a:ahLst/>
              <a:cxnLst/>
              <a:rect l="l" t="t" r="r" b="b"/>
              <a:pathLst>
                <a:path w="15925626" h="1441662">
                  <a:moveTo>
                    <a:pt x="0" y="0"/>
                  </a:moveTo>
                  <a:lnTo>
                    <a:pt x="15925626" y="0"/>
                  </a:lnTo>
                  <a:lnTo>
                    <a:pt x="15925626" y="1441662"/>
                  </a:lnTo>
                  <a:lnTo>
                    <a:pt x="0" y="1441662"/>
                  </a:lnTo>
                  <a:close/>
                </a:path>
              </a:pathLst>
            </a:custGeom>
            <a:solidFill>
              <a:srgbClr val="FFD483"/>
            </a:solidFill>
          </p:spPr>
          <p:txBody>
            <a:bodyPr/>
            <a:lstStyle/>
            <a:p>
              <a:endParaRPr lang="en-US"/>
            </a:p>
          </p:txBody>
        </p:sp>
      </p:grpSp>
      <p:sp>
        <p:nvSpPr>
          <p:cNvPr id="12" name="Freeform 12"/>
          <p:cNvSpPr/>
          <p:nvPr/>
        </p:nvSpPr>
        <p:spPr>
          <a:xfrm>
            <a:off x="4719255" y="2523774"/>
            <a:ext cx="3014983" cy="3014983"/>
          </a:xfrm>
          <a:custGeom>
            <a:avLst/>
            <a:gdLst/>
            <a:ahLst/>
            <a:cxnLst/>
            <a:rect l="l" t="t" r="r" b="b"/>
            <a:pathLst>
              <a:path w="3014983" h="3014983">
                <a:moveTo>
                  <a:pt x="0" y="0"/>
                </a:moveTo>
                <a:lnTo>
                  <a:pt x="3014983" y="0"/>
                </a:lnTo>
                <a:lnTo>
                  <a:pt x="3014983" y="3014983"/>
                </a:lnTo>
                <a:lnTo>
                  <a:pt x="0" y="30149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a:off x="5328819" y="2735010"/>
            <a:ext cx="2049543" cy="2251214"/>
          </a:xfrm>
          <a:custGeom>
            <a:avLst/>
            <a:gdLst/>
            <a:ahLst/>
            <a:cxnLst/>
            <a:rect l="l" t="t" r="r" b="b"/>
            <a:pathLst>
              <a:path w="2049543" h="2251214">
                <a:moveTo>
                  <a:pt x="0" y="0"/>
                </a:moveTo>
                <a:lnTo>
                  <a:pt x="2049543" y="0"/>
                </a:lnTo>
                <a:lnTo>
                  <a:pt x="2049543" y="2251214"/>
                </a:lnTo>
                <a:lnTo>
                  <a:pt x="0" y="2251214"/>
                </a:lnTo>
                <a:lnTo>
                  <a:pt x="0" y="0"/>
                </a:lnTo>
                <a:close/>
              </a:path>
            </a:pathLst>
          </a:custGeom>
          <a:blipFill>
            <a:blip r:embed="rId5"/>
            <a:stretch>
              <a:fillRect/>
            </a:stretch>
          </a:blipFill>
        </p:spPr>
        <p:txBody>
          <a:bodyPr/>
          <a:lstStyle/>
          <a:p>
            <a:endParaRPr lang="en-US"/>
          </a:p>
        </p:txBody>
      </p:sp>
      <p:grpSp>
        <p:nvGrpSpPr>
          <p:cNvPr id="14" name="Group 14"/>
          <p:cNvGrpSpPr/>
          <p:nvPr/>
        </p:nvGrpSpPr>
        <p:grpSpPr>
          <a:xfrm>
            <a:off x="145479" y="1293862"/>
            <a:ext cx="1697642" cy="1700234"/>
            <a:chOff x="0" y="0"/>
            <a:chExt cx="2263523" cy="2266978"/>
          </a:xfrm>
        </p:grpSpPr>
        <p:sp>
          <p:nvSpPr>
            <p:cNvPr id="15" name="Freeform 15"/>
            <p:cNvSpPr/>
            <p:nvPr/>
          </p:nvSpPr>
          <p:spPr>
            <a:xfrm rot="1394922">
              <a:off x="1577101" y="1559993"/>
              <a:ext cx="465229" cy="465229"/>
            </a:xfrm>
            <a:custGeom>
              <a:avLst/>
              <a:gdLst/>
              <a:ahLst/>
              <a:cxnLst/>
              <a:rect l="l" t="t" r="r" b="b"/>
              <a:pathLst>
                <a:path w="465229" h="465229">
                  <a:moveTo>
                    <a:pt x="0" y="0"/>
                  </a:moveTo>
                  <a:lnTo>
                    <a:pt x="465229" y="0"/>
                  </a:lnTo>
                  <a:lnTo>
                    <a:pt x="465229" y="465229"/>
                  </a:lnTo>
                  <a:lnTo>
                    <a:pt x="0" y="4652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Freeform 16"/>
            <p:cNvSpPr/>
            <p:nvPr/>
          </p:nvSpPr>
          <p:spPr>
            <a:xfrm>
              <a:off x="0" y="0"/>
              <a:ext cx="2263523" cy="2263523"/>
            </a:xfrm>
            <a:custGeom>
              <a:avLst/>
              <a:gdLst/>
              <a:ahLst/>
              <a:cxnLst/>
              <a:rect l="l" t="t" r="r" b="b"/>
              <a:pathLst>
                <a:path w="2263523" h="2263523">
                  <a:moveTo>
                    <a:pt x="0" y="0"/>
                  </a:moveTo>
                  <a:lnTo>
                    <a:pt x="2263523" y="0"/>
                  </a:lnTo>
                  <a:lnTo>
                    <a:pt x="2263523" y="2263523"/>
                  </a:lnTo>
                  <a:lnTo>
                    <a:pt x="0" y="226352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7" name="Freeform 17"/>
            <p:cNvSpPr/>
            <p:nvPr/>
          </p:nvSpPr>
          <p:spPr>
            <a:xfrm rot="6037825">
              <a:off x="1413189" y="1762830"/>
              <a:ext cx="465229" cy="465229"/>
            </a:xfrm>
            <a:custGeom>
              <a:avLst/>
              <a:gdLst/>
              <a:ahLst/>
              <a:cxnLst/>
              <a:rect l="l" t="t" r="r" b="b"/>
              <a:pathLst>
                <a:path w="465229" h="465229">
                  <a:moveTo>
                    <a:pt x="0" y="0"/>
                  </a:moveTo>
                  <a:lnTo>
                    <a:pt x="465229" y="0"/>
                  </a:lnTo>
                  <a:lnTo>
                    <a:pt x="465229" y="465229"/>
                  </a:lnTo>
                  <a:lnTo>
                    <a:pt x="0" y="4652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sp>
        <p:nvSpPr>
          <p:cNvPr id="18" name="Freeform 18"/>
          <p:cNvSpPr/>
          <p:nvPr/>
        </p:nvSpPr>
        <p:spPr>
          <a:xfrm>
            <a:off x="10470119" y="4836326"/>
            <a:ext cx="1721715" cy="1721715"/>
          </a:xfrm>
          <a:custGeom>
            <a:avLst/>
            <a:gdLst/>
            <a:ahLst/>
            <a:cxnLst/>
            <a:rect l="l" t="t" r="r" b="b"/>
            <a:pathLst>
              <a:path w="1721715" h="1721715">
                <a:moveTo>
                  <a:pt x="0" y="0"/>
                </a:moveTo>
                <a:lnTo>
                  <a:pt x="1721715" y="0"/>
                </a:lnTo>
                <a:lnTo>
                  <a:pt x="1721715" y="1721715"/>
                </a:lnTo>
                <a:lnTo>
                  <a:pt x="0" y="172171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9" name="TextBox 19"/>
          <p:cNvSpPr txBox="1"/>
          <p:nvPr/>
        </p:nvSpPr>
        <p:spPr>
          <a:xfrm>
            <a:off x="1326202" y="5101774"/>
            <a:ext cx="4071768" cy="1126394"/>
          </a:xfrm>
          <a:prstGeom prst="rect">
            <a:avLst/>
          </a:prstGeom>
        </p:spPr>
        <p:txBody>
          <a:bodyPr lIns="0" tIns="0" rIns="0" bIns="0" rtlCol="0" anchor="t">
            <a:spAutoFit/>
          </a:bodyPr>
          <a:lstStyle/>
          <a:p>
            <a:pPr algn="ctr">
              <a:lnSpc>
                <a:spcPts val="2999"/>
              </a:lnSpc>
            </a:pPr>
            <a:r>
              <a:rPr lang="en-US" sz="2142">
                <a:solidFill>
                  <a:srgbClr val="000000"/>
                </a:solidFill>
                <a:latin typeface="Kite One"/>
              </a:rPr>
              <a:t>There is a safe and effective vaccine that can protect loved ones who don't have hepatitis B.</a:t>
            </a:r>
          </a:p>
        </p:txBody>
      </p:sp>
      <p:sp>
        <p:nvSpPr>
          <p:cNvPr id="20" name="Freeform 20"/>
          <p:cNvSpPr/>
          <p:nvPr/>
        </p:nvSpPr>
        <p:spPr>
          <a:xfrm>
            <a:off x="231388" y="3403451"/>
            <a:ext cx="762912" cy="762912"/>
          </a:xfrm>
          <a:custGeom>
            <a:avLst/>
            <a:gdLst/>
            <a:ahLst/>
            <a:cxnLst/>
            <a:rect l="l" t="t" r="r" b="b"/>
            <a:pathLst>
              <a:path w="762912" h="762912">
                <a:moveTo>
                  <a:pt x="0" y="0"/>
                </a:moveTo>
                <a:lnTo>
                  <a:pt x="762912" y="0"/>
                </a:lnTo>
                <a:lnTo>
                  <a:pt x="762912" y="762912"/>
                </a:lnTo>
                <a:lnTo>
                  <a:pt x="0" y="7629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1" name="Freeform 21"/>
          <p:cNvSpPr/>
          <p:nvPr/>
        </p:nvSpPr>
        <p:spPr>
          <a:xfrm>
            <a:off x="10981530" y="3345422"/>
            <a:ext cx="878969" cy="878969"/>
          </a:xfrm>
          <a:custGeom>
            <a:avLst/>
            <a:gdLst/>
            <a:ahLst/>
            <a:cxnLst/>
            <a:rect l="l" t="t" r="r" b="b"/>
            <a:pathLst>
              <a:path w="878969" h="878969">
                <a:moveTo>
                  <a:pt x="0" y="0"/>
                </a:moveTo>
                <a:lnTo>
                  <a:pt x="878969" y="0"/>
                </a:lnTo>
                <a:lnTo>
                  <a:pt x="878969" y="878970"/>
                </a:lnTo>
                <a:lnTo>
                  <a:pt x="0" y="8789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22"/>
          <p:cNvSpPr/>
          <p:nvPr/>
        </p:nvSpPr>
        <p:spPr>
          <a:xfrm>
            <a:off x="11004970" y="3351541"/>
            <a:ext cx="837338" cy="837338"/>
          </a:xfrm>
          <a:custGeom>
            <a:avLst/>
            <a:gdLst/>
            <a:ahLst/>
            <a:cxnLst/>
            <a:rect l="l" t="t" r="r" b="b"/>
            <a:pathLst>
              <a:path w="837338" h="837338">
                <a:moveTo>
                  <a:pt x="0" y="0"/>
                </a:moveTo>
                <a:lnTo>
                  <a:pt x="837337" y="0"/>
                </a:lnTo>
                <a:lnTo>
                  <a:pt x="837337" y="837337"/>
                </a:lnTo>
                <a:lnTo>
                  <a:pt x="0" y="83733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3" name="Freeform 23"/>
          <p:cNvSpPr/>
          <p:nvPr/>
        </p:nvSpPr>
        <p:spPr>
          <a:xfrm>
            <a:off x="-13163" y="4908808"/>
            <a:ext cx="1540656" cy="1540656"/>
          </a:xfrm>
          <a:custGeom>
            <a:avLst/>
            <a:gdLst/>
            <a:ahLst/>
            <a:cxnLst/>
            <a:rect l="l" t="t" r="r" b="b"/>
            <a:pathLst>
              <a:path w="1540656" h="1540656">
                <a:moveTo>
                  <a:pt x="0" y="0"/>
                </a:moveTo>
                <a:lnTo>
                  <a:pt x="1540656" y="0"/>
                </a:lnTo>
                <a:lnTo>
                  <a:pt x="1540656" y="1540656"/>
                </a:lnTo>
                <a:lnTo>
                  <a:pt x="0" y="154065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24" name="Freeform 24"/>
          <p:cNvSpPr/>
          <p:nvPr/>
        </p:nvSpPr>
        <p:spPr>
          <a:xfrm>
            <a:off x="643542" y="5037613"/>
            <a:ext cx="227246" cy="204521"/>
          </a:xfrm>
          <a:custGeom>
            <a:avLst/>
            <a:gdLst/>
            <a:ahLst/>
            <a:cxnLst/>
            <a:rect l="l" t="t" r="r" b="b"/>
            <a:pathLst>
              <a:path w="227246" h="204521">
                <a:moveTo>
                  <a:pt x="0" y="0"/>
                </a:moveTo>
                <a:lnTo>
                  <a:pt x="227246" y="0"/>
                </a:lnTo>
                <a:lnTo>
                  <a:pt x="227246" y="204522"/>
                </a:lnTo>
                <a:lnTo>
                  <a:pt x="0" y="20452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grpSp>
        <p:nvGrpSpPr>
          <p:cNvPr id="25" name="Group 25"/>
          <p:cNvGrpSpPr/>
          <p:nvPr/>
        </p:nvGrpSpPr>
        <p:grpSpPr>
          <a:xfrm>
            <a:off x="0" y="0"/>
            <a:ext cx="12343424" cy="403799"/>
            <a:chOff x="0" y="0"/>
            <a:chExt cx="16457898" cy="538398"/>
          </a:xfrm>
        </p:grpSpPr>
        <p:pic>
          <p:nvPicPr>
            <p:cNvPr id="26" name="Picture 26"/>
            <p:cNvPicPr>
              <a:picLocks noChangeAspect="1"/>
            </p:cNvPicPr>
            <p:nvPr/>
          </p:nvPicPr>
          <p:blipFill>
            <a:blip r:embed="rId20"/>
            <a:srcRect t="48843" b="48843"/>
            <a:stretch>
              <a:fillRect/>
            </a:stretch>
          </p:blipFill>
          <p:spPr>
            <a:xfrm>
              <a:off x="0" y="0"/>
              <a:ext cx="16457898" cy="538398"/>
            </a:xfrm>
            <a:prstGeom prst="rect">
              <a:avLst/>
            </a:prstGeom>
          </p:spPr>
        </p:pic>
      </p:grpSp>
      <p:sp>
        <p:nvSpPr>
          <p:cNvPr id="27" name="Freeform 27"/>
          <p:cNvSpPr/>
          <p:nvPr/>
        </p:nvSpPr>
        <p:spPr>
          <a:xfrm>
            <a:off x="10290925" y="1293862"/>
            <a:ext cx="1569574" cy="1506791"/>
          </a:xfrm>
          <a:custGeom>
            <a:avLst/>
            <a:gdLst/>
            <a:ahLst/>
            <a:cxnLst/>
            <a:rect l="l" t="t" r="r" b="b"/>
            <a:pathLst>
              <a:path w="1569574" h="1506791">
                <a:moveTo>
                  <a:pt x="0" y="0"/>
                </a:moveTo>
                <a:lnTo>
                  <a:pt x="1569574" y="0"/>
                </a:lnTo>
                <a:lnTo>
                  <a:pt x="1569574" y="1506791"/>
                </a:lnTo>
                <a:lnTo>
                  <a:pt x="0" y="1506791"/>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28" name="TextBox 28"/>
          <p:cNvSpPr txBox="1"/>
          <p:nvPr/>
        </p:nvSpPr>
        <p:spPr>
          <a:xfrm>
            <a:off x="1484843" y="1732434"/>
            <a:ext cx="3429910" cy="791339"/>
          </a:xfrm>
          <a:prstGeom prst="rect">
            <a:avLst/>
          </a:prstGeom>
        </p:spPr>
        <p:txBody>
          <a:bodyPr lIns="0" tIns="0" rIns="0" bIns="0" rtlCol="0" anchor="t">
            <a:spAutoFit/>
          </a:bodyPr>
          <a:lstStyle/>
          <a:p>
            <a:pPr algn="ctr">
              <a:lnSpc>
                <a:spcPts val="3193"/>
              </a:lnSpc>
            </a:pPr>
            <a:r>
              <a:rPr lang="en-US" sz="2281">
                <a:solidFill>
                  <a:srgbClr val="000000"/>
                </a:solidFill>
                <a:latin typeface="Kite One"/>
              </a:rPr>
              <a:t>Hepatitis B can be managed and treated!</a:t>
            </a:r>
          </a:p>
        </p:txBody>
      </p:sp>
      <p:sp>
        <p:nvSpPr>
          <p:cNvPr id="29" name="TextBox 29"/>
          <p:cNvSpPr txBox="1"/>
          <p:nvPr/>
        </p:nvSpPr>
        <p:spPr>
          <a:xfrm>
            <a:off x="6915241" y="5101499"/>
            <a:ext cx="3930571" cy="1125331"/>
          </a:xfrm>
          <a:prstGeom prst="rect">
            <a:avLst/>
          </a:prstGeom>
        </p:spPr>
        <p:txBody>
          <a:bodyPr lIns="0" tIns="0" rIns="0" bIns="0" rtlCol="0" anchor="t">
            <a:spAutoFit/>
          </a:bodyPr>
          <a:lstStyle/>
          <a:p>
            <a:pPr algn="ctr">
              <a:lnSpc>
                <a:spcPts val="2995"/>
              </a:lnSpc>
            </a:pPr>
            <a:r>
              <a:rPr lang="en-US" sz="2140">
                <a:solidFill>
                  <a:srgbClr val="000000"/>
                </a:solidFill>
                <a:latin typeface="Kite One"/>
              </a:rPr>
              <a:t>Getting tested now can allow someone to stay healthy for themselves and their loved ones!</a:t>
            </a:r>
          </a:p>
        </p:txBody>
      </p:sp>
      <p:sp>
        <p:nvSpPr>
          <p:cNvPr id="30" name="TextBox 30"/>
          <p:cNvSpPr txBox="1"/>
          <p:nvPr/>
        </p:nvSpPr>
        <p:spPr>
          <a:xfrm>
            <a:off x="994300" y="3514784"/>
            <a:ext cx="3589504" cy="631742"/>
          </a:xfrm>
          <a:prstGeom prst="rect">
            <a:avLst/>
          </a:prstGeom>
        </p:spPr>
        <p:txBody>
          <a:bodyPr lIns="0" tIns="0" rIns="0" bIns="0" rtlCol="0" anchor="t">
            <a:spAutoFit/>
          </a:bodyPr>
          <a:lstStyle/>
          <a:p>
            <a:pPr algn="ctr">
              <a:lnSpc>
                <a:spcPts val="2462"/>
              </a:lnSpc>
            </a:pPr>
            <a:r>
              <a:rPr lang="en-US" sz="2280" spc="27">
                <a:solidFill>
                  <a:srgbClr val="000000"/>
                </a:solidFill>
                <a:latin typeface="Kite One"/>
              </a:rPr>
              <a:t>Someone should not wait until they feel sick.</a:t>
            </a:r>
          </a:p>
        </p:txBody>
      </p:sp>
      <p:sp>
        <p:nvSpPr>
          <p:cNvPr id="31" name="TextBox 31"/>
          <p:cNvSpPr txBox="1"/>
          <p:nvPr/>
        </p:nvSpPr>
        <p:spPr>
          <a:xfrm>
            <a:off x="7864896" y="1732434"/>
            <a:ext cx="2506967" cy="791339"/>
          </a:xfrm>
          <a:prstGeom prst="rect">
            <a:avLst/>
          </a:prstGeom>
        </p:spPr>
        <p:txBody>
          <a:bodyPr lIns="0" tIns="0" rIns="0" bIns="0" rtlCol="0" anchor="t">
            <a:spAutoFit/>
          </a:bodyPr>
          <a:lstStyle/>
          <a:p>
            <a:pPr algn="ctr">
              <a:lnSpc>
                <a:spcPts val="3193"/>
              </a:lnSpc>
            </a:pPr>
            <a:r>
              <a:rPr lang="en-US" sz="2281">
                <a:solidFill>
                  <a:srgbClr val="000000"/>
                </a:solidFill>
                <a:latin typeface="Kite One"/>
              </a:rPr>
              <a:t>Most people do not have symptoms. </a:t>
            </a:r>
          </a:p>
        </p:txBody>
      </p:sp>
      <p:sp>
        <p:nvSpPr>
          <p:cNvPr id="32" name="TextBox 32"/>
          <p:cNvSpPr txBox="1"/>
          <p:nvPr/>
        </p:nvSpPr>
        <p:spPr>
          <a:xfrm>
            <a:off x="8329573" y="3514784"/>
            <a:ext cx="2324831" cy="631690"/>
          </a:xfrm>
          <a:prstGeom prst="rect">
            <a:avLst/>
          </a:prstGeom>
        </p:spPr>
        <p:txBody>
          <a:bodyPr lIns="0" tIns="0" rIns="0" bIns="0" rtlCol="0" anchor="t">
            <a:spAutoFit/>
          </a:bodyPr>
          <a:lstStyle/>
          <a:p>
            <a:pPr marL="0" lvl="0" indent="0" algn="ctr">
              <a:lnSpc>
                <a:spcPts val="2462"/>
              </a:lnSpc>
              <a:spcBef>
                <a:spcPct val="0"/>
              </a:spcBef>
            </a:pPr>
            <a:r>
              <a:rPr lang="en-US" sz="2280" u="none" spc="27">
                <a:solidFill>
                  <a:srgbClr val="000000"/>
                </a:solidFill>
                <a:latin typeface="Kite One"/>
              </a:rPr>
              <a:t>They should get tested now!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850" y="-31750"/>
            <a:ext cx="12331732" cy="6921508"/>
            <a:chOff x="0" y="0"/>
            <a:chExt cx="16442310" cy="9228677"/>
          </a:xfrm>
        </p:grpSpPr>
        <p:pic>
          <p:nvPicPr>
            <p:cNvPr id="3" name="Picture 3"/>
            <p:cNvPicPr>
              <a:picLocks noChangeAspect="1"/>
            </p:cNvPicPr>
            <p:nvPr/>
          </p:nvPicPr>
          <p:blipFill>
            <a:blip r:embed="rId2"/>
            <a:srcRect t="25552" b="25552"/>
            <a:stretch>
              <a:fillRect/>
            </a:stretch>
          </p:blipFill>
          <p:spPr>
            <a:xfrm>
              <a:off x="0" y="0"/>
              <a:ext cx="10876873" cy="2991559"/>
            </a:xfrm>
            <a:prstGeom prst="rect">
              <a:avLst/>
            </a:prstGeom>
          </p:spPr>
        </p:pic>
        <p:sp>
          <p:nvSpPr>
            <p:cNvPr id="4" name="AutoShape 4"/>
            <p:cNvSpPr/>
            <p:nvPr/>
          </p:nvSpPr>
          <p:spPr>
            <a:xfrm>
              <a:off x="0" y="3118559"/>
              <a:ext cx="10876873" cy="6110118"/>
            </a:xfrm>
            <a:prstGeom prst="rect">
              <a:avLst/>
            </a:prstGeom>
            <a:solidFill>
              <a:srgbClr val="6EE6B8"/>
            </a:solidFill>
          </p:spPr>
          <p:txBody>
            <a:bodyPr/>
            <a:lstStyle/>
            <a:p>
              <a:endParaRPr lang="en-US"/>
            </a:p>
          </p:txBody>
        </p:sp>
        <p:pic>
          <p:nvPicPr>
            <p:cNvPr id="5" name="Picture 5"/>
            <p:cNvPicPr>
              <a:picLocks noChangeAspect="1"/>
            </p:cNvPicPr>
            <p:nvPr/>
          </p:nvPicPr>
          <p:blipFill>
            <a:blip r:embed="rId3"/>
            <a:srcRect l="10664" r="10664"/>
            <a:stretch>
              <a:fillRect/>
            </a:stretch>
          </p:blipFill>
          <p:spPr>
            <a:xfrm>
              <a:off x="11003873" y="0"/>
              <a:ext cx="5438437" cy="4614339"/>
            </a:xfrm>
            <a:prstGeom prst="rect">
              <a:avLst/>
            </a:prstGeom>
          </p:spPr>
        </p:pic>
        <p:pic>
          <p:nvPicPr>
            <p:cNvPr id="6" name="Picture 6"/>
            <p:cNvPicPr>
              <a:picLocks noChangeAspect="1"/>
            </p:cNvPicPr>
            <p:nvPr/>
          </p:nvPicPr>
          <p:blipFill>
            <a:blip r:embed="rId4"/>
            <a:srcRect l="16737" r="2516"/>
            <a:stretch>
              <a:fillRect/>
            </a:stretch>
          </p:blipFill>
          <p:spPr>
            <a:xfrm>
              <a:off x="11003873" y="4741339"/>
              <a:ext cx="5438437" cy="4487339"/>
            </a:xfrm>
            <a:prstGeom prst="rect">
              <a:avLst/>
            </a:prstGeom>
          </p:spPr>
        </p:pic>
      </p:grpSp>
      <p:sp>
        <p:nvSpPr>
          <p:cNvPr id="7" name="TextBox 7"/>
          <p:cNvSpPr txBox="1"/>
          <p:nvPr/>
        </p:nvSpPr>
        <p:spPr>
          <a:xfrm>
            <a:off x="342900" y="4387863"/>
            <a:ext cx="7627650" cy="2220554"/>
          </a:xfrm>
          <a:prstGeom prst="rect">
            <a:avLst/>
          </a:prstGeom>
        </p:spPr>
        <p:txBody>
          <a:bodyPr lIns="0" tIns="0" rIns="0" bIns="0" rtlCol="0" anchor="t">
            <a:spAutoFit/>
          </a:bodyPr>
          <a:lstStyle/>
          <a:p>
            <a:pPr>
              <a:lnSpc>
                <a:spcPts val="5926"/>
              </a:lnSpc>
            </a:pPr>
            <a:r>
              <a:rPr lang="en-US" sz="4233">
                <a:solidFill>
                  <a:srgbClr val="000000"/>
                </a:solidFill>
                <a:latin typeface="Bebas Neue Cyrillic"/>
              </a:rPr>
              <a:t>You have the power to save lives by:</a:t>
            </a:r>
          </a:p>
          <a:p>
            <a:pPr marL="698870" lvl="1" indent="-349435">
              <a:lnSpc>
                <a:spcPts val="5926"/>
              </a:lnSpc>
              <a:buFont typeface="Arial"/>
              <a:buChar char="•"/>
            </a:pPr>
            <a:r>
              <a:rPr lang="en-US" sz="4233">
                <a:solidFill>
                  <a:srgbClr val="000000"/>
                </a:solidFill>
                <a:latin typeface="Bebas Neue Cyrillic"/>
              </a:rPr>
              <a:t>Educating about hepatitis B</a:t>
            </a:r>
          </a:p>
          <a:p>
            <a:pPr marL="698870" lvl="1" indent="-349435">
              <a:lnSpc>
                <a:spcPts val="5926"/>
              </a:lnSpc>
              <a:buFont typeface="Arial"/>
              <a:buChar char="•"/>
            </a:pPr>
            <a:r>
              <a:rPr lang="en-US" sz="4233">
                <a:solidFill>
                  <a:srgbClr val="000000"/>
                </a:solidFill>
                <a:latin typeface="Bebas Neue Cyrillic"/>
              </a:rPr>
              <a:t>Promoting testing in your community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0" y="-76200"/>
            <a:ext cx="12744734" cy="1770781"/>
            <a:chOff x="0" y="0"/>
            <a:chExt cx="12397287" cy="1722506"/>
          </a:xfrm>
        </p:grpSpPr>
        <p:sp>
          <p:nvSpPr>
            <p:cNvPr id="3" name="Freeform 3"/>
            <p:cNvSpPr/>
            <p:nvPr/>
          </p:nvSpPr>
          <p:spPr>
            <a:xfrm>
              <a:off x="0" y="0"/>
              <a:ext cx="12397287" cy="1722506"/>
            </a:xfrm>
            <a:custGeom>
              <a:avLst/>
              <a:gdLst/>
              <a:ahLst/>
              <a:cxnLst/>
              <a:rect l="l" t="t" r="r" b="b"/>
              <a:pathLst>
                <a:path w="12397287" h="1722506">
                  <a:moveTo>
                    <a:pt x="0" y="0"/>
                  </a:moveTo>
                  <a:lnTo>
                    <a:pt x="12397287" y="0"/>
                  </a:lnTo>
                  <a:lnTo>
                    <a:pt x="12397287" y="1722506"/>
                  </a:lnTo>
                  <a:lnTo>
                    <a:pt x="0" y="1722506"/>
                  </a:lnTo>
                  <a:close/>
                </a:path>
              </a:pathLst>
            </a:custGeom>
            <a:solidFill>
              <a:srgbClr val="2BB58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5" name="Freeform 5"/>
          <p:cNvSpPr/>
          <p:nvPr/>
        </p:nvSpPr>
        <p:spPr>
          <a:xfrm>
            <a:off x="4974861" y="2211049"/>
            <a:ext cx="4651430" cy="4587712"/>
          </a:xfrm>
          <a:custGeom>
            <a:avLst/>
            <a:gdLst/>
            <a:ahLst/>
            <a:cxnLst/>
            <a:rect l="l" t="t" r="r" b="b"/>
            <a:pathLst>
              <a:path w="4651430" h="4587712">
                <a:moveTo>
                  <a:pt x="0" y="0"/>
                </a:moveTo>
                <a:lnTo>
                  <a:pt x="4651430" y="0"/>
                </a:lnTo>
                <a:lnTo>
                  <a:pt x="4651430" y="4587712"/>
                </a:lnTo>
                <a:lnTo>
                  <a:pt x="0" y="4587712"/>
                </a:lnTo>
                <a:lnTo>
                  <a:pt x="0" y="0"/>
                </a:lnTo>
                <a:close/>
              </a:path>
            </a:pathLst>
          </a:custGeom>
          <a:blipFill>
            <a:blip r:embed="rId2">
              <a:extLst>
                <a:ext uri="{96DAC541-7B7A-43D3-8B79-37D633B846F1}">
                  <asvg:svgBlip xmlns:asvg="http://schemas.microsoft.com/office/drawing/2016/SVG/main" r:embed="rId3"/>
                </a:ext>
              </a:extLst>
            </a:blip>
            <a:stretch>
              <a:fillRect t="-11" b="-11"/>
            </a:stretch>
          </a:blipFill>
        </p:spPr>
        <p:txBody>
          <a:bodyPr/>
          <a:lstStyle/>
          <a:p>
            <a:endParaRPr lang="en-US"/>
          </a:p>
        </p:txBody>
      </p:sp>
      <p:sp>
        <p:nvSpPr>
          <p:cNvPr id="6" name="Freeform 6"/>
          <p:cNvSpPr/>
          <p:nvPr/>
        </p:nvSpPr>
        <p:spPr>
          <a:xfrm>
            <a:off x="3307205" y="2211049"/>
            <a:ext cx="8020972" cy="2572414"/>
          </a:xfrm>
          <a:custGeom>
            <a:avLst/>
            <a:gdLst/>
            <a:ahLst/>
            <a:cxnLst/>
            <a:rect l="l" t="t" r="r" b="b"/>
            <a:pathLst>
              <a:path w="8020972" h="2572414">
                <a:moveTo>
                  <a:pt x="0" y="0"/>
                </a:moveTo>
                <a:lnTo>
                  <a:pt x="8020972" y="0"/>
                </a:lnTo>
                <a:lnTo>
                  <a:pt x="8020972" y="2572414"/>
                </a:lnTo>
                <a:lnTo>
                  <a:pt x="0" y="2572414"/>
                </a:lnTo>
                <a:lnTo>
                  <a:pt x="0" y="0"/>
                </a:lnTo>
                <a:close/>
              </a:path>
            </a:pathLst>
          </a:custGeom>
          <a:blipFill>
            <a:blip r:embed="rId4">
              <a:extLst>
                <a:ext uri="{96DAC541-7B7A-43D3-8B79-37D633B846F1}">
                  <asvg:svgBlip xmlns:asvg="http://schemas.microsoft.com/office/drawing/2016/SVG/main" r:embed="rId5"/>
                </a:ext>
              </a:extLst>
            </a:blip>
            <a:stretch>
              <a:fillRect t="-105903" b="-105903"/>
            </a:stretch>
          </a:blipFill>
        </p:spPr>
        <p:txBody>
          <a:bodyPr/>
          <a:lstStyle/>
          <a:p>
            <a:endParaRPr lang="en-US"/>
          </a:p>
        </p:txBody>
      </p:sp>
      <p:grpSp>
        <p:nvGrpSpPr>
          <p:cNvPr id="7" name="Group 7"/>
          <p:cNvGrpSpPr/>
          <p:nvPr/>
        </p:nvGrpSpPr>
        <p:grpSpPr>
          <a:xfrm>
            <a:off x="-19050" y="-19050"/>
            <a:ext cx="12343424" cy="403799"/>
            <a:chOff x="0" y="0"/>
            <a:chExt cx="16457898" cy="538398"/>
          </a:xfrm>
        </p:grpSpPr>
        <p:pic>
          <p:nvPicPr>
            <p:cNvPr id="8" name="Picture 8"/>
            <p:cNvPicPr>
              <a:picLocks noChangeAspect="1"/>
            </p:cNvPicPr>
            <p:nvPr/>
          </p:nvPicPr>
          <p:blipFill>
            <a:blip r:embed="rId6"/>
            <a:srcRect t="48364" b="48364"/>
            <a:stretch>
              <a:fillRect/>
            </a:stretch>
          </p:blipFill>
          <p:spPr>
            <a:xfrm>
              <a:off x="0" y="0"/>
              <a:ext cx="16457898" cy="538398"/>
            </a:xfrm>
            <a:prstGeom prst="rect">
              <a:avLst/>
            </a:prstGeom>
          </p:spPr>
        </p:pic>
      </p:grpSp>
      <p:sp>
        <p:nvSpPr>
          <p:cNvPr id="9" name="Freeform 9"/>
          <p:cNvSpPr/>
          <p:nvPr/>
        </p:nvSpPr>
        <p:spPr>
          <a:xfrm>
            <a:off x="-1804934" y="1549562"/>
            <a:ext cx="8219326" cy="5486400"/>
          </a:xfrm>
          <a:custGeom>
            <a:avLst/>
            <a:gdLst/>
            <a:ahLst/>
            <a:cxnLst/>
            <a:rect l="l" t="t" r="r" b="b"/>
            <a:pathLst>
              <a:path w="8219326" h="5486400">
                <a:moveTo>
                  <a:pt x="0" y="0"/>
                </a:moveTo>
                <a:lnTo>
                  <a:pt x="8219325" y="0"/>
                </a:lnTo>
                <a:lnTo>
                  <a:pt x="8219325" y="5486400"/>
                </a:lnTo>
                <a:lnTo>
                  <a:pt x="0" y="5486400"/>
                </a:lnTo>
                <a:lnTo>
                  <a:pt x="0" y="0"/>
                </a:lnTo>
                <a:close/>
              </a:path>
            </a:pathLst>
          </a:custGeom>
          <a:blipFill>
            <a:blip r:embed="rId7"/>
            <a:stretch>
              <a:fillRect/>
            </a:stretch>
          </a:blipFill>
        </p:spPr>
        <p:txBody>
          <a:bodyPr/>
          <a:lstStyle/>
          <a:p>
            <a:endParaRPr lang="en-US"/>
          </a:p>
        </p:txBody>
      </p:sp>
      <p:sp>
        <p:nvSpPr>
          <p:cNvPr id="10" name="TextBox 10"/>
          <p:cNvSpPr txBox="1"/>
          <p:nvPr/>
        </p:nvSpPr>
        <p:spPr>
          <a:xfrm>
            <a:off x="3672590" y="2585069"/>
            <a:ext cx="7096125" cy="1707694"/>
          </a:xfrm>
          <a:prstGeom prst="rect">
            <a:avLst/>
          </a:prstGeom>
        </p:spPr>
        <p:txBody>
          <a:bodyPr lIns="0" tIns="0" rIns="0" bIns="0" rtlCol="0" anchor="t">
            <a:spAutoFit/>
          </a:bodyPr>
          <a:lstStyle/>
          <a:p>
            <a:pPr algn="ctr">
              <a:lnSpc>
                <a:spcPts val="3413"/>
              </a:lnSpc>
            </a:pPr>
            <a:r>
              <a:rPr lang="en-US" sz="2892" spc="173">
                <a:solidFill>
                  <a:srgbClr val="000000"/>
                </a:solidFill>
                <a:latin typeface="Kite One Italics"/>
              </a:rPr>
              <a:t>Knowing the common misconceptions and how to overcome them can help dispel stigma and convey accurate information.</a:t>
            </a:r>
          </a:p>
        </p:txBody>
      </p:sp>
      <p:sp>
        <p:nvSpPr>
          <p:cNvPr id="11" name="TextBox 11"/>
          <p:cNvSpPr txBox="1"/>
          <p:nvPr/>
        </p:nvSpPr>
        <p:spPr>
          <a:xfrm>
            <a:off x="187377" y="468056"/>
            <a:ext cx="11926897" cy="1056799"/>
          </a:xfrm>
          <a:prstGeom prst="rect">
            <a:avLst/>
          </a:prstGeom>
        </p:spPr>
        <p:txBody>
          <a:bodyPr lIns="0" tIns="0" rIns="0" bIns="0" rtlCol="0" anchor="t">
            <a:spAutoFit/>
          </a:bodyPr>
          <a:lstStyle/>
          <a:p>
            <a:pPr algn="ctr">
              <a:lnSpc>
                <a:spcPts val="4226"/>
              </a:lnSpc>
            </a:pPr>
            <a:r>
              <a:rPr lang="en-US" sz="3018">
                <a:solidFill>
                  <a:srgbClr val="FFFFFF"/>
                </a:solidFill>
                <a:latin typeface="Libre Baskerville Bold"/>
              </a:rPr>
              <a:t>Talking about hepatitis B in a </a:t>
            </a:r>
          </a:p>
          <a:p>
            <a:pPr algn="ctr">
              <a:lnSpc>
                <a:spcPts val="4226"/>
              </a:lnSpc>
            </a:pPr>
            <a:r>
              <a:rPr lang="en-US" sz="3018">
                <a:solidFill>
                  <a:srgbClr val="FFFFFF"/>
                </a:solidFill>
                <a:latin typeface="Libre Baskerville Bold"/>
              </a:rPr>
              <a:t>culturally sensitive way can be challenging.</a:t>
            </a:r>
          </a:p>
        </p:txBody>
      </p:sp>
      <p:grpSp>
        <p:nvGrpSpPr>
          <p:cNvPr id="12" name="Group 12"/>
          <p:cNvGrpSpPr/>
          <p:nvPr/>
        </p:nvGrpSpPr>
        <p:grpSpPr>
          <a:xfrm>
            <a:off x="0" y="0"/>
            <a:ext cx="12343424" cy="403799"/>
            <a:chOff x="0" y="0"/>
            <a:chExt cx="16457898" cy="538398"/>
          </a:xfrm>
        </p:grpSpPr>
        <p:pic>
          <p:nvPicPr>
            <p:cNvPr id="13" name="Picture 13"/>
            <p:cNvPicPr>
              <a:picLocks noChangeAspect="1"/>
            </p:cNvPicPr>
            <p:nvPr/>
          </p:nvPicPr>
          <p:blipFill>
            <a:blip r:embed="rId8"/>
            <a:srcRect t="48843" b="48843"/>
            <a:stretch>
              <a:fillRect/>
            </a:stretch>
          </p:blipFill>
          <p:spPr>
            <a:xfrm>
              <a:off x="0" y="0"/>
              <a:ext cx="16457898" cy="538398"/>
            </a:xfrm>
            <a:prstGeom prst="rect">
              <a:avLst/>
            </a:prstGeom>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6107906" y="357188"/>
            <a:ext cx="6518672" cy="7289874"/>
          </a:xfrm>
          <a:custGeom>
            <a:avLst/>
            <a:gdLst/>
            <a:ahLst/>
            <a:cxnLst/>
            <a:rect l="l" t="t" r="r" b="b"/>
            <a:pathLst>
              <a:path w="6518672" h="7289874">
                <a:moveTo>
                  <a:pt x="0" y="0"/>
                </a:moveTo>
                <a:lnTo>
                  <a:pt x="6518672" y="0"/>
                </a:lnTo>
                <a:lnTo>
                  <a:pt x="6518672" y="7289874"/>
                </a:lnTo>
                <a:lnTo>
                  <a:pt x="0" y="7289874"/>
                </a:lnTo>
                <a:lnTo>
                  <a:pt x="0" y="0"/>
                </a:lnTo>
                <a:close/>
              </a:path>
            </a:pathLst>
          </a:custGeom>
          <a:blipFill>
            <a:blip r:embed="rId2">
              <a:extLst>
                <a:ext uri="{96DAC541-7B7A-43D3-8B79-37D633B846F1}">
                  <asvg:svgBlip xmlns:asvg="http://schemas.microsoft.com/office/drawing/2016/SVG/main" r:embed="rId3"/>
                </a:ext>
              </a:extLst>
            </a:blip>
            <a:stretch>
              <a:fillRect l="-5915" r="-5915"/>
            </a:stretch>
          </a:blipFill>
        </p:spPr>
        <p:txBody>
          <a:bodyPr/>
          <a:lstStyle/>
          <a:p>
            <a:endParaRPr lang="en-US"/>
          </a:p>
        </p:txBody>
      </p:sp>
      <p:sp>
        <p:nvSpPr>
          <p:cNvPr id="4" name="Freeform 4"/>
          <p:cNvSpPr/>
          <p:nvPr/>
        </p:nvSpPr>
        <p:spPr>
          <a:xfrm>
            <a:off x="-3155962" y="1893520"/>
            <a:ext cx="9251962" cy="4964480"/>
          </a:xfrm>
          <a:custGeom>
            <a:avLst/>
            <a:gdLst/>
            <a:ahLst/>
            <a:cxnLst/>
            <a:rect l="l" t="t" r="r" b="b"/>
            <a:pathLst>
              <a:path w="9251962" h="4964480">
                <a:moveTo>
                  <a:pt x="0" y="0"/>
                </a:moveTo>
                <a:lnTo>
                  <a:pt x="9251962" y="0"/>
                </a:lnTo>
                <a:lnTo>
                  <a:pt x="9251962" y="4964480"/>
                </a:lnTo>
                <a:lnTo>
                  <a:pt x="0" y="4964480"/>
                </a:lnTo>
                <a:lnTo>
                  <a:pt x="0" y="0"/>
                </a:lnTo>
                <a:close/>
              </a:path>
            </a:pathLst>
          </a:custGeom>
          <a:blipFill>
            <a:blip r:embed="rId4"/>
            <a:stretch>
              <a:fillRect l="-7745" r="-26261"/>
            </a:stretch>
          </a:blipFill>
        </p:spPr>
        <p:txBody>
          <a:bodyPr/>
          <a:lstStyle/>
          <a:p>
            <a:endParaRPr lang="en-US"/>
          </a:p>
        </p:txBody>
      </p:sp>
      <p:grpSp>
        <p:nvGrpSpPr>
          <p:cNvPr id="5" name="Group 5"/>
          <p:cNvGrpSpPr/>
          <p:nvPr/>
        </p:nvGrpSpPr>
        <p:grpSpPr>
          <a:xfrm rot="5400000">
            <a:off x="3143250" y="3732609"/>
            <a:ext cx="5947172" cy="660797"/>
            <a:chOff x="0" y="0"/>
            <a:chExt cx="5097576" cy="571500"/>
          </a:xfrm>
        </p:grpSpPr>
        <p:sp>
          <p:nvSpPr>
            <p:cNvPr id="6" name="Freeform 6"/>
            <p:cNvSpPr/>
            <p:nvPr/>
          </p:nvSpPr>
          <p:spPr>
            <a:xfrm>
              <a:off x="0" y="255270"/>
              <a:ext cx="5097576" cy="69850"/>
            </a:xfrm>
            <a:custGeom>
              <a:avLst/>
              <a:gdLst/>
              <a:ahLst/>
              <a:cxnLst/>
              <a:rect l="l" t="t" r="r" b="b"/>
              <a:pathLst>
                <a:path w="5097576" h="69850">
                  <a:moveTo>
                    <a:pt x="4806746" y="0"/>
                  </a:moveTo>
                  <a:lnTo>
                    <a:pt x="0" y="0"/>
                  </a:lnTo>
                  <a:lnTo>
                    <a:pt x="0" y="69850"/>
                  </a:lnTo>
                  <a:lnTo>
                    <a:pt x="5097576" y="69850"/>
                  </a:lnTo>
                  <a:lnTo>
                    <a:pt x="5097576" y="0"/>
                  </a:lnTo>
                  <a:close/>
                </a:path>
              </a:pathLst>
            </a:custGeom>
            <a:solidFill>
              <a:srgbClr val="2BB580"/>
            </a:solidFill>
          </p:spPr>
          <p:txBody>
            <a:bodyPr/>
            <a:lstStyle/>
            <a:p>
              <a:endParaRPr lang="en-US"/>
            </a:p>
          </p:txBody>
        </p:sp>
      </p:grpSp>
      <p:grpSp>
        <p:nvGrpSpPr>
          <p:cNvPr id="7" name="Group 7"/>
          <p:cNvGrpSpPr/>
          <p:nvPr/>
        </p:nvGrpSpPr>
        <p:grpSpPr>
          <a:xfrm>
            <a:off x="-376026" y="53718"/>
            <a:ext cx="13071345" cy="660797"/>
            <a:chOff x="0" y="0"/>
            <a:chExt cx="11204010" cy="571500"/>
          </a:xfrm>
        </p:grpSpPr>
        <p:sp>
          <p:nvSpPr>
            <p:cNvPr id="8" name="Freeform 8"/>
            <p:cNvSpPr/>
            <p:nvPr/>
          </p:nvSpPr>
          <p:spPr>
            <a:xfrm>
              <a:off x="0" y="255270"/>
              <a:ext cx="11204010" cy="69850"/>
            </a:xfrm>
            <a:custGeom>
              <a:avLst/>
              <a:gdLst/>
              <a:ahLst/>
              <a:cxnLst/>
              <a:rect l="l" t="t" r="r" b="b"/>
              <a:pathLst>
                <a:path w="11204010" h="69850">
                  <a:moveTo>
                    <a:pt x="10913180" y="0"/>
                  </a:moveTo>
                  <a:lnTo>
                    <a:pt x="0" y="0"/>
                  </a:lnTo>
                  <a:lnTo>
                    <a:pt x="0" y="69850"/>
                  </a:lnTo>
                  <a:lnTo>
                    <a:pt x="11204010" y="69850"/>
                  </a:lnTo>
                  <a:lnTo>
                    <a:pt x="11204010" y="0"/>
                  </a:lnTo>
                  <a:close/>
                </a:path>
              </a:pathLst>
            </a:custGeom>
            <a:solidFill>
              <a:srgbClr val="F4A64E"/>
            </a:solidFill>
          </p:spPr>
          <p:txBody>
            <a:bodyPr/>
            <a:lstStyle/>
            <a:p>
              <a:endParaRPr lang="en-US"/>
            </a:p>
          </p:txBody>
        </p:sp>
      </p:grpSp>
      <p:grpSp>
        <p:nvGrpSpPr>
          <p:cNvPr id="9" name="Group 9"/>
          <p:cNvGrpSpPr/>
          <p:nvPr/>
        </p:nvGrpSpPr>
        <p:grpSpPr>
          <a:xfrm>
            <a:off x="-19050" y="-19050"/>
            <a:ext cx="12343424" cy="403799"/>
            <a:chOff x="0" y="0"/>
            <a:chExt cx="16457898" cy="538398"/>
          </a:xfrm>
        </p:grpSpPr>
        <p:pic>
          <p:nvPicPr>
            <p:cNvPr id="10" name="Picture 10"/>
            <p:cNvPicPr>
              <a:picLocks noChangeAspect="1"/>
            </p:cNvPicPr>
            <p:nvPr/>
          </p:nvPicPr>
          <p:blipFill>
            <a:blip r:embed="rId5"/>
            <a:srcRect t="48364" b="48364"/>
            <a:stretch>
              <a:fillRect/>
            </a:stretch>
          </p:blipFill>
          <p:spPr>
            <a:xfrm>
              <a:off x="0" y="0"/>
              <a:ext cx="16457898" cy="538398"/>
            </a:xfrm>
            <a:prstGeom prst="rect">
              <a:avLst/>
            </a:prstGeom>
          </p:spPr>
        </p:pic>
      </p:grpSp>
      <p:grpSp>
        <p:nvGrpSpPr>
          <p:cNvPr id="11" name="Group 11"/>
          <p:cNvGrpSpPr>
            <a:grpSpLocks noChangeAspect="1"/>
          </p:cNvGrpSpPr>
          <p:nvPr/>
        </p:nvGrpSpPr>
        <p:grpSpPr>
          <a:xfrm rot="-5400000">
            <a:off x="3105329" y="3914916"/>
            <a:ext cx="6023013" cy="269687"/>
            <a:chOff x="0" y="0"/>
            <a:chExt cx="9621520" cy="276860"/>
          </a:xfrm>
        </p:grpSpPr>
        <p:sp>
          <p:nvSpPr>
            <p:cNvPr id="12" name="Freeform 12"/>
            <p:cNvSpPr/>
            <p:nvPr/>
          </p:nvSpPr>
          <p:spPr>
            <a:xfrm>
              <a:off x="253365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3" name="Freeform 13"/>
            <p:cNvSpPr/>
            <p:nvPr/>
          </p:nvSpPr>
          <p:spPr>
            <a:xfrm>
              <a:off x="304038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4" name="Freeform 14"/>
            <p:cNvSpPr/>
            <p:nvPr/>
          </p:nvSpPr>
          <p:spPr>
            <a:xfrm>
              <a:off x="20269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5" name="Freeform 15"/>
            <p:cNvSpPr/>
            <p:nvPr/>
          </p:nvSpPr>
          <p:spPr>
            <a:xfrm>
              <a:off x="405257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6" name="Freeform 16"/>
            <p:cNvSpPr/>
            <p:nvPr/>
          </p:nvSpPr>
          <p:spPr>
            <a:xfrm>
              <a:off x="1270" y="11430"/>
              <a:ext cx="251460" cy="251460"/>
            </a:xfrm>
            <a:custGeom>
              <a:avLst/>
              <a:gdLst/>
              <a:ahLst/>
              <a:cxnLst/>
              <a:rect l="l" t="t" r="r" b="b"/>
              <a:pathLst>
                <a:path w="251460" h="251460">
                  <a:moveTo>
                    <a:pt x="125730" y="0"/>
                  </a:moveTo>
                  <a:cubicBezTo>
                    <a:pt x="92710" y="0"/>
                    <a:pt x="59690" y="13970"/>
                    <a:pt x="36830" y="36830"/>
                  </a:cubicBezTo>
                  <a:cubicBezTo>
                    <a:pt x="12700" y="59690"/>
                    <a:pt x="0" y="92710"/>
                    <a:pt x="0" y="125730"/>
                  </a:cubicBezTo>
                  <a:cubicBezTo>
                    <a:pt x="0" y="158750"/>
                    <a:pt x="13970" y="191770"/>
                    <a:pt x="36830" y="214630"/>
                  </a:cubicBezTo>
                  <a:cubicBezTo>
                    <a:pt x="59690" y="238760"/>
                    <a:pt x="92710" y="251460"/>
                    <a:pt x="125730" y="251460"/>
                  </a:cubicBezTo>
                  <a:cubicBezTo>
                    <a:pt x="158750" y="251460"/>
                    <a:pt x="191770" y="237490"/>
                    <a:pt x="214630" y="214630"/>
                  </a:cubicBezTo>
                  <a:cubicBezTo>
                    <a:pt x="238760" y="191770"/>
                    <a:pt x="251460" y="158750"/>
                    <a:pt x="251460" y="125730"/>
                  </a:cubicBezTo>
                  <a:cubicBezTo>
                    <a:pt x="251460" y="92710"/>
                    <a:pt x="237490" y="59690"/>
                    <a:pt x="214630" y="36830"/>
                  </a:cubicBezTo>
                  <a:cubicBezTo>
                    <a:pt x="191770" y="13970"/>
                    <a:pt x="158750" y="0"/>
                    <a:pt x="125730" y="0"/>
                  </a:cubicBezTo>
                  <a:close/>
                </a:path>
              </a:pathLst>
            </a:custGeom>
            <a:solidFill>
              <a:srgbClr val="F26722"/>
            </a:solidFill>
          </p:spPr>
          <p:txBody>
            <a:bodyPr/>
            <a:lstStyle/>
            <a:p>
              <a:endParaRPr lang="en-US"/>
            </a:p>
          </p:txBody>
        </p:sp>
        <p:sp>
          <p:nvSpPr>
            <p:cNvPr id="17" name="Freeform 17"/>
            <p:cNvSpPr/>
            <p:nvPr/>
          </p:nvSpPr>
          <p:spPr>
            <a:xfrm>
              <a:off x="455930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8" name="Freeform 18"/>
            <p:cNvSpPr/>
            <p:nvPr/>
          </p:nvSpPr>
          <p:spPr>
            <a:xfrm>
              <a:off x="50800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9" name="Freeform 19"/>
            <p:cNvSpPr/>
            <p:nvPr/>
          </p:nvSpPr>
          <p:spPr>
            <a:xfrm>
              <a:off x="101473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0" name="Freeform 20"/>
            <p:cNvSpPr/>
            <p:nvPr/>
          </p:nvSpPr>
          <p:spPr>
            <a:xfrm>
              <a:off x="152019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1" name="Freeform 21"/>
            <p:cNvSpPr/>
            <p:nvPr/>
          </p:nvSpPr>
          <p:spPr>
            <a:xfrm>
              <a:off x="354584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2" name="Freeform 22"/>
            <p:cNvSpPr/>
            <p:nvPr/>
          </p:nvSpPr>
          <p:spPr>
            <a:xfrm>
              <a:off x="7597139" y="11430"/>
              <a:ext cx="251461" cy="252730"/>
            </a:xfrm>
            <a:custGeom>
              <a:avLst/>
              <a:gdLst/>
              <a:ahLst/>
              <a:cxnLst/>
              <a:rect l="l" t="t" r="r" b="b"/>
              <a:pathLst>
                <a:path w="251461" h="252730">
                  <a:moveTo>
                    <a:pt x="251461" y="125730"/>
                  </a:moveTo>
                  <a:cubicBezTo>
                    <a:pt x="251461" y="55880"/>
                    <a:pt x="194311" y="0"/>
                    <a:pt x="125731" y="0"/>
                  </a:cubicBezTo>
                  <a:cubicBezTo>
                    <a:pt x="55881" y="0"/>
                    <a:pt x="0" y="57150"/>
                    <a:pt x="0" y="125730"/>
                  </a:cubicBezTo>
                  <a:cubicBezTo>
                    <a:pt x="0" y="195580"/>
                    <a:pt x="55881" y="251460"/>
                    <a:pt x="125731" y="251460"/>
                  </a:cubicBezTo>
                  <a:cubicBezTo>
                    <a:pt x="195581" y="252730"/>
                    <a:pt x="251461" y="195580"/>
                    <a:pt x="251461" y="125730"/>
                  </a:cubicBezTo>
                  <a:close/>
                </a:path>
              </a:pathLst>
            </a:custGeom>
            <a:solidFill>
              <a:srgbClr val="F26722"/>
            </a:solidFill>
          </p:spPr>
          <p:txBody>
            <a:bodyPr/>
            <a:lstStyle/>
            <a:p>
              <a:endParaRPr lang="en-US"/>
            </a:p>
          </p:txBody>
        </p:sp>
        <p:sp>
          <p:nvSpPr>
            <p:cNvPr id="23" name="Freeform 23"/>
            <p:cNvSpPr/>
            <p:nvPr/>
          </p:nvSpPr>
          <p:spPr>
            <a:xfrm>
              <a:off x="8103870" y="11430"/>
              <a:ext cx="251461" cy="252730"/>
            </a:xfrm>
            <a:custGeom>
              <a:avLst/>
              <a:gdLst/>
              <a:ahLst/>
              <a:cxnLst/>
              <a:rect l="l" t="t" r="r" b="b"/>
              <a:pathLst>
                <a:path w="251461"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4" name="Freeform 24"/>
            <p:cNvSpPr/>
            <p:nvPr/>
          </p:nvSpPr>
          <p:spPr>
            <a:xfrm>
              <a:off x="860933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5" name="Freeform 25"/>
            <p:cNvSpPr/>
            <p:nvPr/>
          </p:nvSpPr>
          <p:spPr>
            <a:xfrm>
              <a:off x="911605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715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6" name="Freeform 26"/>
            <p:cNvSpPr/>
            <p:nvPr/>
          </p:nvSpPr>
          <p:spPr>
            <a:xfrm>
              <a:off x="709040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588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7" name="Freeform 27"/>
            <p:cNvSpPr/>
            <p:nvPr/>
          </p:nvSpPr>
          <p:spPr>
            <a:xfrm>
              <a:off x="557149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8" name="Freeform 28"/>
            <p:cNvSpPr/>
            <p:nvPr/>
          </p:nvSpPr>
          <p:spPr>
            <a:xfrm>
              <a:off x="60782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9" name="Freeform 29"/>
            <p:cNvSpPr/>
            <p:nvPr/>
          </p:nvSpPr>
          <p:spPr>
            <a:xfrm>
              <a:off x="506476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30" name="Freeform 30"/>
            <p:cNvSpPr/>
            <p:nvPr/>
          </p:nvSpPr>
          <p:spPr>
            <a:xfrm>
              <a:off x="658368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grpSp>
      <p:grpSp>
        <p:nvGrpSpPr>
          <p:cNvPr id="31" name="Group 31"/>
          <p:cNvGrpSpPr/>
          <p:nvPr/>
        </p:nvGrpSpPr>
        <p:grpSpPr>
          <a:xfrm>
            <a:off x="0" y="0"/>
            <a:ext cx="12343424" cy="403799"/>
            <a:chOff x="0" y="0"/>
            <a:chExt cx="16457898" cy="538398"/>
          </a:xfrm>
        </p:grpSpPr>
        <p:pic>
          <p:nvPicPr>
            <p:cNvPr id="32" name="Picture 32"/>
            <p:cNvPicPr>
              <a:picLocks noChangeAspect="1"/>
            </p:cNvPicPr>
            <p:nvPr/>
          </p:nvPicPr>
          <p:blipFill>
            <a:blip r:embed="rId6"/>
            <a:srcRect t="48843" b="48843"/>
            <a:stretch>
              <a:fillRect/>
            </a:stretch>
          </p:blipFill>
          <p:spPr>
            <a:xfrm>
              <a:off x="0" y="0"/>
              <a:ext cx="16457898" cy="538398"/>
            </a:xfrm>
            <a:prstGeom prst="rect">
              <a:avLst/>
            </a:prstGeom>
          </p:spPr>
        </p:pic>
      </p:grpSp>
      <p:grpSp>
        <p:nvGrpSpPr>
          <p:cNvPr id="33" name="Group 33"/>
          <p:cNvGrpSpPr/>
          <p:nvPr/>
        </p:nvGrpSpPr>
        <p:grpSpPr>
          <a:xfrm>
            <a:off x="3396258" y="-17859"/>
            <a:ext cx="5279522" cy="1117243"/>
            <a:chOff x="0" y="0"/>
            <a:chExt cx="7039363" cy="1489658"/>
          </a:xfrm>
        </p:grpSpPr>
        <p:grpSp>
          <p:nvGrpSpPr>
            <p:cNvPr id="34" name="Group 34"/>
            <p:cNvGrpSpPr/>
            <p:nvPr/>
          </p:nvGrpSpPr>
          <p:grpSpPr>
            <a:xfrm>
              <a:off x="0" y="0"/>
              <a:ext cx="7039363" cy="1489658"/>
              <a:chOff x="0" y="0"/>
              <a:chExt cx="7162878" cy="1516380"/>
            </a:xfrm>
          </p:grpSpPr>
          <p:sp>
            <p:nvSpPr>
              <p:cNvPr id="35" name="Freeform 35"/>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2BB580"/>
              </a:solidFill>
            </p:spPr>
            <p:txBody>
              <a:bodyPr/>
              <a:lstStyle/>
              <a:p>
                <a:endParaRPr lang="en-US"/>
              </a:p>
            </p:txBody>
          </p:sp>
        </p:grpSp>
        <p:sp>
          <p:nvSpPr>
            <p:cNvPr id="36" name="TextBox 36"/>
            <p:cNvSpPr txBox="1"/>
            <p:nvPr/>
          </p:nvSpPr>
          <p:spPr>
            <a:xfrm>
              <a:off x="487695" y="286886"/>
              <a:ext cx="6070600" cy="957710"/>
            </a:xfrm>
            <a:prstGeom prst="rect">
              <a:avLst/>
            </a:prstGeom>
          </p:spPr>
          <p:txBody>
            <a:bodyPr lIns="0" tIns="0" rIns="0" bIns="0" rtlCol="0" anchor="t">
              <a:spAutoFit/>
            </a:bodyPr>
            <a:lstStyle/>
            <a:p>
              <a:pPr algn="ctr">
                <a:lnSpc>
                  <a:spcPts val="5665"/>
                </a:lnSpc>
              </a:pPr>
              <a:endParaRPr/>
            </a:p>
          </p:txBody>
        </p:sp>
      </p:grpSp>
      <p:sp>
        <p:nvSpPr>
          <p:cNvPr id="37" name="Freeform 37"/>
          <p:cNvSpPr/>
          <p:nvPr/>
        </p:nvSpPr>
        <p:spPr>
          <a:xfrm>
            <a:off x="3966298" y="3799675"/>
            <a:ext cx="1824565" cy="1504466"/>
          </a:xfrm>
          <a:custGeom>
            <a:avLst/>
            <a:gdLst/>
            <a:ahLst/>
            <a:cxnLst/>
            <a:rect l="l" t="t" r="r" b="b"/>
            <a:pathLst>
              <a:path w="1824565" h="1504466">
                <a:moveTo>
                  <a:pt x="0" y="0"/>
                </a:moveTo>
                <a:lnTo>
                  <a:pt x="1824564" y="0"/>
                </a:lnTo>
                <a:lnTo>
                  <a:pt x="1824564" y="1504466"/>
                </a:lnTo>
                <a:lnTo>
                  <a:pt x="0" y="1504466"/>
                </a:lnTo>
                <a:lnTo>
                  <a:pt x="0" y="0"/>
                </a:lnTo>
                <a:close/>
              </a:path>
            </a:pathLst>
          </a:custGeom>
          <a:blipFill>
            <a:blip r:embed="rId7">
              <a:extLst>
                <a:ext uri="{96DAC541-7B7A-43D3-8B79-37D633B846F1}">
                  <asvg:svgBlip xmlns:asvg="http://schemas.microsoft.com/office/drawing/2016/SVG/main" r:embed="rId8"/>
                </a:ext>
              </a:extLst>
            </a:blip>
            <a:stretch>
              <a:fillRect t="-42" b="-42"/>
            </a:stretch>
          </a:blipFill>
        </p:spPr>
        <p:txBody>
          <a:bodyPr/>
          <a:lstStyle/>
          <a:p>
            <a:endParaRPr lang="en-US"/>
          </a:p>
        </p:txBody>
      </p:sp>
      <p:sp>
        <p:nvSpPr>
          <p:cNvPr id="38" name="Freeform 38"/>
          <p:cNvSpPr/>
          <p:nvPr/>
        </p:nvSpPr>
        <p:spPr>
          <a:xfrm>
            <a:off x="4878580" y="1666967"/>
            <a:ext cx="9925469" cy="5980095"/>
          </a:xfrm>
          <a:custGeom>
            <a:avLst/>
            <a:gdLst/>
            <a:ahLst/>
            <a:cxnLst/>
            <a:rect l="l" t="t" r="r" b="b"/>
            <a:pathLst>
              <a:path w="9925469" h="5980095">
                <a:moveTo>
                  <a:pt x="0" y="0"/>
                </a:moveTo>
                <a:lnTo>
                  <a:pt x="9925470" y="0"/>
                </a:lnTo>
                <a:lnTo>
                  <a:pt x="9925470" y="5980095"/>
                </a:lnTo>
                <a:lnTo>
                  <a:pt x="0" y="5980095"/>
                </a:lnTo>
                <a:lnTo>
                  <a:pt x="0" y="0"/>
                </a:lnTo>
                <a:close/>
              </a:path>
            </a:pathLst>
          </a:custGeom>
          <a:blipFill>
            <a:blip r:embed="rId9"/>
            <a:stretch>
              <a:fillRect/>
            </a:stretch>
          </a:blipFill>
        </p:spPr>
        <p:txBody>
          <a:bodyPr/>
          <a:lstStyle/>
          <a:p>
            <a:endParaRPr lang="en-US"/>
          </a:p>
        </p:txBody>
      </p:sp>
      <p:sp>
        <p:nvSpPr>
          <p:cNvPr id="39" name="TextBox 39"/>
          <p:cNvSpPr txBox="1"/>
          <p:nvPr/>
        </p:nvSpPr>
        <p:spPr>
          <a:xfrm>
            <a:off x="2978726" y="1232734"/>
            <a:ext cx="2706968" cy="2441647"/>
          </a:xfrm>
          <a:prstGeom prst="rect">
            <a:avLst/>
          </a:prstGeom>
        </p:spPr>
        <p:txBody>
          <a:bodyPr lIns="0" tIns="0" rIns="0" bIns="0" rtlCol="0" anchor="t">
            <a:spAutoFit/>
          </a:bodyPr>
          <a:lstStyle/>
          <a:p>
            <a:pPr algn="ctr">
              <a:lnSpc>
                <a:spcPts val="3228"/>
              </a:lnSpc>
            </a:pPr>
            <a:r>
              <a:rPr lang="en-US" sz="2736" spc="164">
                <a:solidFill>
                  <a:srgbClr val="000000"/>
                </a:solidFill>
                <a:latin typeface="Kite One Italics"/>
              </a:rPr>
              <a:t>I don't have any symptoms. </a:t>
            </a:r>
          </a:p>
          <a:p>
            <a:pPr algn="ctr">
              <a:lnSpc>
                <a:spcPts val="3228"/>
              </a:lnSpc>
            </a:pPr>
            <a:endParaRPr lang="en-US" sz="2736" spc="164">
              <a:solidFill>
                <a:srgbClr val="000000"/>
              </a:solidFill>
              <a:latin typeface="Kite One Italics"/>
            </a:endParaRPr>
          </a:p>
          <a:p>
            <a:pPr algn="ctr">
              <a:lnSpc>
                <a:spcPts val="3228"/>
              </a:lnSpc>
            </a:pPr>
            <a:r>
              <a:rPr lang="en-US" sz="2736" spc="164">
                <a:solidFill>
                  <a:srgbClr val="000000"/>
                </a:solidFill>
                <a:latin typeface="Kite One Italics"/>
              </a:rPr>
              <a:t>Could I still have hepatitis B?</a:t>
            </a:r>
          </a:p>
        </p:txBody>
      </p:sp>
      <p:sp>
        <p:nvSpPr>
          <p:cNvPr id="40" name="TextBox 40"/>
          <p:cNvSpPr txBox="1"/>
          <p:nvPr/>
        </p:nvSpPr>
        <p:spPr>
          <a:xfrm rot="85348">
            <a:off x="7881429" y="3391513"/>
            <a:ext cx="1589700" cy="525726"/>
          </a:xfrm>
          <a:prstGeom prst="rect">
            <a:avLst/>
          </a:prstGeom>
        </p:spPr>
        <p:txBody>
          <a:bodyPr lIns="0" tIns="0" rIns="0" bIns="0" rtlCol="0" anchor="t">
            <a:spAutoFit/>
          </a:bodyPr>
          <a:lstStyle/>
          <a:p>
            <a:pPr algn="ctr">
              <a:lnSpc>
                <a:spcPts val="4276"/>
              </a:lnSpc>
            </a:pPr>
            <a:r>
              <a:rPr lang="en-US" sz="3054">
                <a:solidFill>
                  <a:srgbClr val="000000"/>
                </a:solidFill>
                <a:latin typeface="Libre Baskerville Bold"/>
              </a:rPr>
              <a:t>Yes.</a:t>
            </a:r>
          </a:p>
        </p:txBody>
      </p:sp>
      <p:sp>
        <p:nvSpPr>
          <p:cNvPr id="41" name="TextBox 41"/>
          <p:cNvSpPr txBox="1"/>
          <p:nvPr/>
        </p:nvSpPr>
        <p:spPr>
          <a:xfrm rot="79068">
            <a:off x="6835534" y="3988602"/>
            <a:ext cx="3680326" cy="1025109"/>
          </a:xfrm>
          <a:prstGeom prst="rect">
            <a:avLst/>
          </a:prstGeom>
        </p:spPr>
        <p:txBody>
          <a:bodyPr lIns="0" tIns="0" rIns="0" bIns="0" rtlCol="0" anchor="t">
            <a:spAutoFit/>
          </a:bodyPr>
          <a:lstStyle/>
          <a:p>
            <a:pPr algn="ctr">
              <a:lnSpc>
                <a:spcPts val="2756"/>
              </a:lnSpc>
            </a:pPr>
            <a:r>
              <a:rPr lang="en-US" sz="2336" spc="140">
                <a:solidFill>
                  <a:srgbClr val="000000"/>
                </a:solidFill>
                <a:latin typeface="Kite One Italics"/>
              </a:rPr>
              <a:t>Most people with hepatitis B do not have any symptoms!</a:t>
            </a:r>
          </a:p>
        </p:txBody>
      </p:sp>
      <p:sp>
        <p:nvSpPr>
          <p:cNvPr id="42" name="TextBox 42"/>
          <p:cNvSpPr txBox="1"/>
          <p:nvPr/>
        </p:nvSpPr>
        <p:spPr>
          <a:xfrm>
            <a:off x="3227031" y="34487"/>
            <a:ext cx="5600700" cy="456783"/>
          </a:xfrm>
          <a:prstGeom prst="rect">
            <a:avLst/>
          </a:prstGeom>
        </p:spPr>
        <p:txBody>
          <a:bodyPr lIns="0" tIns="0" rIns="0" bIns="0" rtlCol="0" anchor="t">
            <a:spAutoFit/>
          </a:bodyPr>
          <a:lstStyle/>
          <a:p>
            <a:pPr algn="ctr">
              <a:lnSpc>
                <a:spcPts val="3697"/>
              </a:lnSpc>
            </a:pPr>
            <a:r>
              <a:rPr lang="en-US" sz="2641">
                <a:solidFill>
                  <a:srgbClr val="FFFFFF"/>
                </a:solidFill>
                <a:latin typeface="Kite One Bold"/>
              </a:rPr>
              <a:t>Misconception #1:</a:t>
            </a:r>
          </a:p>
        </p:txBody>
      </p:sp>
      <p:sp>
        <p:nvSpPr>
          <p:cNvPr id="43" name="TextBox 43"/>
          <p:cNvSpPr txBox="1"/>
          <p:nvPr/>
        </p:nvSpPr>
        <p:spPr>
          <a:xfrm>
            <a:off x="4332210" y="476755"/>
            <a:ext cx="3343275" cy="523399"/>
          </a:xfrm>
          <a:prstGeom prst="rect">
            <a:avLst/>
          </a:prstGeom>
        </p:spPr>
        <p:txBody>
          <a:bodyPr lIns="0" tIns="0" rIns="0" bIns="0" rtlCol="0" anchor="t">
            <a:spAutoFit/>
          </a:bodyPr>
          <a:lstStyle/>
          <a:p>
            <a:pPr algn="ctr">
              <a:lnSpc>
                <a:spcPts val="4226"/>
              </a:lnSpc>
            </a:pPr>
            <a:r>
              <a:rPr lang="en-US" sz="3018">
                <a:solidFill>
                  <a:srgbClr val="FFFFFF"/>
                </a:solidFill>
                <a:latin typeface="Kite One Bold"/>
              </a:rPr>
              <a:t>Symptoms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376026" y="53718"/>
            <a:ext cx="13053478" cy="660797"/>
            <a:chOff x="0" y="0"/>
            <a:chExt cx="11188695" cy="571500"/>
          </a:xfrm>
        </p:grpSpPr>
        <p:sp>
          <p:nvSpPr>
            <p:cNvPr id="6" name="Freeform 6"/>
            <p:cNvSpPr/>
            <p:nvPr/>
          </p:nvSpPr>
          <p:spPr>
            <a:xfrm>
              <a:off x="0" y="255270"/>
              <a:ext cx="11188695" cy="69850"/>
            </a:xfrm>
            <a:custGeom>
              <a:avLst/>
              <a:gdLst/>
              <a:ahLst/>
              <a:cxnLst/>
              <a:rect l="l" t="t" r="r" b="b"/>
              <a:pathLst>
                <a:path w="11188695" h="69850">
                  <a:moveTo>
                    <a:pt x="10897865" y="0"/>
                  </a:moveTo>
                  <a:lnTo>
                    <a:pt x="0" y="0"/>
                  </a:lnTo>
                  <a:lnTo>
                    <a:pt x="0" y="69850"/>
                  </a:lnTo>
                  <a:lnTo>
                    <a:pt x="11188695" y="69850"/>
                  </a:lnTo>
                  <a:lnTo>
                    <a:pt x="11188695" y="0"/>
                  </a:lnTo>
                  <a:close/>
                </a:path>
              </a:pathLst>
            </a:custGeom>
            <a:solidFill>
              <a:srgbClr val="F4A64E"/>
            </a:solidFill>
          </p:spPr>
          <p:txBody>
            <a:bodyPr/>
            <a:lstStyle/>
            <a:p>
              <a:endParaRPr lang="en-US"/>
            </a:p>
          </p:txBody>
        </p:sp>
      </p:grpSp>
      <p:grpSp>
        <p:nvGrpSpPr>
          <p:cNvPr id="7" name="Group 7"/>
          <p:cNvGrpSpPr/>
          <p:nvPr/>
        </p:nvGrpSpPr>
        <p:grpSpPr>
          <a:xfrm>
            <a:off x="0" y="0"/>
            <a:ext cx="12343424" cy="403799"/>
            <a:chOff x="0" y="0"/>
            <a:chExt cx="16457898" cy="538398"/>
          </a:xfrm>
        </p:grpSpPr>
        <p:pic>
          <p:nvPicPr>
            <p:cNvPr id="8" name="Picture 8"/>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9" name="Group 9"/>
          <p:cNvGrpSpPr/>
          <p:nvPr/>
        </p:nvGrpSpPr>
        <p:grpSpPr>
          <a:xfrm>
            <a:off x="3843006" y="-10284"/>
            <a:ext cx="4485605" cy="949236"/>
            <a:chOff x="0" y="0"/>
            <a:chExt cx="5980806" cy="1265647"/>
          </a:xfrm>
        </p:grpSpPr>
        <p:grpSp>
          <p:nvGrpSpPr>
            <p:cNvPr id="10" name="Group 10"/>
            <p:cNvGrpSpPr/>
            <p:nvPr/>
          </p:nvGrpSpPr>
          <p:grpSpPr>
            <a:xfrm>
              <a:off x="0" y="0"/>
              <a:ext cx="5980806" cy="1265647"/>
              <a:chOff x="0" y="0"/>
              <a:chExt cx="7162878" cy="1516380"/>
            </a:xfrm>
          </p:grpSpPr>
          <p:sp>
            <p:nvSpPr>
              <p:cNvPr id="11" name="Freeform 11"/>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2BB580"/>
              </a:solidFill>
            </p:spPr>
            <p:txBody>
              <a:bodyPr/>
              <a:lstStyle/>
              <a:p>
                <a:endParaRPr lang="en-US"/>
              </a:p>
            </p:txBody>
          </p:sp>
        </p:grpSp>
        <p:sp>
          <p:nvSpPr>
            <p:cNvPr id="12" name="TextBox 12"/>
            <p:cNvSpPr txBox="1"/>
            <p:nvPr/>
          </p:nvSpPr>
          <p:spPr>
            <a:xfrm>
              <a:off x="414357" y="242264"/>
              <a:ext cx="5156200" cy="816654"/>
            </a:xfrm>
            <a:prstGeom prst="rect">
              <a:avLst/>
            </a:prstGeom>
          </p:spPr>
          <p:txBody>
            <a:bodyPr lIns="0" tIns="0" rIns="0" bIns="0" rtlCol="0" anchor="t">
              <a:spAutoFit/>
            </a:bodyPr>
            <a:lstStyle/>
            <a:p>
              <a:pPr algn="ctr">
                <a:lnSpc>
                  <a:spcPts val="4813"/>
                </a:lnSpc>
              </a:pPr>
              <a:endParaRPr/>
            </a:p>
          </p:txBody>
        </p:sp>
      </p:grpSp>
      <p:sp>
        <p:nvSpPr>
          <p:cNvPr id="13" name="Freeform 13"/>
          <p:cNvSpPr/>
          <p:nvPr/>
        </p:nvSpPr>
        <p:spPr>
          <a:xfrm>
            <a:off x="-1108083" y="2115951"/>
            <a:ext cx="4294086" cy="4784497"/>
          </a:xfrm>
          <a:custGeom>
            <a:avLst/>
            <a:gdLst/>
            <a:ahLst/>
            <a:cxnLst/>
            <a:rect l="l" t="t" r="r" b="b"/>
            <a:pathLst>
              <a:path w="4294086" h="4784497">
                <a:moveTo>
                  <a:pt x="0" y="0"/>
                </a:moveTo>
                <a:lnTo>
                  <a:pt x="4294086" y="0"/>
                </a:lnTo>
                <a:lnTo>
                  <a:pt x="4294086" y="4784498"/>
                </a:lnTo>
                <a:lnTo>
                  <a:pt x="0" y="4784498"/>
                </a:lnTo>
                <a:lnTo>
                  <a:pt x="0" y="0"/>
                </a:lnTo>
                <a:close/>
              </a:path>
            </a:pathLst>
          </a:custGeom>
          <a:blipFill>
            <a:blip r:embed="rId4"/>
            <a:stretch>
              <a:fillRect/>
            </a:stretch>
          </a:blipFill>
        </p:spPr>
        <p:txBody>
          <a:bodyPr/>
          <a:lstStyle/>
          <a:p>
            <a:endParaRPr lang="en-US"/>
          </a:p>
        </p:txBody>
      </p:sp>
      <p:sp>
        <p:nvSpPr>
          <p:cNvPr id="14" name="Freeform 14"/>
          <p:cNvSpPr/>
          <p:nvPr/>
        </p:nvSpPr>
        <p:spPr>
          <a:xfrm>
            <a:off x="2788303" y="3866167"/>
            <a:ext cx="1537352" cy="559564"/>
          </a:xfrm>
          <a:custGeom>
            <a:avLst/>
            <a:gdLst/>
            <a:ahLst/>
            <a:cxnLst/>
            <a:rect l="l" t="t" r="r" b="b"/>
            <a:pathLst>
              <a:path w="1537352" h="559564">
                <a:moveTo>
                  <a:pt x="0" y="0"/>
                </a:moveTo>
                <a:lnTo>
                  <a:pt x="1537352" y="0"/>
                </a:lnTo>
                <a:lnTo>
                  <a:pt x="1537352" y="559564"/>
                </a:lnTo>
                <a:lnTo>
                  <a:pt x="0" y="559564"/>
                </a:lnTo>
                <a:lnTo>
                  <a:pt x="0" y="0"/>
                </a:lnTo>
                <a:close/>
              </a:path>
            </a:pathLst>
          </a:custGeom>
          <a:blipFill>
            <a:blip r:embed="rId5">
              <a:extLst>
                <a:ext uri="{96DAC541-7B7A-43D3-8B79-37D633B846F1}">
                  <asvg:svgBlip xmlns:asvg="http://schemas.microsoft.com/office/drawing/2016/SVG/main" r:embed="rId6"/>
                </a:ext>
              </a:extLst>
            </a:blip>
            <a:stretch>
              <a:fillRect t="-87370" b="-87370"/>
            </a:stretch>
          </a:blipFill>
        </p:spPr>
        <p:txBody>
          <a:bodyPr/>
          <a:lstStyle/>
          <a:p>
            <a:endParaRPr lang="en-US"/>
          </a:p>
        </p:txBody>
      </p:sp>
      <p:sp>
        <p:nvSpPr>
          <p:cNvPr id="15" name="Freeform 15"/>
          <p:cNvSpPr/>
          <p:nvPr/>
        </p:nvSpPr>
        <p:spPr>
          <a:xfrm>
            <a:off x="2788303" y="1679206"/>
            <a:ext cx="1876366" cy="551453"/>
          </a:xfrm>
          <a:custGeom>
            <a:avLst/>
            <a:gdLst/>
            <a:ahLst/>
            <a:cxnLst/>
            <a:rect l="l" t="t" r="r" b="b"/>
            <a:pathLst>
              <a:path w="1876366" h="551453">
                <a:moveTo>
                  <a:pt x="0" y="0"/>
                </a:moveTo>
                <a:lnTo>
                  <a:pt x="1876366" y="0"/>
                </a:lnTo>
                <a:lnTo>
                  <a:pt x="1876366" y="551453"/>
                </a:lnTo>
                <a:lnTo>
                  <a:pt x="0" y="551453"/>
                </a:lnTo>
                <a:lnTo>
                  <a:pt x="0" y="0"/>
                </a:lnTo>
                <a:close/>
              </a:path>
            </a:pathLst>
          </a:custGeom>
          <a:blipFill>
            <a:blip r:embed="rId5">
              <a:extLst>
                <a:ext uri="{96DAC541-7B7A-43D3-8B79-37D633B846F1}">
                  <asvg:svgBlip xmlns:asvg="http://schemas.microsoft.com/office/drawing/2016/SVG/main" r:embed="rId6"/>
                </a:ext>
              </a:extLst>
            </a:blip>
            <a:stretch>
              <a:fillRect t="-120129" b="-120129"/>
            </a:stretch>
          </a:blipFill>
        </p:spPr>
        <p:txBody>
          <a:bodyPr/>
          <a:lstStyle/>
          <a:p>
            <a:endParaRPr lang="en-US"/>
          </a:p>
        </p:txBody>
      </p:sp>
      <p:sp>
        <p:nvSpPr>
          <p:cNvPr id="16" name="TextBox 16"/>
          <p:cNvSpPr txBox="1"/>
          <p:nvPr/>
        </p:nvSpPr>
        <p:spPr>
          <a:xfrm>
            <a:off x="-35719" y="1075529"/>
            <a:ext cx="12268200" cy="447258"/>
          </a:xfrm>
          <a:prstGeom prst="rect">
            <a:avLst/>
          </a:prstGeom>
        </p:spPr>
        <p:txBody>
          <a:bodyPr lIns="0" tIns="0" rIns="0" bIns="0" rtlCol="0" anchor="t">
            <a:spAutoFit/>
          </a:bodyPr>
          <a:lstStyle/>
          <a:p>
            <a:pPr algn="ctr">
              <a:lnSpc>
                <a:spcPts val="3697"/>
              </a:lnSpc>
            </a:pPr>
            <a:r>
              <a:rPr lang="en-US" sz="2641">
                <a:solidFill>
                  <a:srgbClr val="231F1F"/>
                </a:solidFill>
                <a:latin typeface="Libre Baskerville Bold"/>
              </a:rPr>
              <a:t>Most people with hepatitis B don’t have any symptoms.</a:t>
            </a:r>
          </a:p>
        </p:txBody>
      </p:sp>
      <p:sp>
        <p:nvSpPr>
          <p:cNvPr id="17" name="TextBox 17"/>
          <p:cNvSpPr txBox="1"/>
          <p:nvPr/>
        </p:nvSpPr>
        <p:spPr>
          <a:xfrm>
            <a:off x="3474914" y="2405503"/>
            <a:ext cx="8346096" cy="684248"/>
          </a:xfrm>
          <a:prstGeom prst="rect">
            <a:avLst/>
          </a:prstGeom>
        </p:spPr>
        <p:txBody>
          <a:bodyPr lIns="0" tIns="0" rIns="0" bIns="0" rtlCol="0" anchor="t">
            <a:spAutoFit/>
          </a:bodyPr>
          <a:lstStyle/>
          <a:p>
            <a:pPr>
              <a:lnSpc>
                <a:spcPts val="2671"/>
              </a:lnSpc>
            </a:pPr>
            <a:r>
              <a:rPr lang="en-US" sz="2264" spc="45">
                <a:solidFill>
                  <a:srgbClr val="000000"/>
                </a:solidFill>
                <a:latin typeface="Kite One"/>
              </a:rPr>
              <a:t>People may be used to treating illnesses only when they have symptoms. People may not have a sense of urgency to get tested.</a:t>
            </a:r>
          </a:p>
        </p:txBody>
      </p:sp>
      <p:sp>
        <p:nvSpPr>
          <p:cNvPr id="18" name="TextBox 18"/>
          <p:cNvSpPr txBox="1"/>
          <p:nvPr/>
        </p:nvSpPr>
        <p:spPr>
          <a:xfrm>
            <a:off x="3330517" y="4553341"/>
            <a:ext cx="8490493" cy="550089"/>
          </a:xfrm>
          <a:prstGeom prst="rect">
            <a:avLst/>
          </a:prstGeom>
        </p:spPr>
        <p:txBody>
          <a:bodyPr lIns="0" tIns="0" rIns="0" bIns="0" rtlCol="0" anchor="t">
            <a:spAutoFit/>
          </a:bodyPr>
          <a:lstStyle/>
          <a:p>
            <a:pPr marL="300583" lvl="1" indent="-150292">
              <a:lnSpc>
                <a:spcPts val="2148"/>
              </a:lnSpc>
              <a:buFont typeface="Arial"/>
              <a:buChar char="•"/>
            </a:pPr>
            <a:r>
              <a:rPr lang="en-US" sz="1820" spc="72">
                <a:solidFill>
                  <a:srgbClr val="000000"/>
                </a:solidFill>
                <a:latin typeface="Kite One"/>
              </a:rPr>
              <a:t>Let community members know that people with hepatitis B often have no symptoms, even though their liver could be damaged. </a:t>
            </a:r>
          </a:p>
        </p:txBody>
      </p:sp>
      <p:sp>
        <p:nvSpPr>
          <p:cNvPr id="19" name="TextBox 19"/>
          <p:cNvSpPr txBox="1"/>
          <p:nvPr/>
        </p:nvSpPr>
        <p:spPr>
          <a:xfrm>
            <a:off x="3357562" y="5321642"/>
            <a:ext cx="8652801" cy="550089"/>
          </a:xfrm>
          <a:prstGeom prst="rect">
            <a:avLst/>
          </a:prstGeom>
        </p:spPr>
        <p:txBody>
          <a:bodyPr lIns="0" tIns="0" rIns="0" bIns="0" rtlCol="0" anchor="t">
            <a:spAutoFit/>
          </a:bodyPr>
          <a:lstStyle/>
          <a:p>
            <a:pPr marL="300583" lvl="1" indent="-150292">
              <a:lnSpc>
                <a:spcPts val="2148"/>
              </a:lnSpc>
              <a:buFont typeface="Arial"/>
              <a:buChar char="•"/>
            </a:pPr>
            <a:r>
              <a:rPr lang="en-US" sz="1820" spc="72">
                <a:solidFill>
                  <a:srgbClr val="000000"/>
                </a:solidFill>
                <a:latin typeface="Kite One"/>
              </a:rPr>
              <a:t>Remind people that they have the power to improve their health now, to prevent serious liver problems in the future.</a:t>
            </a:r>
          </a:p>
        </p:txBody>
      </p:sp>
      <p:sp>
        <p:nvSpPr>
          <p:cNvPr id="20" name="TextBox 20"/>
          <p:cNvSpPr txBox="1"/>
          <p:nvPr/>
        </p:nvSpPr>
        <p:spPr>
          <a:xfrm>
            <a:off x="3722489" y="160596"/>
            <a:ext cx="4752975"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Fact #1</a:t>
            </a:r>
          </a:p>
        </p:txBody>
      </p:sp>
      <p:sp>
        <p:nvSpPr>
          <p:cNvPr id="21" name="TextBox 21"/>
          <p:cNvSpPr txBox="1"/>
          <p:nvPr/>
        </p:nvSpPr>
        <p:spPr>
          <a:xfrm>
            <a:off x="3357562" y="6145023"/>
            <a:ext cx="8148638" cy="550089"/>
          </a:xfrm>
          <a:prstGeom prst="rect">
            <a:avLst/>
          </a:prstGeom>
        </p:spPr>
        <p:txBody>
          <a:bodyPr lIns="0" tIns="0" rIns="0" bIns="0" rtlCol="0" anchor="t">
            <a:spAutoFit/>
          </a:bodyPr>
          <a:lstStyle/>
          <a:p>
            <a:pPr marL="300583" lvl="1" indent="-150292">
              <a:lnSpc>
                <a:spcPts val="2148"/>
              </a:lnSpc>
              <a:buFont typeface="Arial"/>
              <a:buChar char="•"/>
            </a:pPr>
            <a:r>
              <a:rPr lang="en-US" sz="1820" spc="72">
                <a:solidFill>
                  <a:srgbClr val="000000"/>
                </a:solidFill>
                <a:latin typeface="Kite One"/>
              </a:rPr>
              <a:t>The hepatitis B test is a simple blood test. It is the only way to know if someone is infected! </a:t>
            </a:r>
          </a:p>
        </p:txBody>
      </p:sp>
      <p:sp>
        <p:nvSpPr>
          <p:cNvPr id="22" name="TextBox 22"/>
          <p:cNvSpPr txBox="1"/>
          <p:nvPr/>
        </p:nvSpPr>
        <p:spPr>
          <a:xfrm>
            <a:off x="2937968" y="3967559"/>
            <a:ext cx="1289401" cy="342543"/>
          </a:xfrm>
          <a:prstGeom prst="rect">
            <a:avLst/>
          </a:prstGeom>
        </p:spPr>
        <p:txBody>
          <a:bodyPr lIns="0" tIns="0" rIns="0" bIns="0" rtlCol="0" anchor="t">
            <a:spAutoFit/>
          </a:bodyPr>
          <a:lstStyle/>
          <a:p>
            <a:pPr>
              <a:lnSpc>
                <a:spcPts val="2671"/>
              </a:lnSpc>
            </a:pPr>
            <a:r>
              <a:rPr lang="en-US" sz="2264" spc="135">
                <a:solidFill>
                  <a:srgbClr val="000000"/>
                </a:solidFill>
                <a:latin typeface="Kite One Italics"/>
              </a:rPr>
              <a:t>Key Tips:</a:t>
            </a:r>
          </a:p>
        </p:txBody>
      </p:sp>
      <p:sp>
        <p:nvSpPr>
          <p:cNvPr id="23" name="TextBox 23"/>
          <p:cNvSpPr txBox="1"/>
          <p:nvPr/>
        </p:nvSpPr>
        <p:spPr>
          <a:xfrm>
            <a:off x="2959419" y="1770952"/>
            <a:ext cx="1587644" cy="344999"/>
          </a:xfrm>
          <a:prstGeom prst="rect">
            <a:avLst/>
          </a:prstGeom>
        </p:spPr>
        <p:txBody>
          <a:bodyPr lIns="0" tIns="0" rIns="0" bIns="0" rtlCol="0" anchor="t">
            <a:spAutoFit/>
          </a:bodyPr>
          <a:lstStyle/>
          <a:p>
            <a:pPr>
              <a:lnSpc>
                <a:spcPts val="2671"/>
              </a:lnSpc>
            </a:pPr>
            <a:r>
              <a:rPr lang="en-US" sz="2264" spc="135">
                <a:solidFill>
                  <a:srgbClr val="000000"/>
                </a:solidFill>
                <a:latin typeface="Kite One Italics"/>
              </a:rPr>
              <a:t>Remember: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6107906" y="357188"/>
            <a:ext cx="6518672" cy="7289874"/>
          </a:xfrm>
          <a:custGeom>
            <a:avLst/>
            <a:gdLst/>
            <a:ahLst/>
            <a:cxnLst/>
            <a:rect l="l" t="t" r="r" b="b"/>
            <a:pathLst>
              <a:path w="6518672" h="7289874">
                <a:moveTo>
                  <a:pt x="0" y="0"/>
                </a:moveTo>
                <a:lnTo>
                  <a:pt x="6518672" y="0"/>
                </a:lnTo>
                <a:lnTo>
                  <a:pt x="6518672" y="7289874"/>
                </a:lnTo>
                <a:lnTo>
                  <a:pt x="0" y="7289874"/>
                </a:lnTo>
                <a:lnTo>
                  <a:pt x="0" y="0"/>
                </a:lnTo>
                <a:close/>
              </a:path>
            </a:pathLst>
          </a:custGeom>
          <a:blipFill>
            <a:blip r:embed="rId2">
              <a:extLst>
                <a:ext uri="{96DAC541-7B7A-43D3-8B79-37D633B846F1}">
                  <asvg:svgBlip xmlns:asvg="http://schemas.microsoft.com/office/drawing/2016/SVG/main" r:embed="rId3"/>
                </a:ext>
              </a:extLst>
            </a:blip>
            <a:stretch>
              <a:fillRect l="-5915" r="-5915"/>
            </a:stretch>
          </a:blipFill>
        </p:spPr>
        <p:txBody>
          <a:bodyPr/>
          <a:lstStyle/>
          <a:p>
            <a:endParaRPr lang="en-US"/>
          </a:p>
        </p:txBody>
      </p:sp>
      <p:sp>
        <p:nvSpPr>
          <p:cNvPr id="4" name="Freeform 4"/>
          <p:cNvSpPr/>
          <p:nvPr/>
        </p:nvSpPr>
        <p:spPr>
          <a:xfrm>
            <a:off x="-27688" y="467653"/>
            <a:ext cx="6055069" cy="6593614"/>
          </a:xfrm>
          <a:custGeom>
            <a:avLst/>
            <a:gdLst/>
            <a:ahLst/>
            <a:cxnLst/>
            <a:rect l="l" t="t" r="r" b="b"/>
            <a:pathLst>
              <a:path w="6055069" h="6593614">
                <a:moveTo>
                  <a:pt x="0" y="0"/>
                </a:moveTo>
                <a:lnTo>
                  <a:pt x="6055069" y="0"/>
                </a:lnTo>
                <a:lnTo>
                  <a:pt x="6055069" y="6593614"/>
                </a:lnTo>
                <a:lnTo>
                  <a:pt x="0" y="6593614"/>
                </a:lnTo>
                <a:lnTo>
                  <a:pt x="0" y="0"/>
                </a:lnTo>
                <a:close/>
              </a:path>
            </a:pathLst>
          </a:custGeom>
          <a:blipFill>
            <a:blip r:embed="rId4"/>
            <a:stretch>
              <a:fillRect l="-61608" r="-1732"/>
            </a:stretch>
          </a:blipFill>
        </p:spPr>
        <p:txBody>
          <a:bodyPr/>
          <a:lstStyle/>
          <a:p>
            <a:endParaRPr lang="en-US"/>
          </a:p>
        </p:txBody>
      </p:sp>
      <p:sp>
        <p:nvSpPr>
          <p:cNvPr id="5" name="Freeform 5"/>
          <p:cNvSpPr/>
          <p:nvPr/>
        </p:nvSpPr>
        <p:spPr>
          <a:xfrm>
            <a:off x="4814077" y="1343498"/>
            <a:ext cx="9418495" cy="5674643"/>
          </a:xfrm>
          <a:custGeom>
            <a:avLst/>
            <a:gdLst/>
            <a:ahLst/>
            <a:cxnLst/>
            <a:rect l="l" t="t" r="r" b="b"/>
            <a:pathLst>
              <a:path w="9418495" h="5674643">
                <a:moveTo>
                  <a:pt x="0" y="0"/>
                </a:moveTo>
                <a:lnTo>
                  <a:pt x="9418495" y="0"/>
                </a:lnTo>
                <a:lnTo>
                  <a:pt x="9418495" y="5674644"/>
                </a:lnTo>
                <a:lnTo>
                  <a:pt x="0" y="5674644"/>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rot="5400000">
            <a:off x="3106084" y="3526480"/>
            <a:ext cx="5947172" cy="660797"/>
            <a:chOff x="0" y="0"/>
            <a:chExt cx="5097576" cy="571500"/>
          </a:xfrm>
        </p:grpSpPr>
        <p:sp>
          <p:nvSpPr>
            <p:cNvPr id="7" name="Freeform 7"/>
            <p:cNvSpPr/>
            <p:nvPr/>
          </p:nvSpPr>
          <p:spPr>
            <a:xfrm>
              <a:off x="0" y="255270"/>
              <a:ext cx="5097576" cy="69850"/>
            </a:xfrm>
            <a:custGeom>
              <a:avLst/>
              <a:gdLst/>
              <a:ahLst/>
              <a:cxnLst/>
              <a:rect l="l" t="t" r="r" b="b"/>
              <a:pathLst>
                <a:path w="5097576" h="69850">
                  <a:moveTo>
                    <a:pt x="4806746" y="0"/>
                  </a:moveTo>
                  <a:lnTo>
                    <a:pt x="0" y="0"/>
                  </a:lnTo>
                  <a:lnTo>
                    <a:pt x="0" y="69850"/>
                  </a:lnTo>
                  <a:lnTo>
                    <a:pt x="5097576" y="69850"/>
                  </a:lnTo>
                  <a:lnTo>
                    <a:pt x="5097576" y="0"/>
                  </a:lnTo>
                  <a:close/>
                </a:path>
              </a:pathLst>
            </a:custGeom>
            <a:solidFill>
              <a:srgbClr val="369694"/>
            </a:solidFill>
          </p:spPr>
          <p:txBody>
            <a:bodyPr/>
            <a:lstStyle/>
            <a:p>
              <a:endParaRPr lang="en-US"/>
            </a:p>
          </p:txBody>
        </p:sp>
      </p:grpSp>
      <p:grpSp>
        <p:nvGrpSpPr>
          <p:cNvPr id="8" name="Group 8"/>
          <p:cNvGrpSpPr/>
          <p:nvPr/>
        </p:nvGrpSpPr>
        <p:grpSpPr>
          <a:xfrm>
            <a:off x="-19050" y="-19050"/>
            <a:ext cx="12343424" cy="403799"/>
            <a:chOff x="0" y="0"/>
            <a:chExt cx="16457898" cy="538398"/>
          </a:xfrm>
        </p:grpSpPr>
        <p:pic>
          <p:nvPicPr>
            <p:cNvPr id="9" name="Picture 9"/>
            <p:cNvPicPr>
              <a:picLocks noChangeAspect="1"/>
            </p:cNvPicPr>
            <p:nvPr/>
          </p:nvPicPr>
          <p:blipFill>
            <a:blip r:embed="rId6"/>
            <a:srcRect t="17690" b="76501"/>
            <a:stretch>
              <a:fillRect/>
            </a:stretch>
          </p:blipFill>
          <p:spPr>
            <a:xfrm>
              <a:off x="0" y="0"/>
              <a:ext cx="16457898" cy="538398"/>
            </a:xfrm>
            <a:prstGeom prst="rect">
              <a:avLst/>
            </a:prstGeom>
          </p:spPr>
        </p:pic>
      </p:grpSp>
      <p:grpSp>
        <p:nvGrpSpPr>
          <p:cNvPr id="10" name="Group 10"/>
          <p:cNvGrpSpPr>
            <a:grpSpLocks noChangeAspect="1"/>
          </p:cNvGrpSpPr>
          <p:nvPr/>
        </p:nvGrpSpPr>
        <p:grpSpPr>
          <a:xfrm rot="-5400000">
            <a:off x="3068163" y="3914916"/>
            <a:ext cx="6023013" cy="269687"/>
            <a:chOff x="0" y="0"/>
            <a:chExt cx="9621520" cy="276860"/>
          </a:xfrm>
        </p:grpSpPr>
        <p:sp>
          <p:nvSpPr>
            <p:cNvPr id="11" name="Freeform 11"/>
            <p:cNvSpPr/>
            <p:nvPr/>
          </p:nvSpPr>
          <p:spPr>
            <a:xfrm>
              <a:off x="253365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2" name="Freeform 12"/>
            <p:cNvSpPr/>
            <p:nvPr/>
          </p:nvSpPr>
          <p:spPr>
            <a:xfrm>
              <a:off x="304038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3" name="Freeform 13"/>
            <p:cNvSpPr/>
            <p:nvPr/>
          </p:nvSpPr>
          <p:spPr>
            <a:xfrm>
              <a:off x="20269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4" name="Freeform 14"/>
            <p:cNvSpPr/>
            <p:nvPr/>
          </p:nvSpPr>
          <p:spPr>
            <a:xfrm>
              <a:off x="405257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5" name="Freeform 15"/>
            <p:cNvSpPr/>
            <p:nvPr/>
          </p:nvSpPr>
          <p:spPr>
            <a:xfrm>
              <a:off x="1270" y="11430"/>
              <a:ext cx="251460" cy="251460"/>
            </a:xfrm>
            <a:custGeom>
              <a:avLst/>
              <a:gdLst/>
              <a:ahLst/>
              <a:cxnLst/>
              <a:rect l="l" t="t" r="r" b="b"/>
              <a:pathLst>
                <a:path w="251460" h="251460">
                  <a:moveTo>
                    <a:pt x="125730" y="0"/>
                  </a:moveTo>
                  <a:cubicBezTo>
                    <a:pt x="92710" y="0"/>
                    <a:pt x="59690" y="13970"/>
                    <a:pt x="36830" y="36830"/>
                  </a:cubicBezTo>
                  <a:cubicBezTo>
                    <a:pt x="12700" y="59690"/>
                    <a:pt x="0" y="92710"/>
                    <a:pt x="0" y="125730"/>
                  </a:cubicBezTo>
                  <a:cubicBezTo>
                    <a:pt x="0" y="158750"/>
                    <a:pt x="13970" y="191770"/>
                    <a:pt x="36830" y="214630"/>
                  </a:cubicBezTo>
                  <a:cubicBezTo>
                    <a:pt x="59690" y="238760"/>
                    <a:pt x="92710" y="251460"/>
                    <a:pt x="125730" y="251460"/>
                  </a:cubicBezTo>
                  <a:cubicBezTo>
                    <a:pt x="158750" y="251460"/>
                    <a:pt x="191770" y="237490"/>
                    <a:pt x="214630" y="214630"/>
                  </a:cubicBezTo>
                  <a:cubicBezTo>
                    <a:pt x="238760" y="191770"/>
                    <a:pt x="251460" y="158750"/>
                    <a:pt x="251460" y="125730"/>
                  </a:cubicBezTo>
                  <a:cubicBezTo>
                    <a:pt x="251460" y="92710"/>
                    <a:pt x="237490" y="59690"/>
                    <a:pt x="214630" y="36830"/>
                  </a:cubicBezTo>
                  <a:cubicBezTo>
                    <a:pt x="191770" y="13970"/>
                    <a:pt x="158750" y="0"/>
                    <a:pt x="125730" y="0"/>
                  </a:cubicBezTo>
                  <a:close/>
                </a:path>
              </a:pathLst>
            </a:custGeom>
            <a:solidFill>
              <a:srgbClr val="F26722"/>
            </a:solidFill>
          </p:spPr>
          <p:txBody>
            <a:bodyPr/>
            <a:lstStyle/>
            <a:p>
              <a:endParaRPr lang="en-US"/>
            </a:p>
          </p:txBody>
        </p:sp>
        <p:sp>
          <p:nvSpPr>
            <p:cNvPr id="16" name="Freeform 16"/>
            <p:cNvSpPr/>
            <p:nvPr/>
          </p:nvSpPr>
          <p:spPr>
            <a:xfrm>
              <a:off x="455930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7" name="Freeform 17"/>
            <p:cNvSpPr/>
            <p:nvPr/>
          </p:nvSpPr>
          <p:spPr>
            <a:xfrm>
              <a:off x="50800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8" name="Freeform 18"/>
            <p:cNvSpPr/>
            <p:nvPr/>
          </p:nvSpPr>
          <p:spPr>
            <a:xfrm>
              <a:off x="101473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9" name="Freeform 19"/>
            <p:cNvSpPr/>
            <p:nvPr/>
          </p:nvSpPr>
          <p:spPr>
            <a:xfrm>
              <a:off x="152019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0" name="Freeform 20"/>
            <p:cNvSpPr/>
            <p:nvPr/>
          </p:nvSpPr>
          <p:spPr>
            <a:xfrm>
              <a:off x="354584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1" name="Freeform 21"/>
            <p:cNvSpPr/>
            <p:nvPr/>
          </p:nvSpPr>
          <p:spPr>
            <a:xfrm>
              <a:off x="7597139" y="11430"/>
              <a:ext cx="251461" cy="252730"/>
            </a:xfrm>
            <a:custGeom>
              <a:avLst/>
              <a:gdLst/>
              <a:ahLst/>
              <a:cxnLst/>
              <a:rect l="l" t="t" r="r" b="b"/>
              <a:pathLst>
                <a:path w="251461" h="252730">
                  <a:moveTo>
                    <a:pt x="251461" y="125730"/>
                  </a:moveTo>
                  <a:cubicBezTo>
                    <a:pt x="251461" y="55880"/>
                    <a:pt x="194311" y="0"/>
                    <a:pt x="125731" y="0"/>
                  </a:cubicBezTo>
                  <a:cubicBezTo>
                    <a:pt x="55881" y="0"/>
                    <a:pt x="0" y="57150"/>
                    <a:pt x="0" y="125730"/>
                  </a:cubicBezTo>
                  <a:cubicBezTo>
                    <a:pt x="0" y="195580"/>
                    <a:pt x="55881" y="251460"/>
                    <a:pt x="125731" y="251460"/>
                  </a:cubicBezTo>
                  <a:cubicBezTo>
                    <a:pt x="195581" y="252730"/>
                    <a:pt x="251461" y="195580"/>
                    <a:pt x="251461" y="125730"/>
                  </a:cubicBezTo>
                  <a:close/>
                </a:path>
              </a:pathLst>
            </a:custGeom>
            <a:solidFill>
              <a:srgbClr val="F26722"/>
            </a:solidFill>
          </p:spPr>
          <p:txBody>
            <a:bodyPr/>
            <a:lstStyle/>
            <a:p>
              <a:endParaRPr lang="en-US"/>
            </a:p>
          </p:txBody>
        </p:sp>
        <p:sp>
          <p:nvSpPr>
            <p:cNvPr id="22" name="Freeform 22"/>
            <p:cNvSpPr/>
            <p:nvPr/>
          </p:nvSpPr>
          <p:spPr>
            <a:xfrm>
              <a:off x="8103870" y="11430"/>
              <a:ext cx="251461" cy="252730"/>
            </a:xfrm>
            <a:custGeom>
              <a:avLst/>
              <a:gdLst/>
              <a:ahLst/>
              <a:cxnLst/>
              <a:rect l="l" t="t" r="r" b="b"/>
              <a:pathLst>
                <a:path w="251461"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3" name="Freeform 23"/>
            <p:cNvSpPr/>
            <p:nvPr/>
          </p:nvSpPr>
          <p:spPr>
            <a:xfrm>
              <a:off x="860933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4" name="Freeform 24"/>
            <p:cNvSpPr/>
            <p:nvPr/>
          </p:nvSpPr>
          <p:spPr>
            <a:xfrm>
              <a:off x="911605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715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5" name="Freeform 25"/>
            <p:cNvSpPr/>
            <p:nvPr/>
          </p:nvSpPr>
          <p:spPr>
            <a:xfrm>
              <a:off x="709040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588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6" name="Freeform 26"/>
            <p:cNvSpPr/>
            <p:nvPr/>
          </p:nvSpPr>
          <p:spPr>
            <a:xfrm>
              <a:off x="557149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7" name="Freeform 27"/>
            <p:cNvSpPr/>
            <p:nvPr/>
          </p:nvSpPr>
          <p:spPr>
            <a:xfrm>
              <a:off x="60782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8" name="Freeform 28"/>
            <p:cNvSpPr/>
            <p:nvPr/>
          </p:nvSpPr>
          <p:spPr>
            <a:xfrm>
              <a:off x="506476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9" name="Freeform 29"/>
            <p:cNvSpPr/>
            <p:nvPr/>
          </p:nvSpPr>
          <p:spPr>
            <a:xfrm>
              <a:off x="658368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grpSp>
      <p:grpSp>
        <p:nvGrpSpPr>
          <p:cNvPr id="30" name="Group 30"/>
          <p:cNvGrpSpPr/>
          <p:nvPr/>
        </p:nvGrpSpPr>
        <p:grpSpPr>
          <a:xfrm>
            <a:off x="3396258" y="-35719"/>
            <a:ext cx="5279522" cy="1117243"/>
            <a:chOff x="0" y="0"/>
            <a:chExt cx="7039363" cy="1489658"/>
          </a:xfrm>
        </p:grpSpPr>
        <p:grpSp>
          <p:nvGrpSpPr>
            <p:cNvPr id="31" name="Group 31"/>
            <p:cNvGrpSpPr/>
            <p:nvPr/>
          </p:nvGrpSpPr>
          <p:grpSpPr>
            <a:xfrm>
              <a:off x="0" y="0"/>
              <a:ext cx="7039363" cy="1489658"/>
              <a:chOff x="0" y="0"/>
              <a:chExt cx="7162878" cy="1516380"/>
            </a:xfrm>
          </p:grpSpPr>
          <p:sp>
            <p:nvSpPr>
              <p:cNvPr id="32" name="Freeform 32"/>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61D1D"/>
              </a:solidFill>
            </p:spPr>
            <p:txBody>
              <a:bodyPr/>
              <a:lstStyle/>
              <a:p>
                <a:endParaRPr lang="en-US"/>
              </a:p>
            </p:txBody>
          </p:sp>
        </p:grpSp>
        <p:sp>
          <p:nvSpPr>
            <p:cNvPr id="33" name="TextBox 33"/>
            <p:cNvSpPr txBox="1"/>
            <p:nvPr/>
          </p:nvSpPr>
          <p:spPr>
            <a:xfrm>
              <a:off x="487695" y="286886"/>
              <a:ext cx="6070600" cy="957710"/>
            </a:xfrm>
            <a:prstGeom prst="rect">
              <a:avLst/>
            </a:prstGeom>
          </p:spPr>
          <p:txBody>
            <a:bodyPr lIns="0" tIns="0" rIns="0" bIns="0" rtlCol="0" anchor="t">
              <a:spAutoFit/>
            </a:bodyPr>
            <a:lstStyle/>
            <a:p>
              <a:pPr algn="ctr">
                <a:lnSpc>
                  <a:spcPts val="5665"/>
                </a:lnSpc>
              </a:pPr>
              <a:endParaRPr/>
            </a:p>
          </p:txBody>
        </p:sp>
      </p:grpSp>
      <p:grpSp>
        <p:nvGrpSpPr>
          <p:cNvPr id="34" name="Group 34"/>
          <p:cNvGrpSpPr/>
          <p:nvPr/>
        </p:nvGrpSpPr>
        <p:grpSpPr>
          <a:xfrm>
            <a:off x="-376026" y="53718"/>
            <a:ext cx="13089249" cy="660797"/>
            <a:chOff x="0" y="0"/>
            <a:chExt cx="11219357" cy="571500"/>
          </a:xfrm>
        </p:grpSpPr>
        <p:sp>
          <p:nvSpPr>
            <p:cNvPr id="35" name="Freeform 35"/>
            <p:cNvSpPr/>
            <p:nvPr/>
          </p:nvSpPr>
          <p:spPr>
            <a:xfrm>
              <a:off x="0" y="255270"/>
              <a:ext cx="11219357" cy="69850"/>
            </a:xfrm>
            <a:custGeom>
              <a:avLst/>
              <a:gdLst/>
              <a:ahLst/>
              <a:cxnLst/>
              <a:rect l="l" t="t" r="r" b="b"/>
              <a:pathLst>
                <a:path w="11219357" h="69850">
                  <a:moveTo>
                    <a:pt x="10928527" y="0"/>
                  </a:moveTo>
                  <a:lnTo>
                    <a:pt x="0" y="0"/>
                  </a:lnTo>
                  <a:lnTo>
                    <a:pt x="0" y="69850"/>
                  </a:lnTo>
                  <a:lnTo>
                    <a:pt x="11219357" y="69850"/>
                  </a:lnTo>
                  <a:lnTo>
                    <a:pt x="11219357" y="0"/>
                  </a:lnTo>
                  <a:close/>
                </a:path>
              </a:pathLst>
            </a:custGeom>
            <a:solidFill>
              <a:srgbClr val="C62311"/>
            </a:solidFill>
          </p:spPr>
          <p:txBody>
            <a:bodyPr/>
            <a:lstStyle/>
            <a:p>
              <a:endParaRPr lang="en-US"/>
            </a:p>
          </p:txBody>
        </p:sp>
      </p:grpSp>
      <p:sp>
        <p:nvSpPr>
          <p:cNvPr id="36" name="TextBox 36"/>
          <p:cNvSpPr txBox="1"/>
          <p:nvPr/>
        </p:nvSpPr>
        <p:spPr>
          <a:xfrm>
            <a:off x="3306961" y="228364"/>
            <a:ext cx="5600700"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Misconception #2</a:t>
            </a:r>
          </a:p>
        </p:txBody>
      </p:sp>
      <p:sp>
        <p:nvSpPr>
          <p:cNvPr id="37" name="Freeform 37"/>
          <p:cNvSpPr/>
          <p:nvPr/>
        </p:nvSpPr>
        <p:spPr>
          <a:xfrm>
            <a:off x="3815136" y="3677300"/>
            <a:ext cx="2129691" cy="1756061"/>
          </a:xfrm>
          <a:custGeom>
            <a:avLst/>
            <a:gdLst/>
            <a:ahLst/>
            <a:cxnLst/>
            <a:rect l="l" t="t" r="r" b="b"/>
            <a:pathLst>
              <a:path w="2129691" h="1756061">
                <a:moveTo>
                  <a:pt x="0" y="0"/>
                </a:moveTo>
                <a:lnTo>
                  <a:pt x="2129690" y="0"/>
                </a:lnTo>
                <a:lnTo>
                  <a:pt x="2129690" y="1756061"/>
                </a:lnTo>
                <a:lnTo>
                  <a:pt x="0" y="1756061"/>
                </a:lnTo>
                <a:lnTo>
                  <a:pt x="0" y="0"/>
                </a:lnTo>
                <a:close/>
              </a:path>
            </a:pathLst>
          </a:custGeom>
          <a:blipFill>
            <a:blip r:embed="rId7">
              <a:extLst>
                <a:ext uri="{96DAC541-7B7A-43D3-8B79-37D633B846F1}">
                  <asvg:svgBlip xmlns:asvg="http://schemas.microsoft.com/office/drawing/2016/SVG/main" r:embed="rId8"/>
                </a:ext>
              </a:extLst>
            </a:blip>
            <a:stretch>
              <a:fillRect t="-42" b="-42"/>
            </a:stretch>
          </a:blipFill>
        </p:spPr>
        <p:txBody>
          <a:bodyPr/>
          <a:lstStyle/>
          <a:p>
            <a:endParaRPr lang="en-US"/>
          </a:p>
        </p:txBody>
      </p:sp>
      <p:sp>
        <p:nvSpPr>
          <p:cNvPr id="38" name="TextBox 38"/>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9" name="Group 39"/>
          <p:cNvGrpSpPr/>
          <p:nvPr/>
        </p:nvGrpSpPr>
        <p:grpSpPr>
          <a:xfrm>
            <a:off x="-376026" y="53718"/>
            <a:ext cx="13071345" cy="660797"/>
            <a:chOff x="0" y="0"/>
            <a:chExt cx="11204010" cy="571500"/>
          </a:xfrm>
        </p:grpSpPr>
        <p:sp>
          <p:nvSpPr>
            <p:cNvPr id="40" name="Freeform 40"/>
            <p:cNvSpPr/>
            <p:nvPr/>
          </p:nvSpPr>
          <p:spPr>
            <a:xfrm>
              <a:off x="0" y="255270"/>
              <a:ext cx="11204010" cy="69850"/>
            </a:xfrm>
            <a:custGeom>
              <a:avLst/>
              <a:gdLst/>
              <a:ahLst/>
              <a:cxnLst/>
              <a:rect l="l" t="t" r="r" b="b"/>
              <a:pathLst>
                <a:path w="11204010" h="69850">
                  <a:moveTo>
                    <a:pt x="10913180" y="0"/>
                  </a:moveTo>
                  <a:lnTo>
                    <a:pt x="0" y="0"/>
                  </a:lnTo>
                  <a:lnTo>
                    <a:pt x="0" y="69850"/>
                  </a:lnTo>
                  <a:lnTo>
                    <a:pt x="11204010" y="69850"/>
                  </a:lnTo>
                  <a:lnTo>
                    <a:pt x="11204010" y="0"/>
                  </a:lnTo>
                  <a:close/>
                </a:path>
              </a:pathLst>
            </a:custGeom>
            <a:solidFill>
              <a:srgbClr val="F4A64E"/>
            </a:solidFill>
          </p:spPr>
          <p:txBody>
            <a:bodyPr/>
            <a:lstStyle/>
            <a:p>
              <a:endParaRPr lang="en-US"/>
            </a:p>
          </p:txBody>
        </p:sp>
      </p:grpSp>
      <p:grpSp>
        <p:nvGrpSpPr>
          <p:cNvPr id="41" name="Group 41"/>
          <p:cNvGrpSpPr/>
          <p:nvPr/>
        </p:nvGrpSpPr>
        <p:grpSpPr>
          <a:xfrm>
            <a:off x="-19050" y="-19050"/>
            <a:ext cx="12343424" cy="403799"/>
            <a:chOff x="0" y="0"/>
            <a:chExt cx="16457898" cy="538398"/>
          </a:xfrm>
        </p:grpSpPr>
        <p:pic>
          <p:nvPicPr>
            <p:cNvPr id="42" name="Picture 42"/>
            <p:cNvPicPr>
              <a:picLocks noChangeAspect="1"/>
            </p:cNvPicPr>
            <p:nvPr/>
          </p:nvPicPr>
          <p:blipFill>
            <a:blip r:embed="rId9"/>
            <a:srcRect t="48364" b="48364"/>
            <a:stretch>
              <a:fillRect/>
            </a:stretch>
          </p:blipFill>
          <p:spPr>
            <a:xfrm>
              <a:off x="0" y="0"/>
              <a:ext cx="16457898" cy="538398"/>
            </a:xfrm>
            <a:prstGeom prst="rect">
              <a:avLst/>
            </a:prstGeom>
          </p:spPr>
        </p:pic>
      </p:grpSp>
      <p:grpSp>
        <p:nvGrpSpPr>
          <p:cNvPr id="43" name="Group 43"/>
          <p:cNvGrpSpPr/>
          <p:nvPr/>
        </p:nvGrpSpPr>
        <p:grpSpPr>
          <a:xfrm>
            <a:off x="0" y="0"/>
            <a:ext cx="12343424" cy="403799"/>
            <a:chOff x="0" y="0"/>
            <a:chExt cx="16457898" cy="538398"/>
          </a:xfrm>
        </p:grpSpPr>
        <p:pic>
          <p:nvPicPr>
            <p:cNvPr id="44" name="Picture 44"/>
            <p:cNvPicPr>
              <a:picLocks noChangeAspect="1"/>
            </p:cNvPicPr>
            <p:nvPr/>
          </p:nvPicPr>
          <p:blipFill>
            <a:blip r:embed="rId10"/>
            <a:srcRect t="48843" b="48843"/>
            <a:stretch>
              <a:fillRect/>
            </a:stretch>
          </p:blipFill>
          <p:spPr>
            <a:xfrm>
              <a:off x="0" y="0"/>
              <a:ext cx="16457898" cy="538398"/>
            </a:xfrm>
            <a:prstGeom prst="rect">
              <a:avLst/>
            </a:prstGeom>
          </p:spPr>
        </p:pic>
      </p:grpSp>
      <p:grpSp>
        <p:nvGrpSpPr>
          <p:cNvPr id="45" name="Group 45"/>
          <p:cNvGrpSpPr/>
          <p:nvPr/>
        </p:nvGrpSpPr>
        <p:grpSpPr>
          <a:xfrm>
            <a:off x="3396258" y="-17859"/>
            <a:ext cx="5279522" cy="1117243"/>
            <a:chOff x="0" y="0"/>
            <a:chExt cx="7039363" cy="1489658"/>
          </a:xfrm>
        </p:grpSpPr>
        <p:grpSp>
          <p:nvGrpSpPr>
            <p:cNvPr id="46" name="Group 46"/>
            <p:cNvGrpSpPr/>
            <p:nvPr/>
          </p:nvGrpSpPr>
          <p:grpSpPr>
            <a:xfrm>
              <a:off x="0" y="0"/>
              <a:ext cx="7039363" cy="1489658"/>
              <a:chOff x="0" y="0"/>
              <a:chExt cx="7162878" cy="1516380"/>
            </a:xfrm>
          </p:grpSpPr>
          <p:sp>
            <p:nvSpPr>
              <p:cNvPr id="47" name="Freeform 47"/>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2BB580"/>
              </a:solidFill>
            </p:spPr>
            <p:txBody>
              <a:bodyPr/>
              <a:lstStyle/>
              <a:p>
                <a:endParaRPr lang="en-US"/>
              </a:p>
            </p:txBody>
          </p:sp>
        </p:grpSp>
        <p:sp>
          <p:nvSpPr>
            <p:cNvPr id="48" name="TextBox 48"/>
            <p:cNvSpPr txBox="1"/>
            <p:nvPr/>
          </p:nvSpPr>
          <p:spPr>
            <a:xfrm>
              <a:off x="487695" y="286886"/>
              <a:ext cx="6070600" cy="957710"/>
            </a:xfrm>
            <a:prstGeom prst="rect">
              <a:avLst/>
            </a:prstGeom>
          </p:spPr>
          <p:txBody>
            <a:bodyPr lIns="0" tIns="0" rIns="0" bIns="0" rtlCol="0" anchor="t">
              <a:spAutoFit/>
            </a:bodyPr>
            <a:lstStyle/>
            <a:p>
              <a:pPr algn="ctr">
                <a:lnSpc>
                  <a:spcPts val="5665"/>
                </a:lnSpc>
              </a:pPr>
              <a:endParaRPr/>
            </a:p>
          </p:txBody>
        </p:sp>
      </p:grpSp>
      <p:sp>
        <p:nvSpPr>
          <p:cNvPr id="49" name="TextBox 49"/>
          <p:cNvSpPr txBox="1"/>
          <p:nvPr/>
        </p:nvSpPr>
        <p:spPr>
          <a:xfrm>
            <a:off x="2665354" y="1129000"/>
            <a:ext cx="2936913" cy="2521760"/>
          </a:xfrm>
          <a:prstGeom prst="rect">
            <a:avLst/>
          </a:prstGeom>
        </p:spPr>
        <p:txBody>
          <a:bodyPr lIns="0" tIns="0" rIns="0" bIns="0" rtlCol="0" anchor="t">
            <a:spAutoFit/>
          </a:bodyPr>
          <a:lstStyle/>
          <a:p>
            <a:pPr algn="ctr">
              <a:lnSpc>
                <a:spcPts val="3326"/>
              </a:lnSpc>
            </a:pPr>
            <a:r>
              <a:rPr lang="en-US" sz="2818" spc="169">
                <a:solidFill>
                  <a:srgbClr val="000000"/>
                </a:solidFill>
                <a:latin typeface="Kite One Italics"/>
              </a:rPr>
              <a:t>I haven’t done anything risky to get hepatitis B. </a:t>
            </a:r>
          </a:p>
          <a:p>
            <a:pPr algn="ctr">
              <a:lnSpc>
                <a:spcPts val="3326"/>
              </a:lnSpc>
            </a:pPr>
            <a:endParaRPr lang="en-US" sz="2818" spc="169">
              <a:solidFill>
                <a:srgbClr val="000000"/>
              </a:solidFill>
              <a:latin typeface="Kite One Italics"/>
            </a:endParaRPr>
          </a:p>
          <a:p>
            <a:pPr algn="ctr">
              <a:lnSpc>
                <a:spcPts val="3326"/>
              </a:lnSpc>
            </a:pPr>
            <a:r>
              <a:rPr lang="en-US" sz="2818" spc="169">
                <a:solidFill>
                  <a:srgbClr val="000000"/>
                </a:solidFill>
                <a:latin typeface="Kite One Italics"/>
              </a:rPr>
              <a:t>Could I still have it?</a:t>
            </a:r>
          </a:p>
        </p:txBody>
      </p:sp>
      <p:sp>
        <p:nvSpPr>
          <p:cNvPr id="50" name="TextBox 50"/>
          <p:cNvSpPr txBox="1"/>
          <p:nvPr/>
        </p:nvSpPr>
        <p:spPr>
          <a:xfrm rot="108749">
            <a:off x="7339174" y="2945775"/>
            <a:ext cx="1645169" cy="551601"/>
          </a:xfrm>
          <a:prstGeom prst="rect">
            <a:avLst/>
          </a:prstGeom>
        </p:spPr>
        <p:txBody>
          <a:bodyPr lIns="0" tIns="0" rIns="0" bIns="0" rtlCol="0" anchor="t">
            <a:spAutoFit/>
          </a:bodyPr>
          <a:lstStyle/>
          <a:p>
            <a:pPr algn="ctr">
              <a:lnSpc>
                <a:spcPts val="4425"/>
              </a:lnSpc>
            </a:pPr>
            <a:r>
              <a:rPr lang="en-US" sz="3161">
                <a:solidFill>
                  <a:srgbClr val="000000"/>
                </a:solidFill>
                <a:latin typeface="Libre Baskerville Bold"/>
              </a:rPr>
              <a:t>Yes.</a:t>
            </a:r>
          </a:p>
        </p:txBody>
      </p:sp>
      <p:sp>
        <p:nvSpPr>
          <p:cNvPr id="51" name="TextBox 51"/>
          <p:cNvSpPr txBox="1"/>
          <p:nvPr/>
        </p:nvSpPr>
        <p:spPr>
          <a:xfrm rot="108749">
            <a:off x="6241773" y="3561166"/>
            <a:ext cx="3838806" cy="977188"/>
          </a:xfrm>
          <a:prstGeom prst="rect">
            <a:avLst/>
          </a:prstGeom>
        </p:spPr>
        <p:txBody>
          <a:bodyPr lIns="0" tIns="0" rIns="0" bIns="0" rtlCol="0" anchor="t">
            <a:spAutoFit/>
          </a:bodyPr>
          <a:lstStyle/>
          <a:p>
            <a:pPr algn="ctr">
              <a:lnSpc>
                <a:spcPts val="2619"/>
              </a:lnSpc>
            </a:pPr>
            <a:r>
              <a:rPr lang="en-US" sz="2219" spc="133">
                <a:solidFill>
                  <a:srgbClr val="000000"/>
                </a:solidFill>
                <a:latin typeface="Kite One Italics"/>
              </a:rPr>
              <a:t>Most people contract hepatitis B as babies or children.</a:t>
            </a:r>
          </a:p>
        </p:txBody>
      </p:sp>
      <p:sp>
        <p:nvSpPr>
          <p:cNvPr id="52" name="TextBox 52"/>
          <p:cNvSpPr txBox="1"/>
          <p:nvPr/>
        </p:nvSpPr>
        <p:spPr>
          <a:xfrm>
            <a:off x="3227031" y="34487"/>
            <a:ext cx="5600700" cy="456783"/>
          </a:xfrm>
          <a:prstGeom prst="rect">
            <a:avLst/>
          </a:prstGeom>
        </p:spPr>
        <p:txBody>
          <a:bodyPr lIns="0" tIns="0" rIns="0" bIns="0" rtlCol="0" anchor="t">
            <a:spAutoFit/>
          </a:bodyPr>
          <a:lstStyle/>
          <a:p>
            <a:pPr algn="ctr">
              <a:lnSpc>
                <a:spcPts val="3697"/>
              </a:lnSpc>
            </a:pPr>
            <a:r>
              <a:rPr lang="en-US" sz="2641">
                <a:solidFill>
                  <a:srgbClr val="FFFFFF"/>
                </a:solidFill>
                <a:latin typeface="Kite One Bold"/>
              </a:rPr>
              <a:t>Misconception #2:</a:t>
            </a:r>
          </a:p>
        </p:txBody>
      </p:sp>
      <p:sp>
        <p:nvSpPr>
          <p:cNvPr id="53" name="TextBox 53"/>
          <p:cNvSpPr txBox="1"/>
          <p:nvPr/>
        </p:nvSpPr>
        <p:spPr>
          <a:xfrm>
            <a:off x="4332210" y="476755"/>
            <a:ext cx="3343275" cy="523399"/>
          </a:xfrm>
          <a:prstGeom prst="rect">
            <a:avLst/>
          </a:prstGeom>
        </p:spPr>
        <p:txBody>
          <a:bodyPr lIns="0" tIns="0" rIns="0" bIns="0" rtlCol="0" anchor="t">
            <a:spAutoFit/>
          </a:bodyPr>
          <a:lstStyle/>
          <a:p>
            <a:pPr algn="ctr">
              <a:lnSpc>
                <a:spcPts val="4226"/>
              </a:lnSpc>
            </a:pPr>
            <a:r>
              <a:rPr lang="en-US" sz="3018">
                <a:solidFill>
                  <a:srgbClr val="FFFFFF"/>
                </a:solidFill>
                <a:latin typeface="Kite One Bold"/>
              </a:rPr>
              <a:t>Transmission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376026" y="53718"/>
            <a:ext cx="13035572" cy="660797"/>
            <a:chOff x="0" y="0"/>
            <a:chExt cx="11173347" cy="571500"/>
          </a:xfrm>
        </p:grpSpPr>
        <p:sp>
          <p:nvSpPr>
            <p:cNvPr id="6" name="Freeform 6"/>
            <p:cNvSpPr/>
            <p:nvPr/>
          </p:nvSpPr>
          <p:spPr>
            <a:xfrm>
              <a:off x="0" y="255270"/>
              <a:ext cx="11173347" cy="69850"/>
            </a:xfrm>
            <a:custGeom>
              <a:avLst/>
              <a:gdLst/>
              <a:ahLst/>
              <a:cxnLst/>
              <a:rect l="l" t="t" r="r" b="b"/>
              <a:pathLst>
                <a:path w="11173347" h="69850">
                  <a:moveTo>
                    <a:pt x="10882517" y="0"/>
                  </a:moveTo>
                  <a:lnTo>
                    <a:pt x="0" y="0"/>
                  </a:lnTo>
                  <a:lnTo>
                    <a:pt x="0" y="69850"/>
                  </a:lnTo>
                  <a:lnTo>
                    <a:pt x="11173347" y="69850"/>
                  </a:lnTo>
                  <a:lnTo>
                    <a:pt x="11173347" y="0"/>
                  </a:lnTo>
                  <a:close/>
                </a:path>
              </a:pathLst>
            </a:custGeom>
            <a:solidFill>
              <a:srgbClr val="F4A64E"/>
            </a:solidFill>
          </p:spPr>
          <p:txBody>
            <a:bodyPr/>
            <a:lstStyle/>
            <a:p>
              <a:endParaRPr lang="en-US"/>
            </a:p>
          </p:txBody>
        </p:sp>
      </p:grpSp>
      <p:grpSp>
        <p:nvGrpSpPr>
          <p:cNvPr id="7" name="Group 7"/>
          <p:cNvGrpSpPr/>
          <p:nvPr/>
        </p:nvGrpSpPr>
        <p:grpSpPr>
          <a:xfrm>
            <a:off x="0" y="0"/>
            <a:ext cx="12343424" cy="403799"/>
            <a:chOff x="0" y="0"/>
            <a:chExt cx="16457898" cy="538398"/>
          </a:xfrm>
        </p:grpSpPr>
        <p:pic>
          <p:nvPicPr>
            <p:cNvPr id="8" name="Picture 8"/>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9" name="Group 9"/>
          <p:cNvGrpSpPr/>
          <p:nvPr/>
        </p:nvGrpSpPr>
        <p:grpSpPr>
          <a:xfrm>
            <a:off x="3843006" y="-10284"/>
            <a:ext cx="4485605" cy="949236"/>
            <a:chOff x="0" y="0"/>
            <a:chExt cx="5980806" cy="1265647"/>
          </a:xfrm>
        </p:grpSpPr>
        <p:grpSp>
          <p:nvGrpSpPr>
            <p:cNvPr id="10" name="Group 10"/>
            <p:cNvGrpSpPr/>
            <p:nvPr/>
          </p:nvGrpSpPr>
          <p:grpSpPr>
            <a:xfrm>
              <a:off x="0" y="0"/>
              <a:ext cx="5980806" cy="1265647"/>
              <a:chOff x="0" y="0"/>
              <a:chExt cx="7162878" cy="1516380"/>
            </a:xfrm>
          </p:grpSpPr>
          <p:sp>
            <p:nvSpPr>
              <p:cNvPr id="11" name="Freeform 11"/>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2BB580"/>
              </a:solidFill>
            </p:spPr>
            <p:txBody>
              <a:bodyPr/>
              <a:lstStyle/>
              <a:p>
                <a:endParaRPr lang="en-US"/>
              </a:p>
            </p:txBody>
          </p:sp>
        </p:grpSp>
        <p:sp>
          <p:nvSpPr>
            <p:cNvPr id="12" name="TextBox 12"/>
            <p:cNvSpPr txBox="1"/>
            <p:nvPr/>
          </p:nvSpPr>
          <p:spPr>
            <a:xfrm>
              <a:off x="414357" y="242264"/>
              <a:ext cx="5156200" cy="816654"/>
            </a:xfrm>
            <a:prstGeom prst="rect">
              <a:avLst/>
            </a:prstGeom>
          </p:spPr>
          <p:txBody>
            <a:bodyPr lIns="0" tIns="0" rIns="0" bIns="0" rtlCol="0" anchor="t">
              <a:spAutoFit/>
            </a:bodyPr>
            <a:lstStyle/>
            <a:p>
              <a:pPr algn="ctr">
                <a:lnSpc>
                  <a:spcPts val="4813"/>
                </a:lnSpc>
              </a:pPr>
              <a:endParaRPr/>
            </a:p>
          </p:txBody>
        </p:sp>
      </p:grpSp>
      <p:sp>
        <p:nvSpPr>
          <p:cNvPr id="13" name="Freeform 13"/>
          <p:cNvSpPr/>
          <p:nvPr/>
        </p:nvSpPr>
        <p:spPr>
          <a:xfrm>
            <a:off x="3026115" y="4100475"/>
            <a:ext cx="1537352" cy="559564"/>
          </a:xfrm>
          <a:custGeom>
            <a:avLst/>
            <a:gdLst/>
            <a:ahLst/>
            <a:cxnLst/>
            <a:rect l="l" t="t" r="r" b="b"/>
            <a:pathLst>
              <a:path w="1537352" h="559564">
                <a:moveTo>
                  <a:pt x="0" y="0"/>
                </a:moveTo>
                <a:lnTo>
                  <a:pt x="1537352" y="0"/>
                </a:lnTo>
                <a:lnTo>
                  <a:pt x="1537352" y="559564"/>
                </a:lnTo>
                <a:lnTo>
                  <a:pt x="0" y="559564"/>
                </a:lnTo>
                <a:lnTo>
                  <a:pt x="0" y="0"/>
                </a:lnTo>
                <a:close/>
              </a:path>
            </a:pathLst>
          </a:custGeom>
          <a:blipFill>
            <a:blip r:embed="rId4">
              <a:extLst>
                <a:ext uri="{96DAC541-7B7A-43D3-8B79-37D633B846F1}">
                  <asvg:svgBlip xmlns:asvg="http://schemas.microsoft.com/office/drawing/2016/SVG/main" r:embed="rId5"/>
                </a:ext>
              </a:extLst>
            </a:blip>
            <a:stretch>
              <a:fillRect t="-87370" b="-87370"/>
            </a:stretch>
          </a:blipFill>
        </p:spPr>
        <p:txBody>
          <a:bodyPr/>
          <a:lstStyle/>
          <a:p>
            <a:endParaRPr lang="en-US"/>
          </a:p>
        </p:txBody>
      </p:sp>
      <p:sp>
        <p:nvSpPr>
          <p:cNvPr id="14" name="Freeform 14"/>
          <p:cNvSpPr/>
          <p:nvPr/>
        </p:nvSpPr>
        <p:spPr>
          <a:xfrm>
            <a:off x="2964656" y="1732359"/>
            <a:ext cx="1876366" cy="551453"/>
          </a:xfrm>
          <a:custGeom>
            <a:avLst/>
            <a:gdLst/>
            <a:ahLst/>
            <a:cxnLst/>
            <a:rect l="l" t="t" r="r" b="b"/>
            <a:pathLst>
              <a:path w="1876366" h="551453">
                <a:moveTo>
                  <a:pt x="0" y="0"/>
                </a:moveTo>
                <a:lnTo>
                  <a:pt x="1876366" y="0"/>
                </a:lnTo>
                <a:lnTo>
                  <a:pt x="1876366" y="551453"/>
                </a:lnTo>
                <a:lnTo>
                  <a:pt x="0" y="551453"/>
                </a:lnTo>
                <a:lnTo>
                  <a:pt x="0" y="0"/>
                </a:lnTo>
                <a:close/>
              </a:path>
            </a:pathLst>
          </a:custGeom>
          <a:blipFill>
            <a:blip r:embed="rId4">
              <a:extLst>
                <a:ext uri="{96DAC541-7B7A-43D3-8B79-37D633B846F1}">
                  <asvg:svgBlip xmlns:asvg="http://schemas.microsoft.com/office/drawing/2016/SVG/main" r:embed="rId5"/>
                </a:ext>
              </a:extLst>
            </a:blip>
            <a:stretch>
              <a:fillRect t="-120129" b="-120129"/>
            </a:stretch>
          </a:blipFill>
        </p:spPr>
        <p:txBody>
          <a:bodyPr/>
          <a:lstStyle/>
          <a:p>
            <a:endParaRPr lang="en-US"/>
          </a:p>
        </p:txBody>
      </p:sp>
      <p:sp>
        <p:nvSpPr>
          <p:cNvPr id="15" name="TextBox 15"/>
          <p:cNvSpPr txBox="1"/>
          <p:nvPr/>
        </p:nvSpPr>
        <p:spPr>
          <a:xfrm>
            <a:off x="35719" y="1116074"/>
            <a:ext cx="12201525" cy="380643"/>
          </a:xfrm>
          <a:prstGeom prst="rect">
            <a:avLst/>
          </a:prstGeom>
        </p:spPr>
        <p:txBody>
          <a:bodyPr lIns="0" tIns="0" rIns="0" bIns="0" rtlCol="0" anchor="t">
            <a:spAutoFit/>
          </a:bodyPr>
          <a:lstStyle/>
          <a:p>
            <a:pPr algn="ctr">
              <a:lnSpc>
                <a:spcPts val="3169"/>
              </a:lnSpc>
            </a:pPr>
            <a:r>
              <a:rPr lang="en-US" sz="2264">
                <a:solidFill>
                  <a:srgbClr val="231F1F"/>
                </a:solidFill>
                <a:latin typeface="Libre Baskerville Bold"/>
              </a:rPr>
              <a:t>Most people living with hepatitis B got the virus at birth or early childhood. </a:t>
            </a:r>
          </a:p>
        </p:txBody>
      </p:sp>
      <p:sp>
        <p:nvSpPr>
          <p:cNvPr id="16" name="TextBox 16"/>
          <p:cNvSpPr txBox="1"/>
          <p:nvPr/>
        </p:nvSpPr>
        <p:spPr>
          <a:xfrm>
            <a:off x="3491393" y="2617831"/>
            <a:ext cx="8494129" cy="589312"/>
          </a:xfrm>
          <a:prstGeom prst="rect">
            <a:avLst/>
          </a:prstGeom>
        </p:spPr>
        <p:txBody>
          <a:bodyPr lIns="0" tIns="0" rIns="0" bIns="0" rtlCol="0" anchor="t">
            <a:spAutoFit/>
          </a:bodyPr>
          <a:lstStyle/>
          <a:p>
            <a:pPr>
              <a:lnSpc>
                <a:spcPts val="2374"/>
              </a:lnSpc>
            </a:pPr>
            <a:r>
              <a:rPr lang="en-US" sz="2012" spc="80">
                <a:solidFill>
                  <a:srgbClr val="000000"/>
                </a:solidFill>
                <a:latin typeface="Kite One"/>
              </a:rPr>
              <a:t>Some people associate hepatitis B with unhealthy or risky behaviors. People may not be aware of how most people become infected. </a:t>
            </a:r>
          </a:p>
        </p:txBody>
      </p:sp>
      <p:sp>
        <p:nvSpPr>
          <p:cNvPr id="17" name="TextBox 17"/>
          <p:cNvSpPr txBox="1"/>
          <p:nvPr/>
        </p:nvSpPr>
        <p:spPr>
          <a:xfrm>
            <a:off x="3509025" y="4981898"/>
            <a:ext cx="7691123" cy="804724"/>
          </a:xfrm>
          <a:prstGeom prst="rect">
            <a:avLst/>
          </a:prstGeom>
        </p:spPr>
        <p:txBody>
          <a:bodyPr lIns="0" tIns="0" rIns="0" bIns="0" rtlCol="0" anchor="t">
            <a:spAutoFit/>
          </a:bodyPr>
          <a:lstStyle/>
          <a:p>
            <a:pPr marL="300583" lvl="1" indent="-150292">
              <a:lnSpc>
                <a:spcPts val="2148"/>
              </a:lnSpc>
              <a:buFont typeface="Arial"/>
              <a:buChar char="•"/>
            </a:pPr>
            <a:r>
              <a:rPr lang="en-US" sz="1820" spc="72">
                <a:solidFill>
                  <a:srgbClr val="000000"/>
                </a:solidFill>
                <a:latin typeface="Kite One Italics"/>
              </a:rPr>
              <a:t>Reinforce the most common way hepatitis B is transmitted; which is through blood contact at birth or contact with blood of someone living with hepatitis B during early childhood.</a:t>
            </a:r>
          </a:p>
        </p:txBody>
      </p:sp>
      <p:sp>
        <p:nvSpPr>
          <p:cNvPr id="18" name="TextBox 18"/>
          <p:cNvSpPr txBox="1"/>
          <p:nvPr/>
        </p:nvSpPr>
        <p:spPr>
          <a:xfrm>
            <a:off x="3544514" y="5919649"/>
            <a:ext cx="7536056" cy="571776"/>
          </a:xfrm>
          <a:prstGeom prst="rect">
            <a:avLst/>
          </a:prstGeom>
        </p:spPr>
        <p:txBody>
          <a:bodyPr lIns="0" tIns="0" rIns="0" bIns="0" rtlCol="0" anchor="t">
            <a:spAutoFit/>
          </a:bodyPr>
          <a:lstStyle/>
          <a:p>
            <a:pPr marL="300583" lvl="1" indent="-150292">
              <a:lnSpc>
                <a:spcPts val="2257"/>
              </a:lnSpc>
              <a:buFont typeface="Arial"/>
              <a:buChar char="•"/>
            </a:pPr>
            <a:r>
              <a:rPr lang="en-US" sz="1820" spc="72">
                <a:solidFill>
                  <a:srgbClr val="000000"/>
                </a:solidFill>
                <a:latin typeface="Kite One Italics"/>
              </a:rPr>
              <a:t>Reminding them that hepatitis B is one of the world’s most common infections may be helpful in normalizing testing.</a:t>
            </a:r>
          </a:p>
        </p:txBody>
      </p:sp>
      <p:sp>
        <p:nvSpPr>
          <p:cNvPr id="19" name="TextBox 19"/>
          <p:cNvSpPr txBox="1"/>
          <p:nvPr/>
        </p:nvSpPr>
        <p:spPr>
          <a:xfrm>
            <a:off x="3721494" y="125064"/>
            <a:ext cx="4752975"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Fact #2</a:t>
            </a:r>
          </a:p>
        </p:txBody>
      </p:sp>
      <p:sp>
        <p:nvSpPr>
          <p:cNvPr id="20" name="TextBox 20"/>
          <p:cNvSpPr txBox="1"/>
          <p:nvPr/>
        </p:nvSpPr>
        <p:spPr>
          <a:xfrm>
            <a:off x="3133551" y="4218759"/>
            <a:ext cx="1289401" cy="342543"/>
          </a:xfrm>
          <a:prstGeom prst="rect">
            <a:avLst/>
          </a:prstGeom>
        </p:spPr>
        <p:txBody>
          <a:bodyPr lIns="0" tIns="0" rIns="0" bIns="0" rtlCol="0" anchor="t">
            <a:spAutoFit/>
          </a:bodyPr>
          <a:lstStyle/>
          <a:p>
            <a:pPr>
              <a:lnSpc>
                <a:spcPts val="2671"/>
              </a:lnSpc>
            </a:pPr>
            <a:r>
              <a:rPr lang="en-US" sz="2264" spc="135">
                <a:solidFill>
                  <a:srgbClr val="FFFFFF"/>
                </a:solidFill>
                <a:latin typeface="Kite One Italics"/>
              </a:rPr>
              <a:t>Key Tips:</a:t>
            </a:r>
          </a:p>
        </p:txBody>
      </p:sp>
      <p:sp>
        <p:nvSpPr>
          <p:cNvPr id="21" name="TextBox 21"/>
          <p:cNvSpPr txBox="1"/>
          <p:nvPr/>
        </p:nvSpPr>
        <p:spPr>
          <a:xfrm>
            <a:off x="3161109" y="1832550"/>
            <a:ext cx="1984599" cy="342543"/>
          </a:xfrm>
          <a:prstGeom prst="rect">
            <a:avLst/>
          </a:prstGeom>
        </p:spPr>
        <p:txBody>
          <a:bodyPr lIns="0" tIns="0" rIns="0" bIns="0" rtlCol="0" anchor="t">
            <a:spAutoFit/>
          </a:bodyPr>
          <a:lstStyle/>
          <a:p>
            <a:pPr>
              <a:lnSpc>
                <a:spcPts val="2671"/>
              </a:lnSpc>
            </a:pPr>
            <a:r>
              <a:rPr lang="en-US" sz="2264" spc="135">
                <a:solidFill>
                  <a:srgbClr val="FFFFFF"/>
                </a:solidFill>
                <a:latin typeface="Kite One Italics"/>
              </a:rPr>
              <a:t>Remember:</a:t>
            </a:r>
          </a:p>
        </p:txBody>
      </p:sp>
      <p:sp>
        <p:nvSpPr>
          <p:cNvPr id="22" name="Freeform 22"/>
          <p:cNvSpPr/>
          <p:nvPr/>
        </p:nvSpPr>
        <p:spPr>
          <a:xfrm>
            <a:off x="-1132977" y="2175093"/>
            <a:ext cx="4294086" cy="4784497"/>
          </a:xfrm>
          <a:custGeom>
            <a:avLst/>
            <a:gdLst/>
            <a:ahLst/>
            <a:cxnLst/>
            <a:rect l="l" t="t" r="r" b="b"/>
            <a:pathLst>
              <a:path w="4294086" h="4784497">
                <a:moveTo>
                  <a:pt x="0" y="0"/>
                </a:moveTo>
                <a:lnTo>
                  <a:pt x="4294086" y="0"/>
                </a:lnTo>
                <a:lnTo>
                  <a:pt x="4294086" y="4784498"/>
                </a:lnTo>
                <a:lnTo>
                  <a:pt x="0" y="4784498"/>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8E4E3"/>
        </a:solidFill>
        <a:effectLst/>
      </p:bgPr>
    </p:bg>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1453652" y="1434790"/>
            <a:ext cx="7542062" cy="5505933"/>
          </a:xfrm>
          <a:custGeom>
            <a:avLst/>
            <a:gdLst/>
            <a:ahLst/>
            <a:cxnLst/>
            <a:rect l="l" t="t" r="r" b="b"/>
            <a:pathLst>
              <a:path w="7542062" h="5505933">
                <a:moveTo>
                  <a:pt x="0" y="0"/>
                </a:moveTo>
                <a:lnTo>
                  <a:pt x="7542062" y="0"/>
                </a:lnTo>
                <a:lnTo>
                  <a:pt x="7542062" y="5505933"/>
                </a:lnTo>
                <a:lnTo>
                  <a:pt x="0" y="5505933"/>
                </a:lnTo>
                <a:lnTo>
                  <a:pt x="0" y="0"/>
                </a:lnTo>
                <a:close/>
              </a:path>
            </a:pathLst>
          </a:custGeom>
          <a:blipFill>
            <a:blip r:embed="rId2"/>
            <a:stretch>
              <a:fillRect l="-7808" r="-1783"/>
            </a:stretch>
          </a:blipFill>
        </p:spPr>
        <p:txBody>
          <a:bodyPr/>
          <a:lstStyle/>
          <a:p>
            <a:endParaRPr lang="en-US"/>
          </a:p>
        </p:txBody>
      </p:sp>
      <p:sp>
        <p:nvSpPr>
          <p:cNvPr id="4" name="Freeform 4"/>
          <p:cNvSpPr/>
          <p:nvPr/>
        </p:nvSpPr>
        <p:spPr>
          <a:xfrm>
            <a:off x="6107906" y="340296"/>
            <a:ext cx="6518672" cy="7289874"/>
          </a:xfrm>
          <a:custGeom>
            <a:avLst/>
            <a:gdLst/>
            <a:ahLst/>
            <a:cxnLst/>
            <a:rect l="l" t="t" r="r" b="b"/>
            <a:pathLst>
              <a:path w="6518672" h="7289874">
                <a:moveTo>
                  <a:pt x="0" y="0"/>
                </a:moveTo>
                <a:lnTo>
                  <a:pt x="6518672" y="0"/>
                </a:lnTo>
                <a:lnTo>
                  <a:pt x="6518672" y="7289874"/>
                </a:lnTo>
                <a:lnTo>
                  <a:pt x="0" y="7289874"/>
                </a:lnTo>
                <a:lnTo>
                  <a:pt x="0" y="0"/>
                </a:lnTo>
                <a:close/>
              </a:path>
            </a:pathLst>
          </a:custGeom>
          <a:blipFill>
            <a:blip r:embed="rId3">
              <a:extLst>
                <a:ext uri="{96DAC541-7B7A-43D3-8B79-37D633B846F1}">
                  <asvg:svgBlip xmlns:asvg="http://schemas.microsoft.com/office/drawing/2016/SVG/main" r:embed="rId4"/>
                </a:ext>
              </a:extLst>
            </a:blip>
            <a:stretch>
              <a:fillRect l="-5915" r="-5915"/>
            </a:stretch>
          </a:blipFill>
        </p:spPr>
        <p:txBody>
          <a:bodyPr/>
          <a:lstStyle/>
          <a:p>
            <a:endParaRPr lang="en-US"/>
          </a:p>
        </p:txBody>
      </p:sp>
      <p:grpSp>
        <p:nvGrpSpPr>
          <p:cNvPr id="5" name="Group 5"/>
          <p:cNvGrpSpPr/>
          <p:nvPr/>
        </p:nvGrpSpPr>
        <p:grpSpPr>
          <a:xfrm rot="5400000">
            <a:off x="3143250" y="3636739"/>
            <a:ext cx="5947172" cy="660797"/>
            <a:chOff x="0" y="0"/>
            <a:chExt cx="5097576" cy="571500"/>
          </a:xfrm>
        </p:grpSpPr>
        <p:sp>
          <p:nvSpPr>
            <p:cNvPr id="6" name="Freeform 6"/>
            <p:cNvSpPr/>
            <p:nvPr/>
          </p:nvSpPr>
          <p:spPr>
            <a:xfrm>
              <a:off x="0" y="255270"/>
              <a:ext cx="5097576" cy="69850"/>
            </a:xfrm>
            <a:custGeom>
              <a:avLst/>
              <a:gdLst/>
              <a:ahLst/>
              <a:cxnLst/>
              <a:rect l="l" t="t" r="r" b="b"/>
              <a:pathLst>
                <a:path w="5097576" h="69850">
                  <a:moveTo>
                    <a:pt x="4806746" y="0"/>
                  </a:moveTo>
                  <a:lnTo>
                    <a:pt x="0" y="0"/>
                  </a:lnTo>
                  <a:lnTo>
                    <a:pt x="0" y="69850"/>
                  </a:lnTo>
                  <a:lnTo>
                    <a:pt x="5097576" y="69850"/>
                  </a:lnTo>
                  <a:lnTo>
                    <a:pt x="5097576" y="0"/>
                  </a:lnTo>
                  <a:close/>
                </a:path>
              </a:pathLst>
            </a:custGeom>
            <a:solidFill>
              <a:srgbClr val="369694"/>
            </a:solidFill>
          </p:spPr>
          <p:txBody>
            <a:bodyPr/>
            <a:lstStyle/>
            <a:p>
              <a:endParaRPr lang="en-US"/>
            </a:p>
          </p:txBody>
        </p:sp>
      </p:grpSp>
      <p:grpSp>
        <p:nvGrpSpPr>
          <p:cNvPr id="7" name="Group 7"/>
          <p:cNvGrpSpPr/>
          <p:nvPr/>
        </p:nvGrpSpPr>
        <p:grpSpPr>
          <a:xfrm>
            <a:off x="-19050" y="-19050"/>
            <a:ext cx="12343424" cy="403799"/>
            <a:chOff x="0" y="0"/>
            <a:chExt cx="16457898" cy="538398"/>
          </a:xfrm>
        </p:grpSpPr>
        <p:pic>
          <p:nvPicPr>
            <p:cNvPr id="8" name="Picture 8"/>
            <p:cNvPicPr>
              <a:picLocks noChangeAspect="1"/>
            </p:cNvPicPr>
            <p:nvPr/>
          </p:nvPicPr>
          <p:blipFill>
            <a:blip r:embed="rId5"/>
            <a:srcRect t="17690" b="76501"/>
            <a:stretch>
              <a:fillRect/>
            </a:stretch>
          </p:blipFill>
          <p:spPr>
            <a:xfrm>
              <a:off x="0" y="0"/>
              <a:ext cx="16457898" cy="538398"/>
            </a:xfrm>
            <a:prstGeom prst="rect">
              <a:avLst/>
            </a:prstGeom>
          </p:spPr>
        </p:pic>
      </p:grpSp>
      <p:grpSp>
        <p:nvGrpSpPr>
          <p:cNvPr id="9" name="Group 9"/>
          <p:cNvGrpSpPr>
            <a:grpSpLocks noChangeAspect="1"/>
          </p:cNvGrpSpPr>
          <p:nvPr/>
        </p:nvGrpSpPr>
        <p:grpSpPr>
          <a:xfrm rot="-5400000">
            <a:off x="3105329" y="3902843"/>
            <a:ext cx="6023013" cy="269687"/>
            <a:chOff x="0" y="0"/>
            <a:chExt cx="9621520" cy="276860"/>
          </a:xfrm>
        </p:grpSpPr>
        <p:sp>
          <p:nvSpPr>
            <p:cNvPr id="10" name="Freeform 10"/>
            <p:cNvSpPr/>
            <p:nvPr/>
          </p:nvSpPr>
          <p:spPr>
            <a:xfrm>
              <a:off x="253365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1" name="Freeform 11"/>
            <p:cNvSpPr/>
            <p:nvPr/>
          </p:nvSpPr>
          <p:spPr>
            <a:xfrm>
              <a:off x="304038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2" name="Freeform 12"/>
            <p:cNvSpPr/>
            <p:nvPr/>
          </p:nvSpPr>
          <p:spPr>
            <a:xfrm>
              <a:off x="20269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3" name="Freeform 13"/>
            <p:cNvSpPr/>
            <p:nvPr/>
          </p:nvSpPr>
          <p:spPr>
            <a:xfrm>
              <a:off x="405257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4" name="Freeform 14"/>
            <p:cNvSpPr/>
            <p:nvPr/>
          </p:nvSpPr>
          <p:spPr>
            <a:xfrm>
              <a:off x="1270" y="11430"/>
              <a:ext cx="251460" cy="251460"/>
            </a:xfrm>
            <a:custGeom>
              <a:avLst/>
              <a:gdLst/>
              <a:ahLst/>
              <a:cxnLst/>
              <a:rect l="l" t="t" r="r" b="b"/>
              <a:pathLst>
                <a:path w="251460" h="251460">
                  <a:moveTo>
                    <a:pt x="125730" y="0"/>
                  </a:moveTo>
                  <a:cubicBezTo>
                    <a:pt x="92710" y="0"/>
                    <a:pt x="59690" y="13970"/>
                    <a:pt x="36830" y="36830"/>
                  </a:cubicBezTo>
                  <a:cubicBezTo>
                    <a:pt x="12700" y="59690"/>
                    <a:pt x="0" y="92710"/>
                    <a:pt x="0" y="125730"/>
                  </a:cubicBezTo>
                  <a:cubicBezTo>
                    <a:pt x="0" y="158750"/>
                    <a:pt x="13970" y="191770"/>
                    <a:pt x="36830" y="214630"/>
                  </a:cubicBezTo>
                  <a:cubicBezTo>
                    <a:pt x="59690" y="238760"/>
                    <a:pt x="92710" y="251460"/>
                    <a:pt x="125730" y="251460"/>
                  </a:cubicBezTo>
                  <a:cubicBezTo>
                    <a:pt x="158750" y="251460"/>
                    <a:pt x="191770" y="237490"/>
                    <a:pt x="214630" y="214630"/>
                  </a:cubicBezTo>
                  <a:cubicBezTo>
                    <a:pt x="238760" y="191770"/>
                    <a:pt x="251460" y="158750"/>
                    <a:pt x="251460" y="125730"/>
                  </a:cubicBezTo>
                  <a:cubicBezTo>
                    <a:pt x="251460" y="92710"/>
                    <a:pt x="237490" y="59690"/>
                    <a:pt x="214630" y="36830"/>
                  </a:cubicBezTo>
                  <a:cubicBezTo>
                    <a:pt x="191770" y="13970"/>
                    <a:pt x="158750" y="0"/>
                    <a:pt x="125730" y="0"/>
                  </a:cubicBezTo>
                  <a:close/>
                </a:path>
              </a:pathLst>
            </a:custGeom>
            <a:solidFill>
              <a:srgbClr val="F26722"/>
            </a:solidFill>
          </p:spPr>
          <p:txBody>
            <a:bodyPr/>
            <a:lstStyle/>
            <a:p>
              <a:endParaRPr lang="en-US"/>
            </a:p>
          </p:txBody>
        </p:sp>
        <p:sp>
          <p:nvSpPr>
            <p:cNvPr id="15" name="Freeform 15"/>
            <p:cNvSpPr/>
            <p:nvPr/>
          </p:nvSpPr>
          <p:spPr>
            <a:xfrm>
              <a:off x="455930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6" name="Freeform 16"/>
            <p:cNvSpPr/>
            <p:nvPr/>
          </p:nvSpPr>
          <p:spPr>
            <a:xfrm>
              <a:off x="50800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7" name="Freeform 17"/>
            <p:cNvSpPr/>
            <p:nvPr/>
          </p:nvSpPr>
          <p:spPr>
            <a:xfrm>
              <a:off x="101473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18" name="Freeform 18"/>
            <p:cNvSpPr/>
            <p:nvPr/>
          </p:nvSpPr>
          <p:spPr>
            <a:xfrm>
              <a:off x="152019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19" name="Freeform 19"/>
            <p:cNvSpPr/>
            <p:nvPr/>
          </p:nvSpPr>
          <p:spPr>
            <a:xfrm>
              <a:off x="354584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0" name="Freeform 20"/>
            <p:cNvSpPr/>
            <p:nvPr/>
          </p:nvSpPr>
          <p:spPr>
            <a:xfrm>
              <a:off x="7597139" y="11430"/>
              <a:ext cx="251461" cy="252730"/>
            </a:xfrm>
            <a:custGeom>
              <a:avLst/>
              <a:gdLst/>
              <a:ahLst/>
              <a:cxnLst/>
              <a:rect l="l" t="t" r="r" b="b"/>
              <a:pathLst>
                <a:path w="251461" h="252730">
                  <a:moveTo>
                    <a:pt x="251461" y="125730"/>
                  </a:moveTo>
                  <a:cubicBezTo>
                    <a:pt x="251461" y="55880"/>
                    <a:pt x="194311" y="0"/>
                    <a:pt x="125731" y="0"/>
                  </a:cubicBezTo>
                  <a:cubicBezTo>
                    <a:pt x="55881" y="0"/>
                    <a:pt x="0" y="57150"/>
                    <a:pt x="0" y="125730"/>
                  </a:cubicBezTo>
                  <a:cubicBezTo>
                    <a:pt x="0" y="195580"/>
                    <a:pt x="55881" y="251460"/>
                    <a:pt x="125731" y="251460"/>
                  </a:cubicBezTo>
                  <a:cubicBezTo>
                    <a:pt x="195581" y="252730"/>
                    <a:pt x="251461" y="195580"/>
                    <a:pt x="251461" y="125730"/>
                  </a:cubicBezTo>
                  <a:close/>
                </a:path>
              </a:pathLst>
            </a:custGeom>
            <a:solidFill>
              <a:srgbClr val="F26722"/>
            </a:solidFill>
          </p:spPr>
          <p:txBody>
            <a:bodyPr/>
            <a:lstStyle/>
            <a:p>
              <a:endParaRPr lang="en-US"/>
            </a:p>
          </p:txBody>
        </p:sp>
        <p:sp>
          <p:nvSpPr>
            <p:cNvPr id="21" name="Freeform 21"/>
            <p:cNvSpPr/>
            <p:nvPr/>
          </p:nvSpPr>
          <p:spPr>
            <a:xfrm>
              <a:off x="8103870" y="11430"/>
              <a:ext cx="251461" cy="252730"/>
            </a:xfrm>
            <a:custGeom>
              <a:avLst/>
              <a:gdLst/>
              <a:ahLst/>
              <a:cxnLst/>
              <a:rect l="l" t="t" r="r" b="b"/>
              <a:pathLst>
                <a:path w="251461"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2" name="Freeform 22"/>
            <p:cNvSpPr/>
            <p:nvPr/>
          </p:nvSpPr>
          <p:spPr>
            <a:xfrm>
              <a:off x="860933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3" name="Freeform 23"/>
            <p:cNvSpPr/>
            <p:nvPr/>
          </p:nvSpPr>
          <p:spPr>
            <a:xfrm>
              <a:off x="911605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715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4" name="Freeform 24"/>
            <p:cNvSpPr/>
            <p:nvPr/>
          </p:nvSpPr>
          <p:spPr>
            <a:xfrm>
              <a:off x="7090409" y="11430"/>
              <a:ext cx="251461" cy="252730"/>
            </a:xfrm>
            <a:custGeom>
              <a:avLst/>
              <a:gdLst/>
              <a:ahLst/>
              <a:cxnLst/>
              <a:rect l="l" t="t" r="r" b="b"/>
              <a:pathLst>
                <a:path w="251461" h="252730">
                  <a:moveTo>
                    <a:pt x="251461" y="125730"/>
                  </a:moveTo>
                  <a:cubicBezTo>
                    <a:pt x="251461" y="55880"/>
                    <a:pt x="195580" y="0"/>
                    <a:pt x="125730" y="0"/>
                  </a:cubicBezTo>
                  <a:cubicBezTo>
                    <a:pt x="55880" y="0"/>
                    <a:pt x="0" y="57150"/>
                    <a:pt x="0" y="125730"/>
                  </a:cubicBezTo>
                  <a:cubicBezTo>
                    <a:pt x="0" y="195580"/>
                    <a:pt x="55880" y="251460"/>
                    <a:pt x="125730" y="251460"/>
                  </a:cubicBezTo>
                  <a:cubicBezTo>
                    <a:pt x="195580" y="252730"/>
                    <a:pt x="251461" y="195580"/>
                    <a:pt x="251461" y="125730"/>
                  </a:cubicBezTo>
                  <a:close/>
                </a:path>
              </a:pathLst>
            </a:custGeom>
            <a:solidFill>
              <a:srgbClr val="F26722"/>
            </a:solidFill>
          </p:spPr>
          <p:txBody>
            <a:bodyPr/>
            <a:lstStyle/>
            <a:p>
              <a:endParaRPr lang="en-US"/>
            </a:p>
          </p:txBody>
        </p:sp>
        <p:sp>
          <p:nvSpPr>
            <p:cNvPr id="25" name="Freeform 25"/>
            <p:cNvSpPr/>
            <p:nvPr/>
          </p:nvSpPr>
          <p:spPr>
            <a:xfrm>
              <a:off x="557149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588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6" name="Freeform 26"/>
            <p:cNvSpPr/>
            <p:nvPr/>
          </p:nvSpPr>
          <p:spPr>
            <a:xfrm>
              <a:off x="6078220" y="11430"/>
              <a:ext cx="251460" cy="252730"/>
            </a:xfrm>
            <a:custGeom>
              <a:avLst/>
              <a:gdLst/>
              <a:ahLst/>
              <a:cxnLst/>
              <a:rect l="l" t="t" r="r" b="b"/>
              <a:pathLst>
                <a:path w="251460" h="252730">
                  <a:moveTo>
                    <a:pt x="251460" y="125730"/>
                  </a:moveTo>
                  <a:cubicBezTo>
                    <a:pt x="251460" y="55880"/>
                    <a:pt x="195580" y="0"/>
                    <a:pt x="125730" y="0"/>
                  </a:cubicBezTo>
                  <a:cubicBezTo>
                    <a:pt x="55880" y="0"/>
                    <a:pt x="0" y="57150"/>
                    <a:pt x="0" y="125730"/>
                  </a:cubicBezTo>
                  <a:cubicBezTo>
                    <a:pt x="0" y="195580"/>
                    <a:pt x="55880" y="251460"/>
                    <a:pt x="125730" y="251460"/>
                  </a:cubicBezTo>
                  <a:cubicBezTo>
                    <a:pt x="194310" y="252730"/>
                    <a:pt x="251460" y="195580"/>
                    <a:pt x="251460" y="125730"/>
                  </a:cubicBezTo>
                  <a:close/>
                </a:path>
              </a:pathLst>
            </a:custGeom>
            <a:solidFill>
              <a:srgbClr val="F26722"/>
            </a:solidFill>
          </p:spPr>
          <p:txBody>
            <a:bodyPr/>
            <a:lstStyle/>
            <a:p>
              <a:endParaRPr lang="en-US"/>
            </a:p>
          </p:txBody>
        </p:sp>
        <p:sp>
          <p:nvSpPr>
            <p:cNvPr id="27" name="Freeform 27"/>
            <p:cNvSpPr/>
            <p:nvPr/>
          </p:nvSpPr>
          <p:spPr>
            <a:xfrm>
              <a:off x="5064760" y="11430"/>
              <a:ext cx="251460" cy="252730"/>
            </a:xfrm>
            <a:custGeom>
              <a:avLst/>
              <a:gdLst/>
              <a:ahLst/>
              <a:cxnLst/>
              <a:rect l="l" t="t" r="r" b="b"/>
              <a:pathLst>
                <a:path w="251460" h="252730">
                  <a:moveTo>
                    <a:pt x="251460" y="125730"/>
                  </a:moveTo>
                  <a:cubicBezTo>
                    <a:pt x="251460" y="55880"/>
                    <a:pt x="19431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sp>
          <p:nvSpPr>
            <p:cNvPr id="28" name="Freeform 28"/>
            <p:cNvSpPr/>
            <p:nvPr/>
          </p:nvSpPr>
          <p:spPr>
            <a:xfrm>
              <a:off x="6583680" y="11430"/>
              <a:ext cx="251461" cy="252730"/>
            </a:xfrm>
            <a:custGeom>
              <a:avLst/>
              <a:gdLst/>
              <a:ahLst/>
              <a:cxnLst/>
              <a:rect l="l" t="t" r="r" b="b"/>
              <a:pathLst>
                <a:path w="251461" h="252730">
                  <a:moveTo>
                    <a:pt x="251460" y="125730"/>
                  </a:moveTo>
                  <a:cubicBezTo>
                    <a:pt x="251460" y="55880"/>
                    <a:pt x="195580" y="0"/>
                    <a:pt x="125730" y="0"/>
                  </a:cubicBezTo>
                  <a:cubicBezTo>
                    <a:pt x="55880" y="0"/>
                    <a:pt x="0" y="57150"/>
                    <a:pt x="0" y="125730"/>
                  </a:cubicBezTo>
                  <a:cubicBezTo>
                    <a:pt x="0" y="195580"/>
                    <a:pt x="57150" y="251460"/>
                    <a:pt x="125730" y="251460"/>
                  </a:cubicBezTo>
                  <a:cubicBezTo>
                    <a:pt x="195580" y="252730"/>
                    <a:pt x="251460" y="195580"/>
                    <a:pt x="251460" y="125730"/>
                  </a:cubicBezTo>
                  <a:close/>
                </a:path>
              </a:pathLst>
            </a:custGeom>
            <a:solidFill>
              <a:srgbClr val="F26722"/>
            </a:solidFill>
          </p:spPr>
          <p:txBody>
            <a:bodyPr/>
            <a:lstStyle/>
            <a:p>
              <a:endParaRPr lang="en-US"/>
            </a:p>
          </p:txBody>
        </p:sp>
      </p:grpSp>
      <p:grpSp>
        <p:nvGrpSpPr>
          <p:cNvPr id="29" name="Group 29"/>
          <p:cNvGrpSpPr/>
          <p:nvPr/>
        </p:nvGrpSpPr>
        <p:grpSpPr>
          <a:xfrm>
            <a:off x="3396258" y="-17859"/>
            <a:ext cx="5279522" cy="1117243"/>
            <a:chOff x="0" y="0"/>
            <a:chExt cx="7039363" cy="1489658"/>
          </a:xfrm>
        </p:grpSpPr>
        <p:grpSp>
          <p:nvGrpSpPr>
            <p:cNvPr id="30" name="Group 30"/>
            <p:cNvGrpSpPr/>
            <p:nvPr/>
          </p:nvGrpSpPr>
          <p:grpSpPr>
            <a:xfrm>
              <a:off x="0" y="0"/>
              <a:ext cx="7039363" cy="1489658"/>
              <a:chOff x="0" y="0"/>
              <a:chExt cx="7162878" cy="1516380"/>
            </a:xfrm>
          </p:grpSpPr>
          <p:sp>
            <p:nvSpPr>
              <p:cNvPr id="31" name="Freeform 31"/>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C61D1D"/>
              </a:solidFill>
            </p:spPr>
            <p:txBody>
              <a:bodyPr/>
              <a:lstStyle/>
              <a:p>
                <a:endParaRPr lang="en-US"/>
              </a:p>
            </p:txBody>
          </p:sp>
        </p:grpSp>
        <p:sp>
          <p:nvSpPr>
            <p:cNvPr id="32" name="TextBox 32"/>
            <p:cNvSpPr txBox="1"/>
            <p:nvPr/>
          </p:nvSpPr>
          <p:spPr>
            <a:xfrm>
              <a:off x="487695" y="286886"/>
              <a:ext cx="6070600" cy="957710"/>
            </a:xfrm>
            <a:prstGeom prst="rect">
              <a:avLst/>
            </a:prstGeom>
          </p:spPr>
          <p:txBody>
            <a:bodyPr lIns="0" tIns="0" rIns="0" bIns="0" rtlCol="0" anchor="t">
              <a:spAutoFit/>
            </a:bodyPr>
            <a:lstStyle/>
            <a:p>
              <a:pPr algn="ctr">
                <a:lnSpc>
                  <a:spcPts val="5665"/>
                </a:lnSpc>
              </a:pPr>
              <a:endParaRPr/>
            </a:p>
          </p:txBody>
        </p:sp>
      </p:grpSp>
      <p:grpSp>
        <p:nvGrpSpPr>
          <p:cNvPr id="33" name="Group 33"/>
          <p:cNvGrpSpPr/>
          <p:nvPr/>
        </p:nvGrpSpPr>
        <p:grpSpPr>
          <a:xfrm>
            <a:off x="-376026" y="53718"/>
            <a:ext cx="13090053" cy="660797"/>
            <a:chOff x="0" y="0"/>
            <a:chExt cx="11220046" cy="571500"/>
          </a:xfrm>
        </p:grpSpPr>
        <p:sp>
          <p:nvSpPr>
            <p:cNvPr id="34" name="Freeform 34"/>
            <p:cNvSpPr/>
            <p:nvPr/>
          </p:nvSpPr>
          <p:spPr>
            <a:xfrm>
              <a:off x="0" y="255270"/>
              <a:ext cx="11220046" cy="69850"/>
            </a:xfrm>
            <a:custGeom>
              <a:avLst/>
              <a:gdLst/>
              <a:ahLst/>
              <a:cxnLst/>
              <a:rect l="l" t="t" r="r" b="b"/>
              <a:pathLst>
                <a:path w="11220046" h="69850">
                  <a:moveTo>
                    <a:pt x="10929216" y="0"/>
                  </a:moveTo>
                  <a:lnTo>
                    <a:pt x="0" y="0"/>
                  </a:lnTo>
                  <a:lnTo>
                    <a:pt x="0" y="69850"/>
                  </a:lnTo>
                  <a:lnTo>
                    <a:pt x="11220046" y="69850"/>
                  </a:lnTo>
                  <a:lnTo>
                    <a:pt x="11220046" y="0"/>
                  </a:lnTo>
                  <a:close/>
                </a:path>
              </a:pathLst>
            </a:custGeom>
            <a:solidFill>
              <a:srgbClr val="C62311"/>
            </a:solidFill>
          </p:spPr>
          <p:txBody>
            <a:bodyPr/>
            <a:lstStyle/>
            <a:p>
              <a:endParaRPr lang="en-US"/>
            </a:p>
          </p:txBody>
        </p:sp>
      </p:grpSp>
      <p:sp>
        <p:nvSpPr>
          <p:cNvPr id="35" name="TextBox 35"/>
          <p:cNvSpPr txBox="1"/>
          <p:nvPr/>
        </p:nvSpPr>
        <p:spPr>
          <a:xfrm>
            <a:off x="3288060" y="201505"/>
            <a:ext cx="5600700"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Misconception #3</a:t>
            </a:r>
          </a:p>
        </p:txBody>
      </p:sp>
      <p:sp>
        <p:nvSpPr>
          <p:cNvPr id="36" name="Freeform 36"/>
          <p:cNvSpPr/>
          <p:nvPr/>
        </p:nvSpPr>
        <p:spPr>
          <a:xfrm>
            <a:off x="3852302" y="2968285"/>
            <a:ext cx="2129691" cy="1756061"/>
          </a:xfrm>
          <a:custGeom>
            <a:avLst/>
            <a:gdLst/>
            <a:ahLst/>
            <a:cxnLst/>
            <a:rect l="l" t="t" r="r" b="b"/>
            <a:pathLst>
              <a:path w="2129691" h="1756061">
                <a:moveTo>
                  <a:pt x="0" y="0"/>
                </a:moveTo>
                <a:lnTo>
                  <a:pt x="2129690" y="0"/>
                </a:lnTo>
                <a:lnTo>
                  <a:pt x="2129690" y="1756061"/>
                </a:lnTo>
                <a:lnTo>
                  <a:pt x="0" y="1756061"/>
                </a:lnTo>
                <a:lnTo>
                  <a:pt x="0" y="0"/>
                </a:lnTo>
                <a:close/>
              </a:path>
            </a:pathLst>
          </a:custGeom>
          <a:blipFill>
            <a:blip r:embed="rId6">
              <a:extLst>
                <a:ext uri="{96DAC541-7B7A-43D3-8B79-37D633B846F1}">
                  <asvg:svgBlip xmlns:asvg="http://schemas.microsoft.com/office/drawing/2016/SVG/main" r:embed="rId7"/>
                </a:ext>
              </a:extLst>
            </a:blip>
            <a:stretch>
              <a:fillRect t="-42" b="-42"/>
            </a:stretch>
          </a:blipFill>
        </p:spPr>
        <p:txBody>
          <a:bodyPr/>
          <a:lstStyle/>
          <a:p>
            <a:endParaRPr lang="en-US"/>
          </a:p>
        </p:txBody>
      </p:sp>
      <p:sp>
        <p:nvSpPr>
          <p:cNvPr id="37" name="TextBox 37"/>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8" name="Group 38"/>
          <p:cNvGrpSpPr/>
          <p:nvPr/>
        </p:nvGrpSpPr>
        <p:grpSpPr>
          <a:xfrm>
            <a:off x="-389189" y="53718"/>
            <a:ext cx="13071345" cy="660797"/>
            <a:chOff x="0" y="0"/>
            <a:chExt cx="11204010" cy="571500"/>
          </a:xfrm>
        </p:grpSpPr>
        <p:sp>
          <p:nvSpPr>
            <p:cNvPr id="39" name="Freeform 39"/>
            <p:cNvSpPr/>
            <p:nvPr/>
          </p:nvSpPr>
          <p:spPr>
            <a:xfrm>
              <a:off x="0" y="255270"/>
              <a:ext cx="11204010" cy="69850"/>
            </a:xfrm>
            <a:custGeom>
              <a:avLst/>
              <a:gdLst/>
              <a:ahLst/>
              <a:cxnLst/>
              <a:rect l="l" t="t" r="r" b="b"/>
              <a:pathLst>
                <a:path w="11204010" h="69850">
                  <a:moveTo>
                    <a:pt x="10913180" y="0"/>
                  </a:moveTo>
                  <a:lnTo>
                    <a:pt x="0" y="0"/>
                  </a:lnTo>
                  <a:lnTo>
                    <a:pt x="0" y="69850"/>
                  </a:lnTo>
                  <a:lnTo>
                    <a:pt x="11204010" y="69850"/>
                  </a:lnTo>
                  <a:lnTo>
                    <a:pt x="11204010" y="0"/>
                  </a:lnTo>
                  <a:close/>
                </a:path>
              </a:pathLst>
            </a:custGeom>
            <a:solidFill>
              <a:srgbClr val="F4A64E"/>
            </a:solidFill>
          </p:spPr>
          <p:txBody>
            <a:bodyPr/>
            <a:lstStyle/>
            <a:p>
              <a:endParaRPr lang="en-US"/>
            </a:p>
          </p:txBody>
        </p:sp>
      </p:grpSp>
      <p:grpSp>
        <p:nvGrpSpPr>
          <p:cNvPr id="40" name="Group 40"/>
          <p:cNvGrpSpPr/>
          <p:nvPr/>
        </p:nvGrpSpPr>
        <p:grpSpPr>
          <a:xfrm>
            <a:off x="-19050" y="-19050"/>
            <a:ext cx="12343424" cy="403799"/>
            <a:chOff x="0" y="0"/>
            <a:chExt cx="16457898" cy="538398"/>
          </a:xfrm>
        </p:grpSpPr>
        <p:pic>
          <p:nvPicPr>
            <p:cNvPr id="41" name="Picture 41"/>
            <p:cNvPicPr>
              <a:picLocks noChangeAspect="1"/>
            </p:cNvPicPr>
            <p:nvPr/>
          </p:nvPicPr>
          <p:blipFill>
            <a:blip r:embed="rId8"/>
            <a:srcRect t="48364" b="48364"/>
            <a:stretch>
              <a:fillRect/>
            </a:stretch>
          </p:blipFill>
          <p:spPr>
            <a:xfrm>
              <a:off x="0" y="0"/>
              <a:ext cx="16457898" cy="538398"/>
            </a:xfrm>
            <a:prstGeom prst="rect">
              <a:avLst/>
            </a:prstGeom>
          </p:spPr>
        </p:pic>
      </p:grpSp>
      <p:grpSp>
        <p:nvGrpSpPr>
          <p:cNvPr id="42" name="Group 42"/>
          <p:cNvGrpSpPr/>
          <p:nvPr/>
        </p:nvGrpSpPr>
        <p:grpSpPr>
          <a:xfrm>
            <a:off x="0" y="0"/>
            <a:ext cx="12343424" cy="403799"/>
            <a:chOff x="0" y="0"/>
            <a:chExt cx="16457898" cy="538398"/>
          </a:xfrm>
        </p:grpSpPr>
        <p:pic>
          <p:nvPicPr>
            <p:cNvPr id="43" name="Picture 43"/>
            <p:cNvPicPr>
              <a:picLocks noChangeAspect="1"/>
            </p:cNvPicPr>
            <p:nvPr/>
          </p:nvPicPr>
          <p:blipFill>
            <a:blip r:embed="rId9"/>
            <a:srcRect t="48843" b="48843"/>
            <a:stretch>
              <a:fillRect/>
            </a:stretch>
          </p:blipFill>
          <p:spPr>
            <a:xfrm>
              <a:off x="0" y="0"/>
              <a:ext cx="16457898" cy="538398"/>
            </a:xfrm>
            <a:prstGeom prst="rect">
              <a:avLst/>
            </a:prstGeom>
          </p:spPr>
        </p:pic>
      </p:grpSp>
      <p:grpSp>
        <p:nvGrpSpPr>
          <p:cNvPr id="44" name="Group 44"/>
          <p:cNvGrpSpPr/>
          <p:nvPr/>
        </p:nvGrpSpPr>
        <p:grpSpPr>
          <a:xfrm>
            <a:off x="3396258" y="-17859"/>
            <a:ext cx="5279522" cy="1117243"/>
            <a:chOff x="0" y="0"/>
            <a:chExt cx="7039363" cy="1489658"/>
          </a:xfrm>
        </p:grpSpPr>
        <p:grpSp>
          <p:nvGrpSpPr>
            <p:cNvPr id="45" name="Group 45"/>
            <p:cNvGrpSpPr/>
            <p:nvPr/>
          </p:nvGrpSpPr>
          <p:grpSpPr>
            <a:xfrm>
              <a:off x="0" y="0"/>
              <a:ext cx="7039363" cy="1489658"/>
              <a:chOff x="0" y="0"/>
              <a:chExt cx="7162878" cy="1516380"/>
            </a:xfrm>
          </p:grpSpPr>
          <p:sp>
            <p:nvSpPr>
              <p:cNvPr id="46" name="Freeform 46"/>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2BB580"/>
              </a:solidFill>
            </p:spPr>
            <p:txBody>
              <a:bodyPr/>
              <a:lstStyle/>
              <a:p>
                <a:endParaRPr lang="en-US"/>
              </a:p>
            </p:txBody>
          </p:sp>
        </p:grpSp>
        <p:sp>
          <p:nvSpPr>
            <p:cNvPr id="47" name="TextBox 47"/>
            <p:cNvSpPr txBox="1"/>
            <p:nvPr/>
          </p:nvSpPr>
          <p:spPr>
            <a:xfrm>
              <a:off x="487695" y="286886"/>
              <a:ext cx="6070600" cy="957710"/>
            </a:xfrm>
            <a:prstGeom prst="rect">
              <a:avLst/>
            </a:prstGeom>
          </p:spPr>
          <p:txBody>
            <a:bodyPr lIns="0" tIns="0" rIns="0" bIns="0" rtlCol="0" anchor="t">
              <a:spAutoFit/>
            </a:bodyPr>
            <a:lstStyle/>
            <a:p>
              <a:pPr algn="ctr">
                <a:lnSpc>
                  <a:spcPts val="5665"/>
                </a:lnSpc>
              </a:pPr>
              <a:endParaRPr/>
            </a:p>
          </p:txBody>
        </p:sp>
      </p:grpSp>
      <p:sp>
        <p:nvSpPr>
          <p:cNvPr id="48" name="Freeform 48"/>
          <p:cNvSpPr/>
          <p:nvPr/>
        </p:nvSpPr>
        <p:spPr>
          <a:xfrm>
            <a:off x="4917147" y="1483291"/>
            <a:ext cx="9369967" cy="5645405"/>
          </a:xfrm>
          <a:custGeom>
            <a:avLst/>
            <a:gdLst/>
            <a:ahLst/>
            <a:cxnLst/>
            <a:rect l="l" t="t" r="r" b="b"/>
            <a:pathLst>
              <a:path w="9369967" h="5645405">
                <a:moveTo>
                  <a:pt x="0" y="0"/>
                </a:moveTo>
                <a:lnTo>
                  <a:pt x="9369967" y="0"/>
                </a:lnTo>
                <a:lnTo>
                  <a:pt x="9369967" y="5645405"/>
                </a:lnTo>
                <a:lnTo>
                  <a:pt x="0" y="5645405"/>
                </a:lnTo>
                <a:lnTo>
                  <a:pt x="0" y="0"/>
                </a:lnTo>
                <a:close/>
              </a:path>
            </a:pathLst>
          </a:custGeom>
          <a:blipFill>
            <a:blip r:embed="rId10"/>
            <a:stretch>
              <a:fillRect/>
            </a:stretch>
          </a:blipFill>
        </p:spPr>
        <p:txBody>
          <a:bodyPr/>
          <a:lstStyle/>
          <a:p>
            <a:endParaRPr lang="en-US"/>
          </a:p>
        </p:txBody>
      </p:sp>
      <p:sp>
        <p:nvSpPr>
          <p:cNvPr id="49" name="TextBox 49"/>
          <p:cNvSpPr txBox="1"/>
          <p:nvPr/>
        </p:nvSpPr>
        <p:spPr>
          <a:xfrm>
            <a:off x="2473673" y="1606687"/>
            <a:ext cx="3643162" cy="1323499"/>
          </a:xfrm>
          <a:prstGeom prst="rect">
            <a:avLst/>
          </a:prstGeom>
        </p:spPr>
        <p:txBody>
          <a:bodyPr lIns="0" tIns="0" rIns="0" bIns="0" rtlCol="0" anchor="t">
            <a:spAutoFit/>
          </a:bodyPr>
          <a:lstStyle/>
          <a:p>
            <a:pPr algn="ctr">
              <a:lnSpc>
                <a:spcPts val="3562"/>
              </a:lnSpc>
            </a:pPr>
            <a:r>
              <a:rPr lang="en-US" sz="3018" spc="181">
                <a:solidFill>
                  <a:srgbClr val="000000"/>
                </a:solidFill>
                <a:latin typeface="Kite One Italics"/>
              </a:rPr>
              <a:t>Are there treatments for hepatitis B?</a:t>
            </a:r>
          </a:p>
        </p:txBody>
      </p:sp>
      <p:sp>
        <p:nvSpPr>
          <p:cNvPr id="50" name="TextBox 50"/>
          <p:cNvSpPr txBox="1"/>
          <p:nvPr/>
        </p:nvSpPr>
        <p:spPr>
          <a:xfrm rot="116637">
            <a:off x="7584855" y="3117660"/>
            <a:ext cx="1660141" cy="556014"/>
          </a:xfrm>
          <a:prstGeom prst="rect">
            <a:avLst/>
          </a:prstGeom>
        </p:spPr>
        <p:txBody>
          <a:bodyPr lIns="0" tIns="0" rIns="0" bIns="0" rtlCol="0" anchor="t">
            <a:spAutoFit/>
          </a:bodyPr>
          <a:lstStyle/>
          <a:p>
            <a:pPr algn="ctr">
              <a:lnSpc>
                <a:spcPts val="4465"/>
              </a:lnSpc>
            </a:pPr>
            <a:r>
              <a:rPr lang="en-US" sz="3189">
                <a:solidFill>
                  <a:srgbClr val="000000"/>
                </a:solidFill>
                <a:latin typeface="Libre Baskerville Bold"/>
              </a:rPr>
              <a:t>Yes.</a:t>
            </a:r>
          </a:p>
        </p:txBody>
      </p:sp>
      <p:sp>
        <p:nvSpPr>
          <p:cNvPr id="51" name="TextBox 51"/>
          <p:cNvSpPr txBox="1"/>
          <p:nvPr/>
        </p:nvSpPr>
        <p:spPr>
          <a:xfrm rot="116637">
            <a:off x="6464630" y="3651274"/>
            <a:ext cx="3625414" cy="1082489"/>
          </a:xfrm>
          <a:prstGeom prst="rect">
            <a:avLst/>
          </a:prstGeom>
        </p:spPr>
        <p:txBody>
          <a:bodyPr lIns="0" tIns="0" rIns="0" bIns="0" rtlCol="0" anchor="t">
            <a:spAutoFit/>
          </a:bodyPr>
          <a:lstStyle/>
          <a:p>
            <a:pPr algn="ctr">
              <a:lnSpc>
                <a:spcPts val="2863"/>
              </a:lnSpc>
            </a:pPr>
            <a:r>
              <a:rPr lang="en-US" sz="2426" spc="145">
                <a:solidFill>
                  <a:srgbClr val="000000"/>
                </a:solidFill>
                <a:latin typeface="Kite One Italics"/>
              </a:rPr>
              <a:t>Treatments are available that can help people stay healthy.</a:t>
            </a:r>
          </a:p>
        </p:txBody>
      </p:sp>
      <p:sp>
        <p:nvSpPr>
          <p:cNvPr id="52" name="TextBox 52"/>
          <p:cNvSpPr txBox="1"/>
          <p:nvPr/>
        </p:nvSpPr>
        <p:spPr>
          <a:xfrm>
            <a:off x="3227031" y="34487"/>
            <a:ext cx="5600700" cy="456783"/>
          </a:xfrm>
          <a:prstGeom prst="rect">
            <a:avLst/>
          </a:prstGeom>
        </p:spPr>
        <p:txBody>
          <a:bodyPr lIns="0" tIns="0" rIns="0" bIns="0" rtlCol="0" anchor="t">
            <a:spAutoFit/>
          </a:bodyPr>
          <a:lstStyle/>
          <a:p>
            <a:pPr algn="ctr">
              <a:lnSpc>
                <a:spcPts val="3697"/>
              </a:lnSpc>
            </a:pPr>
            <a:r>
              <a:rPr lang="en-US" sz="2641">
                <a:solidFill>
                  <a:srgbClr val="FFFFFF"/>
                </a:solidFill>
                <a:latin typeface="Kite One Bold"/>
              </a:rPr>
              <a:t>Misconception #3:</a:t>
            </a:r>
          </a:p>
        </p:txBody>
      </p:sp>
      <p:sp>
        <p:nvSpPr>
          <p:cNvPr id="53" name="TextBox 53"/>
          <p:cNvSpPr txBox="1"/>
          <p:nvPr/>
        </p:nvSpPr>
        <p:spPr>
          <a:xfrm>
            <a:off x="4332210" y="476755"/>
            <a:ext cx="3343275" cy="523399"/>
          </a:xfrm>
          <a:prstGeom prst="rect">
            <a:avLst/>
          </a:prstGeom>
        </p:spPr>
        <p:txBody>
          <a:bodyPr lIns="0" tIns="0" rIns="0" bIns="0" rtlCol="0" anchor="t">
            <a:spAutoFit/>
          </a:bodyPr>
          <a:lstStyle/>
          <a:p>
            <a:pPr algn="ctr">
              <a:lnSpc>
                <a:spcPts val="4226"/>
              </a:lnSpc>
            </a:pPr>
            <a:r>
              <a:rPr lang="en-US" sz="3018">
                <a:solidFill>
                  <a:srgbClr val="FFFFFF"/>
                </a:solidFill>
                <a:latin typeface="Kite One Bold"/>
              </a:rPr>
              <a:t>Medical Care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2964656" y="1732359"/>
            <a:ext cx="1876366" cy="551453"/>
          </a:xfrm>
          <a:custGeom>
            <a:avLst/>
            <a:gdLst/>
            <a:ahLst/>
            <a:cxnLst/>
            <a:rect l="l" t="t" r="r" b="b"/>
            <a:pathLst>
              <a:path w="1876366" h="551453">
                <a:moveTo>
                  <a:pt x="0" y="0"/>
                </a:moveTo>
                <a:lnTo>
                  <a:pt x="1876366" y="0"/>
                </a:lnTo>
                <a:lnTo>
                  <a:pt x="1876366" y="551453"/>
                </a:lnTo>
                <a:lnTo>
                  <a:pt x="0" y="551453"/>
                </a:lnTo>
                <a:lnTo>
                  <a:pt x="0" y="0"/>
                </a:lnTo>
                <a:close/>
              </a:path>
            </a:pathLst>
          </a:custGeom>
          <a:blipFill>
            <a:blip r:embed="rId2">
              <a:extLst>
                <a:ext uri="{96DAC541-7B7A-43D3-8B79-37D633B846F1}">
                  <asvg:svgBlip xmlns:asvg="http://schemas.microsoft.com/office/drawing/2016/SVG/main" r:embed="rId3"/>
                </a:ext>
              </a:extLst>
            </a:blip>
            <a:stretch>
              <a:fillRect t="-120129" b="-120129"/>
            </a:stretch>
          </a:blipFill>
        </p:spPr>
        <p:txBody>
          <a:bodyPr/>
          <a:lstStyle/>
          <a:p>
            <a:endParaRPr lang="en-US"/>
          </a:p>
        </p:txBody>
      </p:sp>
      <p:sp>
        <p:nvSpPr>
          <p:cNvPr id="4" name="TextBox 4"/>
          <p:cNvSpPr txBox="1"/>
          <p:nvPr/>
        </p:nvSpPr>
        <p:spPr>
          <a:xfrm>
            <a:off x="3161109" y="1832550"/>
            <a:ext cx="1984599" cy="342543"/>
          </a:xfrm>
          <a:prstGeom prst="rect">
            <a:avLst/>
          </a:prstGeom>
        </p:spPr>
        <p:txBody>
          <a:bodyPr lIns="0" tIns="0" rIns="0" bIns="0" rtlCol="0" anchor="t">
            <a:spAutoFit/>
          </a:bodyPr>
          <a:lstStyle/>
          <a:p>
            <a:pPr>
              <a:lnSpc>
                <a:spcPts val="2671"/>
              </a:lnSpc>
            </a:pPr>
            <a:r>
              <a:rPr lang="en-US" sz="2264" spc="135">
                <a:solidFill>
                  <a:srgbClr val="FFFFFF"/>
                </a:solidFill>
                <a:latin typeface="Kite One Italics"/>
              </a:rPr>
              <a:t>Remember:</a:t>
            </a:r>
          </a:p>
        </p:txBody>
      </p:sp>
      <p:sp>
        <p:nvSpPr>
          <p:cNvPr id="5" name="TextBox 5"/>
          <p:cNvSpPr txBox="1"/>
          <p:nvPr/>
        </p:nvSpPr>
        <p:spPr>
          <a:xfrm>
            <a:off x="35719" y="1057623"/>
            <a:ext cx="12201525" cy="447258"/>
          </a:xfrm>
          <a:prstGeom prst="rect">
            <a:avLst/>
          </a:prstGeom>
        </p:spPr>
        <p:txBody>
          <a:bodyPr lIns="0" tIns="0" rIns="0" bIns="0" rtlCol="0" anchor="t">
            <a:spAutoFit/>
          </a:bodyPr>
          <a:lstStyle/>
          <a:p>
            <a:pPr algn="ctr">
              <a:lnSpc>
                <a:spcPts val="3697"/>
              </a:lnSpc>
            </a:pPr>
            <a:r>
              <a:rPr lang="en-US" sz="2641">
                <a:solidFill>
                  <a:srgbClr val="231F1F"/>
                </a:solidFill>
                <a:latin typeface="Libre Baskerville Bold"/>
              </a:rPr>
              <a:t>Treatments are available that can help people stay healthy.</a:t>
            </a:r>
          </a:p>
        </p:txBody>
      </p:sp>
      <p:grpSp>
        <p:nvGrpSpPr>
          <p:cNvPr id="6" name="Group 6"/>
          <p:cNvGrpSpPr/>
          <p:nvPr/>
        </p:nvGrpSpPr>
        <p:grpSpPr>
          <a:xfrm>
            <a:off x="-19050" y="-19050"/>
            <a:ext cx="12343424" cy="403799"/>
            <a:chOff x="0" y="0"/>
            <a:chExt cx="16457898" cy="538398"/>
          </a:xfrm>
        </p:grpSpPr>
        <p:pic>
          <p:nvPicPr>
            <p:cNvPr id="7" name="Picture 7"/>
            <p:cNvPicPr>
              <a:picLocks noChangeAspect="1"/>
            </p:cNvPicPr>
            <p:nvPr/>
          </p:nvPicPr>
          <p:blipFill>
            <a:blip r:embed="rId4"/>
            <a:srcRect t="48364" b="48364"/>
            <a:stretch>
              <a:fillRect/>
            </a:stretch>
          </p:blipFill>
          <p:spPr>
            <a:xfrm>
              <a:off x="0" y="0"/>
              <a:ext cx="16457898" cy="538398"/>
            </a:xfrm>
            <a:prstGeom prst="rect">
              <a:avLst/>
            </a:prstGeom>
          </p:spPr>
        </p:pic>
      </p:grpSp>
      <p:grpSp>
        <p:nvGrpSpPr>
          <p:cNvPr id="8" name="Group 8"/>
          <p:cNvGrpSpPr/>
          <p:nvPr/>
        </p:nvGrpSpPr>
        <p:grpSpPr>
          <a:xfrm>
            <a:off x="0" y="0"/>
            <a:ext cx="12343424" cy="403799"/>
            <a:chOff x="0" y="0"/>
            <a:chExt cx="16457898" cy="538398"/>
          </a:xfrm>
        </p:grpSpPr>
        <p:pic>
          <p:nvPicPr>
            <p:cNvPr id="9" name="Picture 9"/>
            <p:cNvPicPr>
              <a:picLocks noChangeAspect="1"/>
            </p:cNvPicPr>
            <p:nvPr/>
          </p:nvPicPr>
          <p:blipFill>
            <a:blip r:embed="rId5"/>
            <a:srcRect t="48843" b="48843"/>
            <a:stretch>
              <a:fillRect/>
            </a:stretch>
          </p:blipFill>
          <p:spPr>
            <a:xfrm>
              <a:off x="0" y="0"/>
              <a:ext cx="16457898" cy="538398"/>
            </a:xfrm>
            <a:prstGeom prst="rect">
              <a:avLst/>
            </a:prstGeom>
          </p:spPr>
        </p:pic>
      </p:grpSp>
      <p:grpSp>
        <p:nvGrpSpPr>
          <p:cNvPr id="10" name="Group 10"/>
          <p:cNvGrpSpPr/>
          <p:nvPr/>
        </p:nvGrpSpPr>
        <p:grpSpPr>
          <a:xfrm>
            <a:off x="-376026" y="53718"/>
            <a:ext cx="13072006" cy="660797"/>
            <a:chOff x="0" y="0"/>
            <a:chExt cx="11204577" cy="571500"/>
          </a:xfrm>
        </p:grpSpPr>
        <p:sp>
          <p:nvSpPr>
            <p:cNvPr id="11" name="Freeform 11"/>
            <p:cNvSpPr/>
            <p:nvPr/>
          </p:nvSpPr>
          <p:spPr>
            <a:xfrm>
              <a:off x="0" y="255270"/>
              <a:ext cx="11204577" cy="69850"/>
            </a:xfrm>
            <a:custGeom>
              <a:avLst/>
              <a:gdLst/>
              <a:ahLst/>
              <a:cxnLst/>
              <a:rect l="l" t="t" r="r" b="b"/>
              <a:pathLst>
                <a:path w="11204577" h="69850">
                  <a:moveTo>
                    <a:pt x="10913747" y="0"/>
                  </a:moveTo>
                  <a:lnTo>
                    <a:pt x="0" y="0"/>
                  </a:lnTo>
                  <a:lnTo>
                    <a:pt x="0" y="69850"/>
                  </a:lnTo>
                  <a:lnTo>
                    <a:pt x="11204577" y="69850"/>
                  </a:lnTo>
                  <a:lnTo>
                    <a:pt x="11204577" y="0"/>
                  </a:lnTo>
                  <a:close/>
                </a:path>
              </a:pathLst>
            </a:custGeom>
            <a:solidFill>
              <a:srgbClr val="F4A64E"/>
            </a:solidFill>
          </p:spPr>
          <p:txBody>
            <a:bodyPr/>
            <a:lstStyle/>
            <a:p>
              <a:endParaRPr lang="en-US"/>
            </a:p>
          </p:txBody>
        </p:sp>
      </p:grpSp>
      <p:sp>
        <p:nvSpPr>
          <p:cNvPr id="12" name="TextBox 12"/>
          <p:cNvSpPr txBox="1"/>
          <p:nvPr/>
        </p:nvSpPr>
        <p:spPr>
          <a:xfrm>
            <a:off x="3402096" y="2403332"/>
            <a:ext cx="7743825" cy="871887"/>
          </a:xfrm>
          <a:prstGeom prst="rect">
            <a:avLst/>
          </a:prstGeom>
        </p:spPr>
        <p:txBody>
          <a:bodyPr lIns="0" tIns="0" rIns="0" bIns="0" rtlCol="0" anchor="t">
            <a:spAutoFit/>
          </a:bodyPr>
          <a:lstStyle/>
          <a:p>
            <a:pPr>
              <a:lnSpc>
                <a:spcPts val="2374"/>
              </a:lnSpc>
            </a:pPr>
            <a:r>
              <a:rPr lang="en-US" sz="2012" spc="120">
                <a:solidFill>
                  <a:srgbClr val="000000"/>
                </a:solidFill>
                <a:latin typeface="Kite One Italics"/>
              </a:rPr>
              <a:t>People may be worried that a hepatitis B does not have a cure and that a diagnosis will change their whole life – but it doesn’t have to!</a:t>
            </a:r>
          </a:p>
        </p:txBody>
      </p:sp>
      <p:sp>
        <p:nvSpPr>
          <p:cNvPr id="13" name="Freeform 13"/>
          <p:cNvSpPr/>
          <p:nvPr/>
        </p:nvSpPr>
        <p:spPr>
          <a:xfrm>
            <a:off x="-891990" y="2175093"/>
            <a:ext cx="4294086" cy="4784497"/>
          </a:xfrm>
          <a:custGeom>
            <a:avLst/>
            <a:gdLst/>
            <a:ahLst/>
            <a:cxnLst/>
            <a:rect l="l" t="t" r="r" b="b"/>
            <a:pathLst>
              <a:path w="4294086" h="4784497">
                <a:moveTo>
                  <a:pt x="0" y="0"/>
                </a:moveTo>
                <a:lnTo>
                  <a:pt x="4294086" y="0"/>
                </a:lnTo>
                <a:lnTo>
                  <a:pt x="4294086" y="4784498"/>
                </a:lnTo>
                <a:lnTo>
                  <a:pt x="0" y="4784498"/>
                </a:lnTo>
                <a:lnTo>
                  <a:pt x="0" y="0"/>
                </a:lnTo>
                <a:close/>
              </a:path>
            </a:pathLst>
          </a:custGeom>
          <a:blipFill>
            <a:blip r:embed="rId6"/>
            <a:stretch>
              <a:fillRect/>
            </a:stretch>
          </a:blipFill>
        </p:spPr>
        <p:txBody>
          <a:bodyPr/>
          <a:lstStyle/>
          <a:p>
            <a:endParaRPr lang="en-US"/>
          </a:p>
        </p:txBody>
      </p:sp>
      <p:sp>
        <p:nvSpPr>
          <p:cNvPr id="14" name="Freeform 14"/>
          <p:cNvSpPr/>
          <p:nvPr/>
        </p:nvSpPr>
        <p:spPr>
          <a:xfrm>
            <a:off x="2956916" y="3625453"/>
            <a:ext cx="1537352" cy="551453"/>
          </a:xfrm>
          <a:custGeom>
            <a:avLst/>
            <a:gdLst/>
            <a:ahLst/>
            <a:cxnLst/>
            <a:rect l="l" t="t" r="r" b="b"/>
            <a:pathLst>
              <a:path w="1537352" h="551453">
                <a:moveTo>
                  <a:pt x="0" y="0"/>
                </a:moveTo>
                <a:lnTo>
                  <a:pt x="1537352" y="0"/>
                </a:lnTo>
                <a:lnTo>
                  <a:pt x="1537352" y="551453"/>
                </a:lnTo>
                <a:lnTo>
                  <a:pt x="0" y="551453"/>
                </a:lnTo>
                <a:lnTo>
                  <a:pt x="0" y="0"/>
                </a:lnTo>
                <a:close/>
              </a:path>
            </a:pathLst>
          </a:custGeom>
          <a:blipFill>
            <a:blip r:embed="rId2">
              <a:extLst>
                <a:ext uri="{96DAC541-7B7A-43D3-8B79-37D633B846F1}">
                  <asvg:svgBlip xmlns:asvg="http://schemas.microsoft.com/office/drawing/2016/SVG/main" r:embed="rId3"/>
                </a:ext>
              </a:extLst>
            </a:blip>
            <a:stretch>
              <a:fillRect t="-89391" b="-89391"/>
            </a:stretch>
          </a:blipFill>
        </p:spPr>
        <p:txBody>
          <a:bodyPr/>
          <a:lstStyle/>
          <a:p>
            <a:endParaRPr lang="en-US"/>
          </a:p>
        </p:txBody>
      </p:sp>
      <p:sp>
        <p:nvSpPr>
          <p:cNvPr id="15" name="TextBox 15"/>
          <p:cNvSpPr txBox="1"/>
          <p:nvPr/>
        </p:nvSpPr>
        <p:spPr>
          <a:xfrm>
            <a:off x="3072092" y="3735297"/>
            <a:ext cx="1289401" cy="342543"/>
          </a:xfrm>
          <a:prstGeom prst="rect">
            <a:avLst/>
          </a:prstGeom>
        </p:spPr>
        <p:txBody>
          <a:bodyPr lIns="0" tIns="0" rIns="0" bIns="0" rtlCol="0" anchor="t">
            <a:spAutoFit/>
          </a:bodyPr>
          <a:lstStyle/>
          <a:p>
            <a:pPr>
              <a:lnSpc>
                <a:spcPts val="2671"/>
              </a:lnSpc>
            </a:pPr>
            <a:r>
              <a:rPr lang="en-US" sz="2264" spc="135">
                <a:solidFill>
                  <a:srgbClr val="FFFFFF"/>
                </a:solidFill>
                <a:latin typeface="Kite One Italics"/>
              </a:rPr>
              <a:t>Key Tips:</a:t>
            </a:r>
          </a:p>
        </p:txBody>
      </p:sp>
      <p:sp>
        <p:nvSpPr>
          <p:cNvPr id="16" name="TextBox 16"/>
          <p:cNvSpPr txBox="1"/>
          <p:nvPr/>
        </p:nvSpPr>
        <p:spPr>
          <a:xfrm>
            <a:off x="3402096" y="5897155"/>
            <a:ext cx="8349312" cy="550089"/>
          </a:xfrm>
          <a:prstGeom prst="rect">
            <a:avLst/>
          </a:prstGeom>
        </p:spPr>
        <p:txBody>
          <a:bodyPr lIns="0" tIns="0" rIns="0" bIns="0" rtlCol="0" anchor="t">
            <a:spAutoFit/>
          </a:bodyPr>
          <a:lstStyle/>
          <a:p>
            <a:pPr marL="300583" lvl="1" indent="-150292">
              <a:lnSpc>
                <a:spcPts val="2148"/>
              </a:lnSpc>
              <a:buFont typeface="Arial"/>
              <a:buChar char="•"/>
            </a:pPr>
            <a:r>
              <a:rPr lang="en-US" sz="1820" spc="109">
                <a:solidFill>
                  <a:srgbClr val="000000"/>
                </a:solidFill>
                <a:latin typeface="Kite One Italics"/>
              </a:rPr>
              <a:t>Hepatitis B can be managed effectively over time by seeing a doctor and taking treatment if it is needed.</a:t>
            </a:r>
          </a:p>
        </p:txBody>
      </p:sp>
      <p:grpSp>
        <p:nvGrpSpPr>
          <p:cNvPr id="17" name="Group 17"/>
          <p:cNvGrpSpPr/>
          <p:nvPr/>
        </p:nvGrpSpPr>
        <p:grpSpPr>
          <a:xfrm>
            <a:off x="3843006" y="-10284"/>
            <a:ext cx="4485605" cy="949236"/>
            <a:chOff x="0" y="0"/>
            <a:chExt cx="5980806" cy="1265647"/>
          </a:xfrm>
        </p:grpSpPr>
        <p:grpSp>
          <p:nvGrpSpPr>
            <p:cNvPr id="18" name="Group 18"/>
            <p:cNvGrpSpPr/>
            <p:nvPr/>
          </p:nvGrpSpPr>
          <p:grpSpPr>
            <a:xfrm>
              <a:off x="0" y="0"/>
              <a:ext cx="5980806" cy="1265647"/>
              <a:chOff x="0" y="0"/>
              <a:chExt cx="7162878" cy="1516380"/>
            </a:xfrm>
          </p:grpSpPr>
          <p:sp>
            <p:nvSpPr>
              <p:cNvPr id="19" name="Freeform 19"/>
              <p:cNvSpPr/>
              <p:nvPr/>
            </p:nvSpPr>
            <p:spPr>
              <a:xfrm>
                <a:off x="0" y="0"/>
                <a:ext cx="7162878" cy="1516380"/>
              </a:xfrm>
              <a:custGeom>
                <a:avLst/>
                <a:gdLst/>
                <a:ahLst/>
                <a:cxnLst/>
                <a:rect l="l" t="t" r="r" b="b"/>
                <a:pathLst>
                  <a:path w="7162878" h="1516380">
                    <a:moveTo>
                      <a:pt x="7162878" y="0"/>
                    </a:moveTo>
                    <a:lnTo>
                      <a:pt x="0" y="0"/>
                    </a:lnTo>
                    <a:lnTo>
                      <a:pt x="345440" y="758190"/>
                    </a:lnTo>
                    <a:lnTo>
                      <a:pt x="0" y="1516380"/>
                    </a:lnTo>
                    <a:lnTo>
                      <a:pt x="7162878" y="1516380"/>
                    </a:lnTo>
                    <a:lnTo>
                      <a:pt x="6816168" y="758190"/>
                    </a:lnTo>
                    <a:close/>
                  </a:path>
                </a:pathLst>
              </a:custGeom>
              <a:solidFill>
                <a:srgbClr val="2BB580"/>
              </a:solidFill>
            </p:spPr>
            <p:txBody>
              <a:bodyPr/>
              <a:lstStyle/>
              <a:p>
                <a:endParaRPr lang="en-US"/>
              </a:p>
            </p:txBody>
          </p:sp>
        </p:grpSp>
        <p:sp>
          <p:nvSpPr>
            <p:cNvPr id="20" name="TextBox 20"/>
            <p:cNvSpPr txBox="1"/>
            <p:nvPr/>
          </p:nvSpPr>
          <p:spPr>
            <a:xfrm>
              <a:off x="414357" y="242264"/>
              <a:ext cx="5156200" cy="816654"/>
            </a:xfrm>
            <a:prstGeom prst="rect">
              <a:avLst/>
            </a:prstGeom>
          </p:spPr>
          <p:txBody>
            <a:bodyPr lIns="0" tIns="0" rIns="0" bIns="0" rtlCol="0" anchor="t">
              <a:spAutoFit/>
            </a:bodyPr>
            <a:lstStyle/>
            <a:p>
              <a:pPr algn="ctr">
                <a:lnSpc>
                  <a:spcPts val="4813"/>
                </a:lnSpc>
              </a:pPr>
              <a:endParaRPr/>
            </a:p>
          </p:txBody>
        </p:sp>
      </p:grpSp>
      <p:sp>
        <p:nvSpPr>
          <p:cNvPr id="21" name="TextBox 21"/>
          <p:cNvSpPr txBox="1"/>
          <p:nvPr/>
        </p:nvSpPr>
        <p:spPr>
          <a:xfrm>
            <a:off x="3722489" y="160876"/>
            <a:ext cx="4752975"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Fact #3</a:t>
            </a:r>
          </a:p>
        </p:txBody>
      </p:sp>
      <p:sp>
        <p:nvSpPr>
          <p:cNvPr id="22" name="TextBox 22"/>
          <p:cNvSpPr txBox="1"/>
          <p:nvPr/>
        </p:nvSpPr>
        <p:spPr>
          <a:xfrm>
            <a:off x="3402096" y="5075349"/>
            <a:ext cx="8590021" cy="538024"/>
          </a:xfrm>
          <a:prstGeom prst="rect">
            <a:avLst/>
          </a:prstGeom>
        </p:spPr>
        <p:txBody>
          <a:bodyPr lIns="0" tIns="0" rIns="0" bIns="0" rtlCol="0" anchor="t">
            <a:spAutoFit/>
          </a:bodyPr>
          <a:lstStyle/>
          <a:p>
            <a:pPr marL="300583" lvl="1" indent="-150292">
              <a:lnSpc>
                <a:spcPts val="2148"/>
              </a:lnSpc>
              <a:buFont typeface="Arial"/>
              <a:buChar char="•"/>
            </a:pPr>
            <a:r>
              <a:rPr lang="en-US" sz="1820" spc="109">
                <a:solidFill>
                  <a:srgbClr val="000000"/>
                </a:solidFill>
                <a:latin typeface="Kite One Italics"/>
              </a:rPr>
              <a:t>Hepatitis B usually progresses slowly. The biggest danger is not knowing someone has the virus!</a:t>
            </a:r>
          </a:p>
        </p:txBody>
      </p:sp>
      <p:sp>
        <p:nvSpPr>
          <p:cNvPr id="23" name="TextBox 23"/>
          <p:cNvSpPr txBox="1"/>
          <p:nvPr/>
        </p:nvSpPr>
        <p:spPr>
          <a:xfrm>
            <a:off x="3402096" y="4428710"/>
            <a:ext cx="8313593" cy="277357"/>
          </a:xfrm>
          <a:prstGeom prst="rect">
            <a:avLst/>
          </a:prstGeom>
        </p:spPr>
        <p:txBody>
          <a:bodyPr lIns="0" tIns="0" rIns="0" bIns="0" rtlCol="0" anchor="t">
            <a:spAutoFit/>
          </a:bodyPr>
          <a:lstStyle/>
          <a:p>
            <a:pPr marL="300583" lvl="1" indent="-150292">
              <a:lnSpc>
                <a:spcPts val="2148"/>
              </a:lnSpc>
              <a:buFont typeface="Arial"/>
              <a:buChar char="•"/>
            </a:pPr>
            <a:r>
              <a:rPr lang="en-US" sz="1820" spc="109">
                <a:solidFill>
                  <a:srgbClr val="000000"/>
                </a:solidFill>
                <a:latin typeface="Kite One Italics"/>
              </a:rPr>
              <a:t>People with hepatitis B can still live long, healthy and productive lives.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DEEF2"/>
        </a:solidFill>
        <a:effectLst/>
      </p:bgPr>
    </p:bg>
    <p:spTree>
      <p:nvGrpSpPr>
        <p:cNvPr id="1" name=""/>
        <p:cNvGrpSpPr/>
        <p:nvPr/>
      </p:nvGrpSpPr>
      <p:grpSpPr>
        <a:xfrm>
          <a:off x="0" y="0"/>
          <a:ext cx="0" cy="0"/>
          <a:chOff x="0" y="0"/>
          <a:chExt cx="0" cy="0"/>
        </a:xfrm>
      </p:grpSpPr>
      <p:grpSp>
        <p:nvGrpSpPr>
          <p:cNvPr id="2" name="Group 2"/>
          <p:cNvGrpSpPr/>
          <p:nvPr/>
        </p:nvGrpSpPr>
        <p:grpSpPr>
          <a:xfrm>
            <a:off x="-83344" y="-11906"/>
            <a:ext cx="12343424" cy="403799"/>
            <a:chOff x="0" y="0"/>
            <a:chExt cx="16457898" cy="538398"/>
          </a:xfrm>
        </p:grpSpPr>
        <p:pic>
          <p:nvPicPr>
            <p:cNvPr id="3" name="Picture 3"/>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4" name="Group 4"/>
          <p:cNvGrpSpPr/>
          <p:nvPr/>
        </p:nvGrpSpPr>
        <p:grpSpPr>
          <a:xfrm>
            <a:off x="-375047" y="61415"/>
            <a:ext cx="13217069" cy="660797"/>
            <a:chOff x="0" y="0"/>
            <a:chExt cx="11328916" cy="571500"/>
          </a:xfrm>
        </p:grpSpPr>
        <p:sp>
          <p:nvSpPr>
            <p:cNvPr id="5" name="Freeform 5"/>
            <p:cNvSpPr/>
            <p:nvPr/>
          </p:nvSpPr>
          <p:spPr>
            <a:xfrm>
              <a:off x="0" y="255270"/>
              <a:ext cx="11328916" cy="69850"/>
            </a:xfrm>
            <a:custGeom>
              <a:avLst/>
              <a:gdLst/>
              <a:ahLst/>
              <a:cxnLst/>
              <a:rect l="l" t="t" r="r" b="b"/>
              <a:pathLst>
                <a:path w="11328916" h="69850">
                  <a:moveTo>
                    <a:pt x="11038087" y="0"/>
                  </a:moveTo>
                  <a:lnTo>
                    <a:pt x="0" y="0"/>
                  </a:lnTo>
                  <a:lnTo>
                    <a:pt x="0" y="69850"/>
                  </a:lnTo>
                  <a:lnTo>
                    <a:pt x="11328916" y="69850"/>
                  </a:lnTo>
                  <a:lnTo>
                    <a:pt x="11328916" y="0"/>
                  </a:lnTo>
                  <a:close/>
                </a:path>
              </a:pathLst>
            </a:custGeom>
            <a:solidFill>
              <a:srgbClr val="F4A64E"/>
            </a:solidFill>
          </p:spPr>
          <p:txBody>
            <a:bodyPr/>
            <a:lstStyle/>
            <a:p>
              <a:endParaRPr lang="en-US"/>
            </a:p>
          </p:txBody>
        </p:sp>
      </p:grpSp>
      <p:grpSp>
        <p:nvGrpSpPr>
          <p:cNvPr id="6" name="Group 6"/>
          <p:cNvGrpSpPr/>
          <p:nvPr/>
        </p:nvGrpSpPr>
        <p:grpSpPr>
          <a:xfrm>
            <a:off x="0" y="0"/>
            <a:ext cx="12343424" cy="403799"/>
            <a:chOff x="0" y="0"/>
            <a:chExt cx="16457898" cy="538398"/>
          </a:xfrm>
        </p:grpSpPr>
        <p:pic>
          <p:nvPicPr>
            <p:cNvPr id="7" name="Picture 7"/>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8" name="Group 8"/>
          <p:cNvGrpSpPr/>
          <p:nvPr/>
        </p:nvGrpSpPr>
        <p:grpSpPr>
          <a:xfrm>
            <a:off x="3070746" y="-40943"/>
            <a:ext cx="5731076" cy="1117243"/>
            <a:chOff x="0" y="0"/>
            <a:chExt cx="7641435" cy="1489658"/>
          </a:xfrm>
        </p:grpSpPr>
        <p:grpSp>
          <p:nvGrpSpPr>
            <p:cNvPr id="9" name="Group 9"/>
            <p:cNvGrpSpPr/>
            <p:nvPr/>
          </p:nvGrpSpPr>
          <p:grpSpPr>
            <a:xfrm>
              <a:off x="0" y="0"/>
              <a:ext cx="7641435" cy="1489658"/>
              <a:chOff x="0" y="0"/>
              <a:chExt cx="7775515" cy="1516380"/>
            </a:xfrm>
          </p:grpSpPr>
          <p:sp>
            <p:nvSpPr>
              <p:cNvPr id="10" name="Freeform 10"/>
              <p:cNvSpPr/>
              <p:nvPr/>
            </p:nvSpPr>
            <p:spPr>
              <a:xfrm>
                <a:off x="0" y="0"/>
                <a:ext cx="7775515" cy="1516380"/>
              </a:xfrm>
              <a:custGeom>
                <a:avLst/>
                <a:gdLst/>
                <a:ahLst/>
                <a:cxnLst/>
                <a:rect l="l" t="t" r="r" b="b"/>
                <a:pathLst>
                  <a:path w="7775515" h="1516380">
                    <a:moveTo>
                      <a:pt x="7775515" y="0"/>
                    </a:moveTo>
                    <a:lnTo>
                      <a:pt x="0" y="0"/>
                    </a:lnTo>
                    <a:lnTo>
                      <a:pt x="345440" y="758190"/>
                    </a:lnTo>
                    <a:lnTo>
                      <a:pt x="0" y="1516380"/>
                    </a:lnTo>
                    <a:lnTo>
                      <a:pt x="7775515" y="1516380"/>
                    </a:lnTo>
                    <a:lnTo>
                      <a:pt x="7428805" y="758190"/>
                    </a:lnTo>
                    <a:close/>
                  </a:path>
                </a:pathLst>
              </a:custGeom>
              <a:solidFill>
                <a:srgbClr val="2BB580"/>
              </a:solidFill>
            </p:spPr>
            <p:txBody>
              <a:bodyPr/>
              <a:lstStyle/>
              <a:p>
                <a:endParaRPr lang="en-US"/>
              </a:p>
            </p:txBody>
          </p:sp>
        </p:grpSp>
        <p:sp>
          <p:nvSpPr>
            <p:cNvPr id="11" name="TextBox 11"/>
            <p:cNvSpPr txBox="1"/>
            <p:nvPr/>
          </p:nvSpPr>
          <p:spPr>
            <a:xfrm>
              <a:off x="487695" y="286886"/>
              <a:ext cx="6667500" cy="957710"/>
            </a:xfrm>
            <a:prstGeom prst="rect">
              <a:avLst/>
            </a:prstGeom>
          </p:spPr>
          <p:txBody>
            <a:bodyPr lIns="0" tIns="0" rIns="0" bIns="0" rtlCol="0" anchor="t">
              <a:spAutoFit/>
            </a:bodyPr>
            <a:lstStyle/>
            <a:p>
              <a:pPr algn="ctr">
                <a:lnSpc>
                  <a:spcPts val="5665"/>
                </a:lnSpc>
              </a:pPr>
              <a:endParaRPr/>
            </a:p>
          </p:txBody>
        </p:sp>
      </p:grpSp>
      <p:sp>
        <p:nvSpPr>
          <p:cNvPr id="12" name="TextBox 12"/>
          <p:cNvSpPr txBox="1"/>
          <p:nvPr/>
        </p:nvSpPr>
        <p:spPr>
          <a:xfrm>
            <a:off x="3554016" y="102751"/>
            <a:ext cx="4791075" cy="785416"/>
          </a:xfrm>
          <a:prstGeom prst="rect">
            <a:avLst/>
          </a:prstGeom>
        </p:spPr>
        <p:txBody>
          <a:bodyPr lIns="0" tIns="0" rIns="0" bIns="0" rtlCol="0" anchor="t">
            <a:spAutoFit/>
          </a:bodyPr>
          <a:lstStyle/>
          <a:p>
            <a:pPr algn="ctr">
              <a:lnSpc>
                <a:spcPts val="6339"/>
              </a:lnSpc>
            </a:pPr>
            <a:r>
              <a:rPr lang="en-US" sz="4528">
                <a:solidFill>
                  <a:srgbClr val="FFFFFF"/>
                </a:solidFill>
                <a:latin typeface="Kite One Bold"/>
              </a:rPr>
              <a:t>Be Aware:</a:t>
            </a:r>
          </a:p>
        </p:txBody>
      </p:sp>
      <p:sp>
        <p:nvSpPr>
          <p:cNvPr id="13" name="Freeform 13"/>
          <p:cNvSpPr/>
          <p:nvPr/>
        </p:nvSpPr>
        <p:spPr>
          <a:xfrm>
            <a:off x="0" y="2135843"/>
            <a:ext cx="3684831" cy="4722157"/>
          </a:xfrm>
          <a:custGeom>
            <a:avLst/>
            <a:gdLst/>
            <a:ahLst/>
            <a:cxnLst/>
            <a:rect l="l" t="t" r="r" b="b"/>
            <a:pathLst>
              <a:path w="3684831" h="4722157">
                <a:moveTo>
                  <a:pt x="0" y="0"/>
                </a:moveTo>
                <a:lnTo>
                  <a:pt x="3684831" y="0"/>
                </a:lnTo>
                <a:lnTo>
                  <a:pt x="3684831" y="4722157"/>
                </a:lnTo>
                <a:lnTo>
                  <a:pt x="0" y="4722157"/>
                </a:lnTo>
                <a:lnTo>
                  <a:pt x="0" y="0"/>
                </a:lnTo>
                <a:close/>
              </a:path>
            </a:pathLst>
          </a:custGeom>
          <a:blipFill>
            <a:blip r:embed="rId4"/>
            <a:stretch>
              <a:fillRect l="-30758" t="-5168" r="-147687"/>
            </a:stretch>
          </a:blipFill>
        </p:spPr>
        <p:txBody>
          <a:bodyPr/>
          <a:lstStyle/>
          <a:p>
            <a:endParaRPr lang="en-US"/>
          </a:p>
        </p:txBody>
      </p:sp>
      <p:sp>
        <p:nvSpPr>
          <p:cNvPr id="14" name="TextBox 14"/>
          <p:cNvSpPr txBox="1"/>
          <p:nvPr/>
        </p:nvSpPr>
        <p:spPr>
          <a:xfrm>
            <a:off x="4267977" y="1380381"/>
            <a:ext cx="6677286" cy="1013270"/>
          </a:xfrm>
          <a:prstGeom prst="rect">
            <a:avLst/>
          </a:prstGeom>
        </p:spPr>
        <p:txBody>
          <a:bodyPr lIns="0" tIns="0" rIns="0" bIns="0" rtlCol="0" anchor="t">
            <a:spAutoFit/>
          </a:bodyPr>
          <a:lstStyle/>
          <a:p>
            <a:pPr algn="ctr">
              <a:lnSpc>
                <a:spcPts val="4064"/>
              </a:lnSpc>
            </a:pPr>
            <a:r>
              <a:rPr lang="en-US" sz="3200">
                <a:solidFill>
                  <a:srgbClr val="000000"/>
                </a:solidFill>
                <a:latin typeface="Kite One Bold"/>
              </a:rPr>
              <a:t>There can be stigma and fear associated with hepatitis B.</a:t>
            </a:r>
          </a:p>
        </p:txBody>
      </p:sp>
      <p:sp>
        <p:nvSpPr>
          <p:cNvPr id="15" name="Freeform 15"/>
          <p:cNvSpPr/>
          <p:nvPr/>
        </p:nvSpPr>
        <p:spPr>
          <a:xfrm rot="-1257988">
            <a:off x="6970938" y="2620018"/>
            <a:ext cx="5486400" cy="3242757"/>
          </a:xfrm>
          <a:custGeom>
            <a:avLst/>
            <a:gdLst/>
            <a:ahLst/>
            <a:cxnLst/>
            <a:rect l="l" t="t" r="r" b="b"/>
            <a:pathLst>
              <a:path w="5486400" h="3242757">
                <a:moveTo>
                  <a:pt x="0" y="0"/>
                </a:moveTo>
                <a:lnTo>
                  <a:pt x="5486400" y="0"/>
                </a:lnTo>
                <a:lnTo>
                  <a:pt x="5486400" y="3242757"/>
                </a:lnTo>
                <a:lnTo>
                  <a:pt x="0" y="3242757"/>
                </a:lnTo>
                <a:lnTo>
                  <a:pt x="0" y="0"/>
                </a:lnTo>
                <a:close/>
              </a:path>
            </a:pathLst>
          </a:custGeom>
          <a:blipFill>
            <a:blip r:embed="rId5">
              <a:extLst>
                <a:ext uri="{96DAC541-7B7A-43D3-8B79-37D633B846F1}">
                  <asvg:svgBlip xmlns:asvg="http://schemas.microsoft.com/office/drawing/2016/SVG/main" r:embed="rId6"/>
                </a:ext>
              </a:extLst>
            </a:blip>
            <a:stretch>
              <a:fillRect b="-69189"/>
            </a:stretch>
          </a:blipFill>
        </p:spPr>
        <p:txBody>
          <a:bodyPr/>
          <a:lstStyle/>
          <a:p>
            <a:endParaRPr lang="en-US"/>
          </a:p>
        </p:txBody>
      </p:sp>
      <p:sp>
        <p:nvSpPr>
          <p:cNvPr id="16" name="Freeform 16"/>
          <p:cNvSpPr/>
          <p:nvPr/>
        </p:nvSpPr>
        <p:spPr>
          <a:xfrm rot="-917645">
            <a:off x="8918834" y="4458842"/>
            <a:ext cx="3773681" cy="2830260"/>
          </a:xfrm>
          <a:custGeom>
            <a:avLst/>
            <a:gdLst/>
            <a:ahLst/>
            <a:cxnLst/>
            <a:rect l="l" t="t" r="r" b="b"/>
            <a:pathLst>
              <a:path w="3773681" h="2830260">
                <a:moveTo>
                  <a:pt x="0" y="0"/>
                </a:moveTo>
                <a:lnTo>
                  <a:pt x="3773681" y="0"/>
                </a:lnTo>
                <a:lnTo>
                  <a:pt x="3773681" y="2830260"/>
                </a:lnTo>
                <a:lnTo>
                  <a:pt x="0" y="2830260"/>
                </a:lnTo>
                <a:lnTo>
                  <a:pt x="0" y="0"/>
                </a:lnTo>
                <a:close/>
              </a:path>
            </a:pathLst>
          </a:custGeom>
          <a:blipFill>
            <a:blip r:embed="rId7">
              <a:alphaModFix amt="84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7" name="Freeform 17"/>
          <p:cNvSpPr/>
          <p:nvPr/>
        </p:nvSpPr>
        <p:spPr>
          <a:xfrm>
            <a:off x="3445047" y="18073"/>
            <a:ext cx="1026320" cy="1026320"/>
          </a:xfrm>
          <a:custGeom>
            <a:avLst/>
            <a:gdLst/>
            <a:ahLst/>
            <a:cxnLst/>
            <a:rect l="l" t="t" r="r" b="b"/>
            <a:pathLst>
              <a:path w="1026320" h="1026320">
                <a:moveTo>
                  <a:pt x="0" y="0"/>
                </a:moveTo>
                <a:lnTo>
                  <a:pt x="1026319" y="0"/>
                </a:lnTo>
                <a:lnTo>
                  <a:pt x="1026319" y="1026319"/>
                </a:lnTo>
                <a:lnTo>
                  <a:pt x="0" y="10263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8" name="Freeform 18"/>
          <p:cNvSpPr/>
          <p:nvPr/>
        </p:nvSpPr>
        <p:spPr>
          <a:xfrm>
            <a:off x="7467031" y="12848"/>
            <a:ext cx="1026320" cy="1026320"/>
          </a:xfrm>
          <a:custGeom>
            <a:avLst/>
            <a:gdLst/>
            <a:ahLst/>
            <a:cxnLst/>
            <a:rect l="l" t="t" r="r" b="b"/>
            <a:pathLst>
              <a:path w="1026320" h="1026320">
                <a:moveTo>
                  <a:pt x="0" y="0"/>
                </a:moveTo>
                <a:lnTo>
                  <a:pt x="1026320" y="0"/>
                </a:lnTo>
                <a:lnTo>
                  <a:pt x="1026320" y="1026320"/>
                </a:lnTo>
                <a:lnTo>
                  <a:pt x="0" y="10263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9" name="Freeform 19"/>
          <p:cNvSpPr/>
          <p:nvPr/>
        </p:nvSpPr>
        <p:spPr>
          <a:xfrm>
            <a:off x="4904922" y="2479932"/>
            <a:ext cx="5283026" cy="607548"/>
          </a:xfrm>
          <a:custGeom>
            <a:avLst/>
            <a:gdLst/>
            <a:ahLst/>
            <a:cxnLst/>
            <a:rect l="l" t="t" r="r" b="b"/>
            <a:pathLst>
              <a:path w="5283026" h="607548">
                <a:moveTo>
                  <a:pt x="0" y="0"/>
                </a:moveTo>
                <a:lnTo>
                  <a:pt x="5283026" y="0"/>
                </a:lnTo>
                <a:lnTo>
                  <a:pt x="5283026" y="607548"/>
                </a:lnTo>
                <a:lnTo>
                  <a:pt x="0" y="6075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0" name="Freeform 20"/>
          <p:cNvSpPr/>
          <p:nvPr/>
        </p:nvSpPr>
        <p:spPr>
          <a:xfrm>
            <a:off x="10945263" y="5161006"/>
            <a:ext cx="781050" cy="781050"/>
          </a:xfrm>
          <a:custGeom>
            <a:avLst/>
            <a:gdLst/>
            <a:ahLst/>
            <a:cxnLst/>
            <a:rect l="l" t="t" r="r" b="b"/>
            <a:pathLst>
              <a:path w="781050" h="781050">
                <a:moveTo>
                  <a:pt x="0" y="0"/>
                </a:moveTo>
                <a:lnTo>
                  <a:pt x="781050" y="0"/>
                </a:lnTo>
                <a:lnTo>
                  <a:pt x="781050" y="781050"/>
                </a:lnTo>
                <a:lnTo>
                  <a:pt x="0" y="78105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1" name="TextBox 21"/>
          <p:cNvSpPr txBox="1"/>
          <p:nvPr/>
        </p:nvSpPr>
        <p:spPr>
          <a:xfrm>
            <a:off x="3445047" y="5334798"/>
            <a:ext cx="7239628" cy="1013270"/>
          </a:xfrm>
          <a:prstGeom prst="rect">
            <a:avLst/>
          </a:prstGeom>
        </p:spPr>
        <p:txBody>
          <a:bodyPr lIns="0" tIns="0" rIns="0" bIns="0" rtlCol="0" anchor="t">
            <a:spAutoFit/>
          </a:bodyPr>
          <a:lstStyle/>
          <a:p>
            <a:pPr algn="ctr">
              <a:lnSpc>
                <a:spcPts val="4064"/>
              </a:lnSpc>
            </a:pPr>
            <a:r>
              <a:rPr lang="en-US" sz="3200">
                <a:solidFill>
                  <a:srgbClr val="000000"/>
                </a:solidFill>
                <a:latin typeface="Kite One Bold"/>
              </a:rPr>
              <a:t>Let's learn more about how to overcome these barriers when educating.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Freeform 3"/>
          <p:cNvSpPr/>
          <p:nvPr/>
        </p:nvSpPr>
        <p:spPr>
          <a:xfrm>
            <a:off x="393932" y="1217608"/>
            <a:ext cx="7009132" cy="698921"/>
          </a:xfrm>
          <a:custGeom>
            <a:avLst/>
            <a:gdLst/>
            <a:ahLst/>
            <a:cxnLst/>
            <a:rect l="l" t="t" r="r" b="b"/>
            <a:pathLst>
              <a:path w="7009132" h="698921">
                <a:moveTo>
                  <a:pt x="0" y="0"/>
                </a:moveTo>
                <a:lnTo>
                  <a:pt x="7009132" y="0"/>
                </a:lnTo>
                <a:lnTo>
                  <a:pt x="7009132" y="698921"/>
                </a:lnTo>
                <a:lnTo>
                  <a:pt x="0" y="698921"/>
                </a:lnTo>
                <a:lnTo>
                  <a:pt x="0" y="0"/>
                </a:lnTo>
                <a:close/>
              </a:path>
            </a:pathLst>
          </a:custGeom>
          <a:blipFill>
            <a:blip r:embed="rId2">
              <a:extLst>
                <a:ext uri="{96DAC541-7B7A-43D3-8B79-37D633B846F1}">
                  <asvg:svgBlip xmlns:asvg="http://schemas.microsoft.com/office/drawing/2016/SVG/main" r:embed="rId3"/>
                </a:ext>
              </a:extLst>
            </a:blip>
            <a:stretch>
              <a:fillRect t="-451425" b="-451425"/>
            </a:stretch>
          </a:blipFill>
        </p:spPr>
        <p:txBody>
          <a:bodyPr/>
          <a:lstStyle/>
          <a:p>
            <a:endParaRPr lang="en-US"/>
          </a:p>
        </p:txBody>
      </p:sp>
      <p:grpSp>
        <p:nvGrpSpPr>
          <p:cNvPr id="4" name="Group 4"/>
          <p:cNvGrpSpPr/>
          <p:nvPr/>
        </p:nvGrpSpPr>
        <p:grpSpPr>
          <a:xfrm>
            <a:off x="-19050" y="-19050"/>
            <a:ext cx="12343424" cy="403799"/>
            <a:chOff x="0" y="0"/>
            <a:chExt cx="16457898" cy="538398"/>
          </a:xfrm>
        </p:grpSpPr>
        <p:pic>
          <p:nvPicPr>
            <p:cNvPr id="5" name="Picture 5"/>
            <p:cNvPicPr>
              <a:picLocks noChangeAspect="1"/>
            </p:cNvPicPr>
            <p:nvPr/>
          </p:nvPicPr>
          <p:blipFill>
            <a:blip r:embed="rId4"/>
            <a:srcRect t="48364" b="48364"/>
            <a:stretch>
              <a:fillRect/>
            </a:stretch>
          </p:blipFill>
          <p:spPr>
            <a:xfrm>
              <a:off x="0" y="0"/>
              <a:ext cx="16457898" cy="538398"/>
            </a:xfrm>
            <a:prstGeom prst="rect">
              <a:avLst/>
            </a:prstGeom>
          </p:spPr>
        </p:pic>
      </p:grpSp>
      <p:grpSp>
        <p:nvGrpSpPr>
          <p:cNvPr id="6" name="Group 6"/>
          <p:cNvGrpSpPr/>
          <p:nvPr/>
        </p:nvGrpSpPr>
        <p:grpSpPr>
          <a:xfrm>
            <a:off x="-375047" y="53578"/>
            <a:ext cx="13037627" cy="660797"/>
            <a:chOff x="0" y="0"/>
            <a:chExt cx="11175109" cy="571500"/>
          </a:xfrm>
        </p:grpSpPr>
        <p:sp>
          <p:nvSpPr>
            <p:cNvPr id="7" name="Freeform 7"/>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F4A64E"/>
            </a:solidFill>
          </p:spPr>
          <p:txBody>
            <a:bodyPr/>
            <a:lstStyle/>
            <a:p>
              <a:endParaRPr lang="en-US"/>
            </a:p>
          </p:txBody>
        </p:sp>
      </p:grpSp>
      <p:grpSp>
        <p:nvGrpSpPr>
          <p:cNvPr id="8" name="Group 8"/>
          <p:cNvGrpSpPr/>
          <p:nvPr/>
        </p:nvGrpSpPr>
        <p:grpSpPr>
          <a:xfrm>
            <a:off x="0" y="0"/>
            <a:ext cx="12343424" cy="403799"/>
            <a:chOff x="0" y="0"/>
            <a:chExt cx="16457898" cy="538398"/>
          </a:xfrm>
        </p:grpSpPr>
        <p:pic>
          <p:nvPicPr>
            <p:cNvPr id="9" name="Picture 9"/>
            <p:cNvPicPr>
              <a:picLocks noChangeAspect="1"/>
            </p:cNvPicPr>
            <p:nvPr/>
          </p:nvPicPr>
          <p:blipFill>
            <a:blip r:embed="rId5"/>
            <a:srcRect t="48843" b="48843"/>
            <a:stretch>
              <a:fillRect/>
            </a:stretch>
          </p:blipFill>
          <p:spPr>
            <a:xfrm>
              <a:off x="0" y="0"/>
              <a:ext cx="16457898" cy="538398"/>
            </a:xfrm>
            <a:prstGeom prst="rect">
              <a:avLst/>
            </a:prstGeom>
          </p:spPr>
        </p:pic>
      </p:grpSp>
      <p:grpSp>
        <p:nvGrpSpPr>
          <p:cNvPr id="10" name="Group 10"/>
          <p:cNvGrpSpPr/>
          <p:nvPr/>
        </p:nvGrpSpPr>
        <p:grpSpPr>
          <a:xfrm>
            <a:off x="2149522" y="-20472"/>
            <a:ext cx="7472212" cy="949236"/>
            <a:chOff x="0" y="0"/>
            <a:chExt cx="9962949" cy="1265647"/>
          </a:xfrm>
        </p:grpSpPr>
        <p:grpSp>
          <p:nvGrpSpPr>
            <p:cNvPr id="11" name="Group 11"/>
            <p:cNvGrpSpPr/>
            <p:nvPr/>
          </p:nvGrpSpPr>
          <p:grpSpPr>
            <a:xfrm>
              <a:off x="0" y="0"/>
              <a:ext cx="9962949" cy="1265647"/>
              <a:chOff x="0" y="0"/>
              <a:chExt cx="11932069" cy="1516380"/>
            </a:xfrm>
          </p:grpSpPr>
          <p:sp>
            <p:nvSpPr>
              <p:cNvPr id="12" name="Freeform 12"/>
              <p:cNvSpPr/>
              <p:nvPr/>
            </p:nvSpPr>
            <p:spPr>
              <a:xfrm>
                <a:off x="0" y="0"/>
                <a:ext cx="11932069" cy="1516380"/>
              </a:xfrm>
              <a:custGeom>
                <a:avLst/>
                <a:gdLst/>
                <a:ahLst/>
                <a:cxnLst/>
                <a:rect l="l" t="t" r="r" b="b"/>
                <a:pathLst>
                  <a:path w="11932069" h="1516380">
                    <a:moveTo>
                      <a:pt x="11932069" y="0"/>
                    </a:moveTo>
                    <a:lnTo>
                      <a:pt x="0" y="0"/>
                    </a:lnTo>
                    <a:lnTo>
                      <a:pt x="345440" y="758190"/>
                    </a:lnTo>
                    <a:lnTo>
                      <a:pt x="0" y="1516380"/>
                    </a:lnTo>
                    <a:lnTo>
                      <a:pt x="11932069" y="1516380"/>
                    </a:lnTo>
                    <a:lnTo>
                      <a:pt x="11585360" y="758190"/>
                    </a:lnTo>
                    <a:close/>
                  </a:path>
                </a:pathLst>
              </a:custGeom>
              <a:solidFill>
                <a:srgbClr val="2BB580"/>
              </a:solidFill>
            </p:spPr>
            <p:txBody>
              <a:bodyPr/>
              <a:lstStyle/>
              <a:p>
                <a:endParaRPr lang="en-US"/>
              </a:p>
            </p:txBody>
          </p:sp>
        </p:grpSp>
        <p:sp>
          <p:nvSpPr>
            <p:cNvPr id="13" name="TextBox 13"/>
            <p:cNvSpPr txBox="1"/>
            <p:nvPr/>
          </p:nvSpPr>
          <p:spPr>
            <a:xfrm>
              <a:off x="414357" y="242264"/>
              <a:ext cx="9131300" cy="816654"/>
            </a:xfrm>
            <a:prstGeom prst="rect">
              <a:avLst/>
            </a:prstGeom>
          </p:spPr>
          <p:txBody>
            <a:bodyPr lIns="0" tIns="0" rIns="0" bIns="0" rtlCol="0" anchor="t">
              <a:spAutoFit/>
            </a:bodyPr>
            <a:lstStyle/>
            <a:p>
              <a:pPr algn="ctr">
                <a:lnSpc>
                  <a:spcPts val="4813"/>
                </a:lnSpc>
              </a:pPr>
              <a:endParaRPr/>
            </a:p>
          </p:txBody>
        </p:sp>
      </p:grpSp>
      <p:sp>
        <p:nvSpPr>
          <p:cNvPr id="14" name="Freeform 14"/>
          <p:cNvSpPr/>
          <p:nvPr/>
        </p:nvSpPr>
        <p:spPr>
          <a:xfrm>
            <a:off x="393932" y="2155785"/>
            <a:ext cx="1239650" cy="4289840"/>
          </a:xfrm>
          <a:custGeom>
            <a:avLst/>
            <a:gdLst/>
            <a:ahLst/>
            <a:cxnLst/>
            <a:rect l="l" t="t" r="r" b="b"/>
            <a:pathLst>
              <a:path w="1239650" h="4289840">
                <a:moveTo>
                  <a:pt x="0" y="0"/>
                </a:moveTo>
                <a:lnTo>
                  <a:pt x="1239650" y="0"/>
                </a:lnTo>
                <a:lnTo>
                  <a:pt x="1239650" y="4289840"/>
                </a:lnTo>
                <a:lnTo>
                  <a:pt x="0" y="4289840"/>
                </a:lnTo>
                <a:lnTo>
                  <a:pt x="0" y="0"/>
                </a:lnTo>
                <a:close/>
              </a:path>
            </a:pathLst>
          </a:custGeom>
          <a:blipFill>
            <a:blip r:embed="rId6">
              <a:extLst>
                <a:ext uri="{96DAC541-7B7A-43D3-8B79-37D633B846F1}">
                  <asvg:svgBlip xmlns:asvg="http://schemas.microsoft.com/office/drawing/2016/SVG/main" r:embed="rId7"/>
                </a:ext>
              </a:extLst>
            </a:blip>
            <a:stretch>
              <a:fillRect t="-168" b="-168"/>
            </a:stretch>
          </a:blipFill>
        </p:spPr>
        <p:txBody>
          <a:bodyPr/>
          <a:lstStyle/>
          <a:p>
            <a:endParaRPr lang="en-US"/>
          </a:p>
        </p:txBody>
      </p:sp>
      <p:sp>
        <p:nvSpPr>
          <p:cNvPr id="15" name="Freeform 15"/>
          <p:cNvSpPr/>
          <p:nvPr/>
        </p:nvSpPr>
        <p:spPr>
          <a:xfrm>
            <a:off x="7403064" y="2058692"/>
            <a:ext cx="6005001" cy="4000832"/>
          </a:xfrm>
          <a:custGeom>
            <a:avLst/>
            <a:gdLst/>
            <a:ahLst/>
            <a:cxnLst/>
            <a:rect l="l" t="t" r="r" b="b"/>
            <a:pathLst>
              <a:path w="6005001" h="4000832">
                <a:moveTo>
                  <a:pt x="0" y="0"/>
                </a:moveTo>
                <a:lnTo>
                  <a:pt x="6005001" y="0"/>
                </a:lnTo>
                <a:lnTo>
                  <a:pt x="6005001" y="4000832"/>
                </a:lnTo>
                <a:lnTo>
                  <a:pt x="0" y="4000832"/>
                </a:lnTo>
                <a:lnTo>
                  <a:pt x="0" y="0"/>
                </a:lnTo>
                <a:close/>
              </a:path>
            </a:pathLst>
          </a:custGeom>
          <a:blipFill>
            <a:blip r:embed="rId8"/>
            <a:stretch>
              <a:fillRect/>
            </a:stretch>
          </a:blipFill>
        </p:spPr>
        <p:txBody>
          <a:bodyPr/>
          <a:lstStyle/>
          <a:p>
            <a:endParaRPr lang="en-US"/>
          </a:p>
        </p:txBody>
      </p:sp>
      <p:sp>
        <p:nvSpPr>
          <p:cNvPr id="16" name="TextBox 16"/>
          <p:cNvSpPr txBox="1"/>
          <p:nvPr/>
        </p:nvSpPr>
        <p:spPr>
          <a:xfrm>
            <a:off x="492415" y="1360760"/>
            <a:ext cx="6804745" cy="415488"/>
          </a:xfrm>
          <a:prstGeom prst="rect">
            <a:avLst/>
          </a:prstGeom>
        </p:spPr>
        <p:txBody>
          <a:bodyPr lIns="0" tIns="0" rIns="0" bIns="0" rtlCol="0" anchor="t">
            <a:spAutoFit/>
          </a:bodyPr>
          <a:lstStyle/>
          <a:p>
            <a:pPr algn="ctr">
              <a:lnSpc>
                <a:spcPts val="3265"/>
              </a:lnSpc>
            </a:pPr>
            <a:r>
              <a:rPr lang="en-US" sz="2767" spc="166">
                <a:solidFill>
                  <a:srgbClr val="FFFFFF"/>
                </a:solidFill>
                <a:latin typeface="Kite One Italics"/>
              </a:rPr>
              <a:t>Stigma can come from misinformation.</a:t>
            </a:r>
          </a:p>
        </p:txBody>
      </p:sp>
      <p:sp>
        <p:nvSpPr>
          <p:cNvPr id="17" name="TextBox 17"/>
          <p:cNvSpPr txBox="1"/>
          <p:nvPr/>
        </p:nvSpPr>
        <p:spPr>
          <a:xfrm>
            <a:off x="2233975" y="123893"/>
            <a:ext cx="7334250"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Dispelling Stigma: Misinformation</a:t>
            </a:r>
          </a:p>
        </p:txBody>
      </p:sp>
      <p:sp>
        <p:nvSpPr>
          <p:cNvPr id="18" name="TextBox 18"/>
          <p:cNvSpPr txBox="1"/>
          <p:nvPr/>
        </p:nvSpPr>
        <p:spPr>
          <a:xfrm>
            <a:off x="1633582" y="2117685"/>
            <a:ext cx="5863498" cy="800237"/>
          </a:xfrm>
          <a:prstGeom prst="rect">
            <a:avLst/>
          </a:prstGeom>
        </p:spPr>
        <p:txBody>
          <a:bodyPr lIns="0" tIns="0" rIns="0" bIns="0" rtlCol="0" anchor="t">
            <a:spAutoFit/>
          </a:bodyPr>
          <a:lstStyle/>
          <a:p>
            <a:pPr>
              <a:lnSpc>
                <a:spcPts val="3231"/>
              </a:lnSpc>
            </a:pPr>
            <a:r>
              <a:rPr lang="en-US" sz="2308">
                <a:solidFill>
                  <a:srgbClr val="000000"/>
                </a:solidFill>
                <a:latin typeface="Kite One Italics"/>
              </a:rPr>
              <a:t>Misinformation can create assumptions about how someone may have gotten the virus.</a:t>
            </a:r>
          </a:p>
        </p:txBody>
      </p:sp>
      <p:sp>
        <p:nvSpPr>
          <p:cNvPr id="19" name="TextBox 19"/>
          <p:cNvSpPr txBox="1"/>
          <p:nvPr/>
        </p:nvSpPr>
        <p:spPr>
          <a:xfrm>
            <a:off x="2149522" y="4751981"/>
            <a:ext cx="4259844" cy="1035018"/>
          </a:xfrm>
          <a:prstGeom prst="rect">
            <a:avLst/>
          </a:prstGeom>
        </p:spPr>
        <p:txBody>
          <a:bodyPr lIns="0" tIns="0" rIns="0" bIns="0" rtlCol="0" anchor="t">
            <a:spAutoFit/>
          </a:bodyPr>
          <a:lstStyle/>
          <a:p>
            <a:pPr marL="381381" lvl="1" indent="-190690">
              <a:lnSpc>
                <a:spcPts val="2725"/>
              </a:lnSpc>
              <a:buFont typeface="Arial"/>
              <a:buChar char="•"/>
            </a:pPr>
            <a:r>
              <a:rPr lang="en-US" sz="2310" spc="138" dirty="0">
                <a:solidFill>
                  <a:srgbClr val="000000"/>
                </a:solidFill>
                <a:latin typeface="Kite One Italics"/>
              </a:rPr>
              <a:t>Immoral behavior</a:t>
            </a:r>
          </a:p>
          <a:p>
            <a:pPr marL="381381" lvl="1" indent="-190690">
              <a:lnSpc>
                <a:spcPts val="2725"/>
              </a:lnSpc>
              <a:buFont typeface="Arial"/>
              <a:buChar char="•"/>
            </a:pPr>
            <a:r>
              <a:rPr lang="en-US" sz="2310" spc="138" dirty="0">
                <a:solidFill>
                  <a:srgbClr val="000000"/>
                </a:solidFill>
                <a:latin typeface="Kite One Italics"/>
              </a:rPr>
              <a:t>Drug use</a:t>
            </a:r>
          </a:p>
          <a:p>
            <a:pPr marL="381381" lvl="1" indent="-190690">
              <a:lnSpc>
                <a:spcPts val="2725"/>
              </a:lnSpc>
              <a:buFont typeface="Arial"/>
              <a:buChar char="•"/>
            </a:pPr>
            <a:r>
              <a:rPr lang="en-US" sz="2310" spc="138" dirty="0">
                <a:solidFill>
                  <a:srgbClr val="000000"/>
                </a:solidFill>
                <a:latin typeface="Kite One Italics"/>
              </a:rPr>
              <a:t>Having many sex partners</a:t>
            </a:r>
          </a:p>
        </p:txBody>
      </p:sp>
      <p:sp>
        <p:nvSpPr>
          <p:cNvPr id="20" name="TextBox 20"/>
          <p:cNvSpPr txBox="1"/>
          <p:nvPr/>
        </p:nvSpPr>
        <p:spPr>
          <a:xfrm>
            <a:off x="1853301" y="3639716"/>
            <a:ext cx="5385699" cy="800684"/>
          </a:xfrm>
          <a:prstGeom prst="rect">
            <a:avLst/>
          </a:prstGeom>
        </p:spPr>
        <p:txBody>
          <a:bodyPr wrap="square" lIns="0" tIns="0" rIns="0" bIns="0" rtlCol="0" anchor="t">
            <a:spAutoFit/>
          </a:bodyPr>
          <a:lstStyle/>
          <a:p>
            <a:pPr>
              <a:lnSpc>
                <a:spcPts val="3233"/>
              </a:lnSpc>
            </a:pPr>
            <a:r>
              <a:rPr lang="en-US" sz="2310" dirty="0">
                <a:solidFill>
                  <a:srgbClr val="000000"/>
                </a:solidFill>
                <a:latin typeface="Kite One Italics"/>
              </a:rPr>
              <a:t>People may assume that people have contracted hepatitis B through: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375047" y="53578"/>
            <a:ext cx="13037627" cy="660797"/>
            <a:chOff x="0" y="0"/>
            <a:chExt cx="11175109" cy="571500"/>
          </a:xfrm>
        </p:grpSpPr>
        <p:sp>
          <p:nvSpPr>
            <p:cNvPr id="6" name="Freeform 6"/>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C62311"/>
            </a:solidFill>
          </p:spPr>
          <p:txBody>
            <a:bodyPr/>
            <a:lstStyle/>
            <a:p>
              <a:endParaRPr lang="en-US"/>
            </a:p>
          </p:txBody>
        </p:sp>
      </p:grpSp>
      <p:grpSp>
        <p:nvGrpSpPr>
          <p:cNvPr id="7" name="Group 7"/>
          <p:cNvGrpSpPr/>
          <p:nvPr/>
        </p:nvGrpSpPr>
        <p:grpSpPr>
          <a:xfrm>
            <a:off x="636521" y="1234871"/>
            <a:ext cx="5249107" cy="1154027"/>
            <a:chOff x="0" y="0"/>
            <a:chExt cx="16604019" cy="3650428"/>
          </a:xfrm>
        </p:grpSpPr>
        <p:sp>
          <p:nvSpPr>
            <p:cNvPr id="8" name="Freeform 8"/>
            <p:cNvSpPr/>
            <p:nvPr/>
          </p:nvSpPr>
          <p:spPr>
            <a:xfrm>
              <a:off x="0" y="0"/>
              <a:ext cx="16604019" cy="3650428"/>
            </a:xfrm>
            <a:custGeom>
              <a:avLst/>
              <a:gdLst/>
              <a:ahLst/>
              <a:cxnLst/>
              <a:rect l="l" t="t" r="r" b="b"/>
              <a:pathLst>
                <a:path w="16604019" h="3650428">
                  <a:moveTo>
                    <a:pt x="0" y="0"/>
                  </a:moveTo>
                  <a:lnTo>
                    <a:pt x="16604019" y="0"/>
                  </a:lnTo>
                  <a:lnTo>
                    <a:pt x="16604019" y="3650428"/>
                  </a:lnTo>
                  <a:lnTo>
                    <a:pt x="0" y="3650428"/>
                  </a:lnTo>
                  <a:close/>
                </a:path>
              </a:pathLst>
            </a:custGeom>
            <a:solidFill>
              <a:srgbClr val="F4A64E"/>
            </a:solidFill>
          </p:spPr>
          <p:txBody>
            <a:bodyPr/>
            <a:lstStyle/>
            <a:p>
              <a:endParaRPr lang="en-US"/>
            </a:p>
          </p:txBody>
        </p:sp>
      </p:grpSp>
      <p:grpSp>
        <p:nvGrpSpPr>
          <p:cNvPr id="9" name="Group 9"/>
          <p:cNvGrpSpPr/>
          <p:nvPr/>
        </p:nvGrpSpPr>
        <p:grpSpPr>
          <a:xfrm>
            <a:off x="-375047" y="53578"/>
            <a:ext cx="13037627" cy="660797"/>
            <a:chOff x="0" y="0"/>
            <a:chExt cx="11175109" cy="571500"/>
          </a:xfrm>
        </p:grpSpPr>
        <p:sp>
          <p:nvSpPr>
            <p:cNvPr id="10" name="Freeform 10"/>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F4A64E"/>
            </a:solidFill>
          </p:spPr>
          <p:txBody>
            <a:bodyPr/>
            <a:lstStyle/>
            <a:p>
              <a:endParaRPr lang="en-US"/>
            </a:p>
          </p:txBody>
        </p:sp>
      </p:grpSp>
      <p:grpSp>
        <p:nvGrpSpPr>
          <p:cNvPr id="11" name="Group 11"/>
          <p:cNvGrpSpPr/>
          <p:nvPr/>
        </p:nvGrpSpPr>
        <p:grpSpPr>
          <a:xfrm>
            <a:off x="0" y="0"/>
            <a:ext cx="12343424" cy="403799"/>
            <a:chOff x="0" y="0"/>
            <a:chExt cx="16457898" cy="538398"/>
          </a:xfrm>
        </p:grpSpPr>
        <p:pic>
          <p:nvPicPr>
            <p:cNvPr id="12" name="Picture 12"/>
            <p:cNvPicPr>
              <a:picLocks noChangeAspect="1"/>
            </p:cNvPicPr>
            <p:nvPr/>
          </p:nvPicPr>
          <p:blipFill>
            <a:blip r:embed="rId3"/>
            <a:srcRect t="48843" b="48843"/>
            <a:stretch>
              <a:fillRect/>
            </a:stretch>
          </p:blipFill>
          <p:spPr>
            <a:xfrm>
              <a:off x="0" y="0"/>
              <a:ext cx="16457898" cy="538398"/>
            </a:xfrm>
            <a:prstGeom prst="rect">
              <a:avLst/>
            </a:prstGeom>
          </p:spPr>
        </p:pic>
      </p:grpSp>
      <p:grpSp>
        <p:nvGrpSpPr>
          <p:cNvPr id="13" name="Group 13"/>
          <p:cNvGrpSpPr/>
          <p:nvPr/>
        </p:nvGrpSpPr>
        <p:grpSpPr>
          <a:xfrm>
            <a:off x="2149522" y="-20472"/>
            <a:ext cx="7472212" cy="949236"/>
            <a:chOff x="0" y="0"/>
            <a:chExt cx="9962949" cy="1265647"/>
          </a:xfrm>
        </p:grpSpPr>
        <p:grpSp>
          <p:nvGrpSpPr>
            <p:cNvPr id="14" name="Group 14"/>
            <p:cNvGrpSpPr/>
            <p:nvPr/>
          </p:nvGrpSpPr>
          <p:grpSpPr>
            <a:xfrm>
              <a:off x="0" y="0"/>
              <a:ext cx="9962949" cy="1265647"/>
              <a:chOff x="0" y="0"/>
              <a:chExt cx="11932069" cy="1516380"/>
            </a:xfrm>
          </p:grpSpPr>
          <p:sp>
            <p:nvSpPr>
              <p:cNvPr id="15" name="Freeform 15"/>
              <p:cNvSpPr/>
              <p:nvPr/>
            </p:nvSpPr>
            <p:spPr>
              <a:xfrm>
                <a:off x="0" y="0"/>
                <a:ext cx="11932069" cy="1516380"/>
              </a:xfrm>
              <a:custGeom>
                <a:avLst/>
                <a:gdLst/>
                <a:ahLst/>
                <a:cxnLst/>
                <a:rect l="l" t="t" r="r" b="b"/>
                <a:pathLst>
                  <a:path w="11932069" h="1516380">
                    <a:moveTo>
                      <a:pt x="11932069" y="0"/>
                    </a:moveTo>
                    <a:lnTo>
                      <a:pt x="0" y="0"/>
                    </a:lnTo>
                    <a:lnTo>
                      <a:pt x="345440" y="758190"/>
                    </a:lnTo>
                    <a:lnTo>
                      <a:pt x="0" y="1516380"/>
                    </a:lnTo>
                    <a:lnTo>
                      <a:pt x="11932069" y="1516380"/>
                    </a:lnTo>
                    <a:lnTo>
                      <a:pt x="11585360" y="758190"/>
                    </a:lnTo>
                    <a:close/>
                  </a:path>
                </a:pathLst>
              </a:custGeom>
              <a:solidFill>
                <a:srgbClr val="2BB580"/>
              </a:solidFill>
            </p:spPr>
            <p:txBody>
              <a:bodyPr/>
              <a:lstStyle/>
              <a:p>
                <a:endParaRPr lang="en-US"/>
              </a:p>
            </p:txBody>
          </p:sp>
        </p:grpSp>
        <p:sp>
          <p:nvSpPr>
            <p:cNvPr id="16" name="TextBox 16"/>
            <p:cNvSpPr txBox="1"/>
            <p:nvPr/>
          </p:nvSpPr>
          <p:spPr>
            <a:xfrm>
              <a:off x="414357" y="242264"/>
              <a:ext cx="9131300" cy="816654"/>
            </a:xfrm>
            <a:prstGeom prst="rect">
              <a:avLst/>
            </a:prstGeom>
          </p:spPr>
          <p:txBody>
            <a:bodyPr lIns="0" tIns="0" rIns="0" bIns="0" rtlCol="0" anchor="t">
              <a:spAutoFit/>
            </a:bodyPr>
            <a:lstStyle/>
            <a:p>
              <a:pPr algn="ctr">
                <a:lnSpc>
                  <a:spcPts val="4813"/>
                </a:lnSpc>
              </a:pPr>
              <a:endParaRPr/>
            </a:p>
          </p:txBody>
        </p:sp>
      </p:grpSp>
      <p:sp>
        <p:nvSpPr>
          <p:cNvPr id="17" name="Freeform 17"/>
          <p:cNvSpPr/>
          <p:nvPr/>
        </p:nvSpPr>
        <p:spPr>
          <a:xfrm>
            <a:off x="530411" y="2598961"/>
            <a:ext cx="1107020" cy="3830872"/>
          </a:xfrm>
          <a:custGeom>
            <a:avLst/>
            <a:gdLst/>
            <a:ahLst/>
            <a:cxnLst/>
            <a:rect l="l" t="t" r="r" b="b"/>
            <a:pathLst>
              <a:path w="1107020" h="3830872">
                <a:moveTo>
                  <a:pt x="0" y="0"/>
                </a:moveTo>
                <a:lnTo>
                  <a:pt x="1107020" y="0"/>
                </a:lnTo>
                <a:lnTo>
                  <a:pt x="1107020" y="3830872"/>
                </a:lnTo>
                <a:lnTo>
                  <a:pt x="0" y="3830872"/>
                </a:lnTo>
                <a:lnTo>
                  <a:pt x="0" y="0"/>
                </a:lnTo>
                <a:close/>
              </a:path>
            </a:pathLst>
          </a:custGeom>
          <a:blipFill>
            <a:blip r:embed="rId4">
              <a:extLst>
                <a:ext uri="{96DAC541-7B7A-43D3-8B79-37D633B846F1}">
                  <asvg:svgBlip xmlns:asvg="http://schemas.microsoft.com/office/drawing/2016/SVG/main" r:embed="rId5"/>
                </a:ext>
              </a:extLst>
            </a:blip>
            <a:stretch>
              <a:fillRect t="-168" b="-168"/>
            </a:stretch>
          </a:blipFill>
        </p:spPr>
        <p:txBody>
          <a:bodyPr/>
          <a:lstStyle/>
          <a:p>
            <a:endParaRPr lang="en-US"/>
          </a:p>
        </p:txBody>
      </p:sp>
      <p:sp>
        <p:nvSpPr>
          <p:cNvPr id="18" name="Freeform 18"/>
          <p:cNvSpPr/>
          <p:nvPr/>
        </p:nvSpPr>
        <p:spPr>
          <a:xfrm>
            <a:off x="6499081" y="2144833"/>
            <a:ext cx="5548371" cy="3248109"/>
          </a:xfrm>
          <a:custGeom>
            <a:avLst/>
            <a:gdLst/>
            <a:ahLst/>
            <a:cxnLst/>
            <a:rect l="l" t="t" r="r" b="b"/>
            <a:pathLst>
              <a:path w="5548371" h="3248109">
                <a:moveTo>
                  <a:pt x="0" y="0"/>
                </a:moveTo>
                <a:lnTo>
                  <a:pt x="5548370" y="0"/>
                </a:lnTo>
                <a:lnTo>
                  <a:pt x="5548370" y="3248109"/>
                </a:lnTo>
                <a:lnTo>
                  <a:pt x="0" y="3248109"/>
                </a:lnTo>
                <a:lnTo>
                  <a:pt x="0" y="0"/>
                </a:lnTo>
                <a:close/>
              </a:path>
            </a:pathLst>
          </a:custGeom>
          <a:blipFill>
            <a:blip r:embed="rId6"/>
            <a:stretch>
              <a:fillRect/>
            </a:stretch>
          </a:blipFill>
        </p:spPr>
        <p:txBody>
          <a:bodyPr/>
          <a:lstStyle/>
          <a:p>
            <a:endParaRPr lang="en-US"/>
          </a:p>
        </p:txBody>
      </p:sp>
      <p:sp>
        <p:nvSpPr>
          <p:cNvPr id="19" name="Freeform 19"/>
          <p:cNvSpPr/>
          <p:nvPr/>
        </p:nvSpPr>
        <p:spPr>
          <a:xfrm>
            <a:off x="6499081" y="2144833"/>
            <a:ext cx="5539109" cy="3248109"/>
          </a:xfrm>
          <a:custGeom>
            <a:avLst/>
            <a:gdLst/>
            <a:ahLst/>
            <a:cxnLst/>
            <a:rect l="l" t="t" r="r" b="b"/>
            <a:pathLst>
              <a:path w="5539109" h="3248109">
                <a:moveTo>
                  <a:pt x="0" y="0"/>
                </a:moveTo>
                <a:lnTo>
                  <a:pt x="5539109" y="0"/>
                </a:lnTo>
                <a:lnTo>
                  <a:pt x="5539109" y="3248109"/>
                </a:lnTo>
                <a:lnTo>
                  <a:pt x="0" y="3248109"/>
                </a:lnTo>
                <a:lnTo>
                  <a:pt x="0" y="0"/>
                </a:lnTo>
                <a:close/>
              </a:path>
            </a:pathLst>
          </a:custGeom>
          <a:blipFill>
            <a:blip r:embed="rId7"/>
            <a:stretch>
              <a:fillRect l="-5582" r="-5582"/>
            </a:stretch>
          </a:blipFill>
        </p:spPr>
        <p:txBody>
          <a:bodyPr/>
          <a:lstStyle/>
          <a:p>
            <a:endParaRPr lang="en-US"/>
          </a:p>
        </p:txBody>
      </p:sp>
      <p:sp>
        <p:nvSpPr>
          <p:cNvPr id="20" name="TextBox 20"/>
          <p:cNvSpPr txBox="1"/>
          <p:nvPr/>
        </p:nvSpPr>
        <p:spPr>
          <a:xfrm>
            <a:off x="1704445" y="3009224"/>
            <a:ext cx="4181183" cy="672501"/>
          </a:xfrm>
          <a:prstGeom prst="rect">
            <a:avLst/>
          </a:prstGeom>
        </p:spPr>
        <p:txBody>
          <a:bodyPr lIns="0" tIns="0" rIns="0" bIns="0" rtlCol="0" anchor="t">
            <a:spAutoFit/>
          </a:bodyPr>
          <a:lstStyle/>
          <a:p>
            <a:pPr>
              <a:lnSpc>
                <a:spcPts val="2671"/>
              </a:lnSpc>
            </a:pPr>
            <a:r>
              <a:rPr lang="en-US" sz="2264" spc="135">
                <a:solidFill>
                  <a:srgbClr val="000000"/>
                </a:solidFill>
                <a:latin typeface="Kite One Italics"/>
              </a:rPr>
              <a:t>People most commonly get hepatitis B from:</a:t>
            </a:r>
          </a:p>
        </p:txBody>
      </p:sp>
      <p:sp>
        <p:nvSpPr>
          <p:cNvPr id="21" name="TextBox 21"/>
          <p:cNvSpPr txBox="1"/>
          <p:nvPr/>
        </p:nvSpPr>
        <p:spPr>
          <a:xfrm>
            <a:off x="1822687" y="5487952"/>
            <a:ext cx="5069049" cy="684248"/>
          </a:xfrm>
          <a:prstGeom prst="rect">
            <a:avLst/>
          </a:prstGeom>
        </p:spPr>
        <p:txBody>
          <a:bodyPr lIns="0" tIns="0" rIns="0" bIns="0" rtlCol="0" anchor="t">
            <a:spAutoFit/>
          </a:bodyPr>
          <a:lstStyle/>
          <a:p>
            <a:pPr>
              <a:lnSpc>
                <a:spcPts val="2671"/>
              </a:lnSpc>
            </a:pPr>
            <a:r>
              <a:rPr lang="en-US" sz="2264" spc="135">
                <a:solidFill>
                  <a:srgbClr val="000000"/>
                </a:solidFill>
                <a:latin typeface="Kite One Italics"/>
              </a:rPr>
              <a:t>Anyone can get it regardless of their cultural or religious values</a:t>
            </a:r>
          </a:p>
        </p:txBody>
      </p:sp>
      <p:sp>
        <p:nvSpPr>
          <p:cNvPr id="22" name="TextBox 22"/>
          <p:cNvSpPr txBox="1"/>
          <p:nvPr/>
        </p:nvSpPr>
        <p:spPr>
          <a:xfrm>
            <a:off x="907179" y="1309032"/>
            <a:ext cx="4707792" cy="958080"/>
          </a:xfrm>
          <a:prstGeom prst="rect">
            <a:avLst/>
          </a:prstGeom>
        </p:spPr>
        <p:txBody>
          <a:bodyPr lIns="0" tIns="0" rIns="0" bIns="0" rtlCol="0" anchor="t">
            <a:spAutoFit/>
          </a:bodyPr>
          <a:lstStyle/>
          <a:p>
            <a:pPr algn="ctr">
              <a:lnSpc>
                <a:spcPts val="3860"/>
              </a:lnSpc>
            </a:pPr>
            <a:r>
              <a:rPr lang="en-US" sz="2757">
                <a:solidFill>
                  <a:srgbClr val="FFFFFF"/>
                </a:solidFill>
                <a:latin typeface="Kite One Bold"/>
              </a:rPr>
              <a:t>To overcome misinformation, emphasize the facts!</a:t>
            </a:r>
          </a:p>
        </p:txBody>
      </p:sp>
      <p:sp>
        <p:nvSpPr>
          <p:cNvPr id="23" name="TextBox 23"/>
          <p:cNvSpPr txBox="1"/>
          <p:nvPr/>
        </p:nvSpPr>
        <p:spPr>
          <a:xfrm>
            <a:off x="1928425" y="3870720"/>
            <a:ext cx="4725904" cy="1339251"/>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Their mothers during birth</a:t>
            </a:r>
          </a:p>
          <a:p>
            <a:pPr marL="373797" lvl="1" indent="-186898">
              <a:lnSpc>
                <a:spcPts val="2671"/>
              </a:lnSpc>
              <a:buFont typeface="Arial"/>
              <a:buChar char="•"/>
            </a:pPr>
            <a:r>
              <a:rPr lang="en-US" sz="2264" spc="135">
                <a:solidFill>
                  <a:srgbClr val="000000"/>
                </a:solidFill>
                <a:latin typeface="Kite One Italics"/>
              </a:rPr>
              <a:t>Contact with the blood of someone living with hepatitis B during early childhood</a:t>
            </a:r>
          </a:p>
        </p:txBody>
      </p:sp>
      <p:sp>
        <p:nvSpPr>
          <p:cNvPr id="24" name="TextBox 24"/>
          <p:cNvSpPr txBox="1"/>
          <p:nvPr/>
        </p:nvSpPr>
        <p:spPr>
          <a:xfrm>
            <a:off x="2233975" y="123893"/>
            <a:ext cx="7334250"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Dispelling Stigma: Misinformation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19050" y="566559"/>
            <a:ext cx="4126485" cy="3035977"/>
            <a:chOff x="0" y="0"/>
            <a:chExt cx="5501979" cy="4047970"/>
          </a:xfrm>
        </p:grpSpPr>
        <p:pic>
          <p:nvPicPr>
            <p:cNvPr id="6" name="Picture 6"/>
            <p:cNvPicPr>
              <a:picLocks noChangeAspect="1"/>
            </p:cNvPicPr>
            <p:nvPr/>
          </p:nvPicPr>
          <p:blipFill>
            <a:blip r:embed="rId3"/>
            <a:srcRect l="14151" r="14151"/>
            <a:stretch>
              <a:fillRect/>
            </a:stretch>
          </p:blipFill>
          <p:spPr>
            <a:xfrm>
              <a:off x="0" y="0"/>
              <a:ext cx="5501979" cy="4047970"/>
            </a:xfrm>
            <a:prstGeom prst="rect">
              <a:avLst/>
            </a:prstGeom>
          </p:spPr>
        </p:pic>
      </p:grpSp>
      <p:grpSp>
        <p:nvGrpSpPr>
          <p:cNvPr id="7" name="Group 7"/>
          <p:cNvGrpSpPr/>
          <p:nvPr/>
        </p:nvGrpSpPr>
        <p:grpSpPr>
          <a:xfrm>
            <a:off x="-713254" y="50959"/>
            <a:ext cx="13037627" cy="660797"/>
            <a:chOff x="0" y="0"/>
            <a:chExt cx="11175109" cy="571500"/>
          </a:xfrm>
        </p:grpSpPr>
        <p:sp>
          <p:nvSpPr>
            <p:cNvPr id="8" name="Freeform 8"/>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F4A64E"/>
            </a:solidFill>
          </p:spPr>
          <p:txBody>
            <a:bodyPr/>
            <a:lstStyle/>
            <a:p>
              <a:endParaRPr lang="en-US"/>
            </a:p>
          </p:txBody>
        </p:sp>
      </p:grpSp>
      <p:grpSp>
        <p:nvGrpSpPr>
          <p:cNvPr id="9" name="Group 9"/>
          <p:cNvGrpSpPr/>
          <p:nvPr/>
        </p:nvGrpSpPr>
        <p:grpSpPr>
          <a:xfrm>
            <a:off x="0" y="0"/>
            <a:ext cx="12343424" cy="403799"/>
            <a:chOff x="0" y="0"/>
            <a:chExt cx="16457898" cy="538398"/>
          </a:xfrm>
        </p:grpSpPr>
        <p:pic>
          <p:nvPicPr>
            <p:cNvPr id="10" name="Picture 10"/>
            <p:cNvPicPr>
              <a:picLocks noChangeAspect="1"/>
            </p:cNvPicPr>
            <p:nvPr/>
          </p:nvPicPr>
          <p:blipFill>
            <a:blip r:embed="rId4"/>
            <a:srcRect t="48843" b="48843"/>
            <a:stretch>
              <a:fillRect/>
            </a:stretch>
          </p:blipFill>
          <p:spPr>
            <a:xfrm>
              <a:off x="0" y="0"/>
              <a:ext cx="16457898" cy="538398"/>
            </a:xfrm>
            <a:prstGeom prst="rect">
              <a:avLst/>
            </a:prstGeom>
          </p:spPr>
        </p:pic>
      </p:grpSp>
      <p:grpSp>
        <p:nvGrpSpPr>
          <p:cNvPr id="11" name="Group 11"/>
          <p:cNvGrpSpPr/>
          <p:nvPr/>
        </p:nvGrpSpPr>
        <p:grpSpPr>
          <a:xfrm>
            <a:off x="2149522" y="-20472"/>
            <a:ext cx="7472212" cy="949236"/>
            <a:chOff x="0" y="0"/>
            <a:chExt cx="9962949" cy="1265647"/>
          </a:xfrm>
        </p:grpSpPr>
        <p:grpSp>
          <p:nvGrpSpPr>
            <p:cNvPr id="12" name="Group 12"/>
            <p:cNvGrpSpPr/>
            <p:nvPr/>
          </p:nvGrpSpPr>
          <p:grpSpPr>
            <a:xfrm>
              <a:off x="0" y="0"/>
              <a:ext cx="9962949" cy="1265647"/>
              <a:chOff x="0" y="0"/>
              <a:chExt cx="11932069" cy="1516380"/>
            </a:xfrm>
          </p:grpSpPr>
          <p:sp>
            <p:nvSpPr>
              <p:cNvPr id="13" name="Freeform 13"/>
              <p:cNvSpPr/>
              <p:nvPr/>
            </p:nvSpPr>
            <p:spPr>
              <a:xfrm>
                <a:off x="0" y="0"/>
                <a:ext cx="11932069" cy="1516380"/>
              </a:xfrm>
              <a:custGeom>
                <a:avLst/>
                <a:gdLst/>
                <a:ahLst/>
                <a:cxnLst/>
                <a:rect l="l" t="t" r="r" b="b"/>
                <a:pathLst>
                  <a:path w="11932069" h="1516380">
                    <a:moveTo>
                      <a:pt x="11932069" y="0"/>
                    </a:moveTo>
                    <a:lnTo>
                      <a:pt x="0" y="0"/>
                    </a:lnTo>
                    <a:lnTo>
                      <a:pt x="345440" y="758190"/>
                    </a:lnTo>
                    <a:lnTo>
                      <a:pt x="0" y="1516380"/>
                    </a:lnTo>
                    <a:lnTo>
                      <a:pt x="11932069" y="1516380"/>
                    </a:lnTo>
                    <a:lnTo>
                      <a:pt x="11585360" y="758190"/>
                    </a:lnTo>
                    <a:close/>
                  </a:path>
                </a:pathLst>
              </a:custGeom>
              <a:solidFill>
                <a:srgbClr val="2BB580"/>
              </a:solidFill>
            </p:spPr>
            <p:txBody>
              <a:bodyPr/>
              <a:lstStyle/>
              <a:p>
                <a:endParaRPr lang="en-US"/>
              </a:p>
            </p:txBody>
          </p:sp>
        </p:grpSp>
        <p:sp>
          <p:nvSpPr>
            <p:cNvPr id="14" name="TextBox 14"/>
            <p:cNvSpPr txBox="1"/>
            <p:nvPr/>
          </p:nvSpPr>
          <p:spPr>
            <a:xfrm>
              <a:off x="414357" y="242264"/>
              <a:ext cx="9131300" cy="816654"/>
            </a:xfrm>
            <a:prstGeom prst="rect">
              <a:avLst/>
            </a:prstGeom>
          </p:spPr>
          <p:txBody>
            <a:bodyPr lIns="0" tIns="0" rIns="0" bIns="0" rtlCol="0" anchor="t">
              <a:spAutoFit/>
            </a:bodyPr>
            <a:lstStyle/>
            <a:p>
              <a:pPr algn="ctr">
                <a:lnSpc>
                  <a:spcPts val="4813"/>
                </a:lnSpc>
              </a:pPr>
              <a:endParaRPr/>
            </a:p>
          </p:txBody>
        </p:sp>
      </p:grpSp>
      <p:sp>
        <p:nvSpPr>
          <p:cNvPr id="15" name="Freeform 15"/>
          <p:cNvSpPr/>
          <p:nvPr/>
        </p:nvSpPr>
        <p:spPr>
          <a:xfrm>
            <a:off x="4827867" y="1370266"/>
            <a:ext cx="5958813" cy="698921"/>
          </a:xfrm>
          <a:custGeom>
            <a:avLst/>
            <a:gdLst/>
            <a:ahLst/>
            <a:cxnLst/>
            <a:rect l="l" t="t" r="r" b="b"/>
            <a:pathLst>
              <a:path w="5958813" h="698921">
                <a:moveTo>
                  <a:pt x="0" y="0"/>
                </a:moveTo>
                <a:lnTo>
                  <a:pt x="5958814" y="0"/>
                </a:lnTo>
                <a:lnTo>
                  <a:pt x="5958814" y="698921"/>
                </a:lnTo>
                <a:lnTo>
                  <a:pt x="0" y="698921"/>
                </a:lnTo>
                <a:lnTo>
                  <a:pt x="0" y="0"/>
                </a:lnTo>
                <a:close/>
              </a:path>
            </a:pathLst>
          </a:custGeom>
          <a:blipFill>
            <a:blip r:embed="rId5">
              <a:extLst>
                <a:ext uri="{96DAC541-7B7A-43D3-8B79-37D633B846F1}">
                  <asvg:svgBlip xmlns:asvg="http://schemas.microsoft.com/office/drawing/2016/SVG/main" r:embed="rId6"/>
                </a:ext>
              </a:extLst>
            </a:blip>
            <a:stretch>
              <a:fillRect t="-376286" b="-376286"/>
            </a:stretch>
          </a:blipFill>
        </p:spPr>
        <p:txBody>
          <a:bodyPr/>
          <a:lstStyle/>
          <a:p>
            <a:endParaRPr lang="en-US"/>
          </a:p>
        </p:txBody>
      </p:sp>
      <p:grpSp>
        <p:nvGrpSpPr>
          <p:cNvPr id="16" name="Group 16"/>
          <p:cNvGrpSpPr/>
          <p:nvPr/>
        </p:nvGrpSpPr>
        <p:grpSpPr>
          <a:xfrm>
            <a:off x="-19050" y="3719065"/>
            <a:ext cx="1886473" cy="3138935"/>
            <a:chOff x="0" y="0"/>
            <a:chExt cx="2515298" cy="4185246"/>
          </a:xfrm>
        </p:grpSpPr>
        <p:pic>
          <p:nvPicPr>
            <p:cNvPr id="17" name="Picture 17"/>
            <p:cNvPicPr>
              <a:picLocks noChangeAspect="1"/>
            </p:cNvPicPr>
            <p:nvPr/>
          </p:nvPicPr>
          <p:blipFill>
            <a:blip r:embed="rId7"/>
            <a:srcRect l="4897" r="4897"/>
            <a:stretch>
              <a:fillRect/>
            </a:stretch>
          </p:blipFill>
          <p:spPr>
            <a:xfrm>
              <a:off x="0" y="0"/>
              <a:ext cx="2515298" cy="4185246"/>
            </a:xfrm>
            <a:prstGeom prst="rect">
              <a:avLst/>
            </a:prstGeom>
          </p:spPr>
        </p:pic>
      </p:grpSp>
      <p:grpSp>
        <p:nvGrpSpPr>
          <p:cNvPr id="18" name="Group 18"/>
          <p:cNvGrpSpPr/>
          <p:nvPr/>
        </p:nvGrpSpPr>
        <p:grpSpPr>
          <a:xfrm>
            <a:off x="2044192" y="3719065"/>
            <a:ext cx="2063242" cy="3138935"/>
            <a:chOff x="0" y="0"/>
            <a:chExt cx="2750990" cy="4185246"/>
          </a:xfrm>
        </p:grpSpPr>
        <p:pic>
          <p:nvPicPr>
            <p:cNvPr id="19" name="Picture 19"/>
            <p:cNvPicPr>
              <a:picLocks noChangeAspect="1"/>
            </p:cNvPicPr>
            <p:nvPr/>
          </p:nvPicPr>
          <p:blipFill>
            <a:blip r:embed="rId8"/>
            <a:srcRect l="28103" r="28103"/>
            <a:stretch>
              <a:fillRect/>
            </a:stretch>
          </p:blipFill>
          <p:spPr>
            <a:xfrm>
              <a:off x="0" y="0"/>
              <a:ext cx="2750990" cy="4185246"/>
            </a:xfrm>
            <a:prstGeom prst="rect">
              <a:avLst/>
            </a:prstGeom>
          </p:spPr>
        </p:pic>
      </p:grpSp>
      <p:sp>
        <p:nvSpPr>
          <p:cNvPr id="20" name="Freeform 20"/>
          <p:cNvSpPr/>
          <p:nvPr/>
        </p:nvSpPr>
        <p:spPr>
          <a:xfrm>
            <a:off x="4702006" y="2312617"/>
            <a:ext cx="1103554" cy="3819995"/>
          </a:xfrm>
          <a:custGeom>
            <a:avLst/>
            <a:gdLst/>
            <a:ahLst/>
            <a:cxnLst/>
            <a:rect l="l" t="t" r="r" b="b"/>
            <a:pathLst>
              <a:path w="1103554" h="3819995">
                <a:moveTo>
                  <a:pt x="0" y="0"/>
                </a:moveTo>
                <a:lnTo>
                  <a:pt x="1103554" y="0"/>
                </a:lnTo>
                <a:lnTo>
                  <a:pt x="1103554" y="3819995"/>
                </a:lnTo>
                <a:lnTo>
                  <a:pt x="0" y="3819995"/>
                </a:lnTo>
                <a:lnTo>
                  <a:pt x="0" y="0"/>
                </a:lnTo>
                <a:close/>
              </a:path>
            </a:pathLst>
          </a:custGeom>
          <a:blipFill>
            <a:blip r:embed="rId9">
              <a:extLst>
                <a:ext uri="{96DAC541-7B7A-43D3-8B79-37D633B846F1}">
                  <asvg:svgBlip xmlns:asvg="http://schemas.microsoft.com/office/drawing/2016/SVG/main" r:embed="rId10"/>
                </a:ext>
              </a:extLst>
            </a:blip>
            <a:stretch>
              <a:fillRect t="-154" b="-154"/>
            </a:stretch>
          </a:blipFill>
        </p:spPr>
        <p:txBody>
          <a:bodyPr/>
          <a:lstStyle/>
          <a:p>
            <a:endParaRPr lang="en-US"/>
          </a:p>
        </p:txBody>
      </p:sp>
      <p:sp>
        <p:nvSpPr>
          <p:cNvPr id="21" name="TextBox 21"/>
          <p:cNvSpPr txBox="1"/>
          <p:nvPr/>
        </p:nvSpPr>
        <p:spPr>
          <a:xfrm>
            <a:off x="2251881" y="141799"/>
            <a:ext cx="7334250"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Dispelling Stigma: Fear</a:t>
            </a:r>
          </a:p>
        </p:txBody>
      </p:sp>
      <p:sp>
        <p:nvSpPr>
          <p:cNvPr id="22" name="TextBox 22"/>
          <p:cNvSpPr txBox="1"/>
          <p:nvPr/>
        </p:nvSpPr>
        <p:spPr>
          <a:xfrm>
            <a:off x="5016185" y="1504465"/>
            <a:ext cx="6804825" cy="415488"/>
          </a:xfrm>
          <a:prstGeom prst="rect">
            <a:avLst/>
          </a:prstGeom>
        </p:spPr>
        <p:txBody>
          <a:bodyPr lIns="0" tIns="0" rIns="0" bIns="0" rtlCol="0" anchor="t">
            <a:spAutoFit/>
          </a:bodyPr>
          <a:lstStyle/>
          <a:p>
            <a:pPr>
              <a:lnSpc>
                <a:spcPts val="3265"/>
              </a:lnSpc>
            </a:pPr>
            <a:r>
              <a:rPr lang="en-US" sz="2767" spc="166">
                <a:solidFill>
                  <a:srgbClr val="FFFFFF"/>
                </a:solidFill>
                <a:latin typeface="Kite One Italics"/>
              </a:rPr>
              <a:t>Stigma can also come from fear.</a:t>
            </a:r>
          </a:p>
        </p:txBody>
      </p:sp>
      <p:sp>
        <p:nvSpPr>
          <p:cNvPr id="23" name="TextBox 23"/>
          <p:cNvSpPr txBox="1"/>
          <p:nvPr/>
        </p:nvSpPr>
        <p:spPr>
          <a:xfrm>
            <a:off x="6010189" y="3269797"/>
            <a:ext cx="5810820" cy="1362746"/>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Managing a hepatitis B infection</a:t>
            </a:r>
          </a:p>
          <a:p>
            <a:pPr marL="747593" lvl="2" indent="-249198">
              <a:lnSpc>
                <a:spcPts val="2671"/>
              </a:lnSpc>
              <a:buFont typeface="Arial"/>
              <a:buChar char="⚬"/>
            </a:pPr>
            <a:r>
              <a:rPr lang="en-US" sz="2264" spc="135">
                <a:solidFill>
                  <a:srgbClr val="000000"/>
                </a:solidFill>
                <a:latin typeface="Kite One Italics"/>
              </a:rPr>
              <a:t>Cost</a:t>
            </a:r>
          </a:p>
          <a:p>
            <a:pPr marL="747593" lvl="2" indent="-249198">
              <a:lnSpc>
                <a:spcPts val="2671"/>
              </a:lnSpc>
              <a:buFont typeface="Arial"/>
              <a:buChar char="⚬"/>
            </a:pPr>
            <a:r>
              <a:rPr lang="en-US" sz="2264" spc="135">
                <a:solidFill>
                  <a:srgbClr val="000000"/>
                </a:solidFill>
                <a:latin typeface="Kite One Italics"/>
              </a:rPr>
              <a:t>Seeing a doctor regularly</a:t>
            </a:r>
          </a:p>
          <a:p>
            <a:pPr marL="747593" lvl="2" indent="-249198">
              <a:lnSpc>
                <a:spcPts val="2671"/>
              </a:lnSpc>
              <a:buFont typeface="Arial"/>
              <a:buChar char="⚬"/>
            </a:pPr>
            <a:r>
              <a:rPr lang="en-US" sz="2264" spc="135">
                <a:solidFill>
                  <a:srgbClr val="000000"/>
                </a:solidFill>
                <a:latin typeface="Kite One Italics"/>
              </a:rPr>
              <a:t>Family burden</a:t>
            </a:r>
          </a:p>
        </p:txBody>
      </p:sp>
      <p:sp>
        <p:nvSpPr>
          <p:cNvPr id="24" name="TextBox 24"/>
          <p:cNvSpPr txBox="1"/>
          <p:nvPr/>
        </p:nvSpPr>
        <p:spPr>
          <a:xfrm>
            <a:off x="6010189" y="4877770"/>
            <a:ext cx="5810820" cy="1005876"/>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Social stigma</a:t>
            </a:r>
          </a:p>
          <a:p>
            <a:pPr marL="747593" lvl="2" indent="-249198">
              <a:lnSpc>
                <a:spcPts val="2671"/>
              </a:lnSpc>
              <a:buFont typeface="Arial"/>
              <a:buChar char="⚬"/>
            </a:pPr>
            <a:r>
              <a:rPr lang="en-US" sz="2264" spc="135">
                <a:solidFill>
                  <a:srgbClr val="000000"/>
                </a:solidFill>
                <a:latin typeface="Kite One Italics"/>
              </a:rPr>
              <a:t>Isolation from friends and family</a:t>
            </a:r>
          </a:p>
          <a:p>
            <a:pPr marL="747593" lvl="2" indent="-249198">
              <a:lnSpc>
                <a:spcPts val="2671"/>
              </a:lnSpc>
              <a:buFont typeface="Arial"/>
              <a:buChar char="⚬"/>
            </a:pPr>
            <a:r>
              <a:rPr lang="en-US" sz="2264" spc="135">
                <a:solidFill>
                  <a:srgbClr val="000000"/>
                </a:solidFill>
                <a:latin typeface="Kite One Italics"/>
              </a:rPr>
              <a:t>Community judgment</a:t>
            </a:r>
          </a:p>
        </p:txBody>
      </p:sp>
      <p:sp>
        <p:nvSpPr>
          <p:cNvPr id="25" name="TextBox 25"/>
          <p:cNvSpPr txBox="1"/>
          <p:nvPr/>
        </p:nvSpPr>
        <p:spPr>
          <a:xfrm>
            <a:off x="6096000" y="2607244"/>
            <a:ext cx="5810820" cy="344999"/>
          </a:xfrm>
          <a:prstGeom prst="rect">
            <a:avLst/>
          </a:prstGeom>
        </p:spPr>
        <p:txBody>
          <a:bodyPr lIns="0" tIns="0" rIns="0" bIns="0" rtlCol="0" anchor="t">
            <a:spAutoFit/>
          </a:bodyPr>
          <a:lstStyle/>
          <a:p>
            <a:pPr marL="373797" lvl="1" indent="-186898">
              <a:lnSpc>
                <a:spcPts val="2671"/>
              </a:lnSpc>
              <a:buFont typeface="Arial"/>
              <a:buChar char="•"/>
            </a:pPr>
            <a:r>
              <a:rPr lang="en-US" sz="2264" spc="135">
                <a:solidFill>
                  <a:srgbClr val="000000"/>
                </a:solidFill>
                <a:latin typeface="Kite One Italics"/>
              </a:rPr>
              <a:t>Being seen getting tested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3" name="Group 3"/>
          <p:cNvGrpSpPr/>
          <p:nvPr/>
        </p:nvGrpSpPr>
        <p:grpSpPr>
          <a:xfrm>
            <a:off x="-19050" y="-19050"/>
            <a:ext cx="12343424" cy="403799"/>
            <a:chOff x="0" y="0"/>
            <a:chExt cx="16457898" cy="538398"/>
          </a:xfrm>
        </p:grpSpPr>
        <p:pic>
          <p:nvPicPr>
            <p:cNvPr id="4" name="Picture 4"/>
            <p:cNvPicPr>
              <a:picLocks noChangeAspect="1"/>
            </p:cNvPicPr>
            <p:nvPr/>
          </p:nvPicPr>
          <p:blipFill>
            <a:blip r:embed="rId2"/>
            <a:srcRect t="48364" b="48364"/>
            <a:stretch>
              <a:fillRect/>
            </a:stretch>
          </p:blipFill>
          <p:spPr>
            <a:xfrm>
              <a:off x="0" y="0"/>
              <a:ext cx="16457898" cy="538398"/>
            </a:xfrm>
            <a:prstGeom prst="rect">
              <a:avLst/>
            </a:prstGeom>
          </p:spPr>
        </p:pic>
      </p:grpSp>
      <p:grpSp>
        <p:nvGrpSpPr>
          <p:cNvPr id="5" name="Group 5"/>
          <p:cNvGrpSpPr/>
          <p:nvPr/>
        </p:nvGrpSpPr>
        <p:grpSpPr>
          <a:xfrm>
            <a:off x="-19050" y="566559"/>
            <a:ext cx="4126485" cy="3035977"/>
            <a:chOff x="0" y="0"/>
            <a:chExt cx="5501979" cy="4047970"/>
          </a:xfrm>
        </p:grpSpPr>
        <p:pic>
          <p:nvPicPr>
            <p:cNvPr id="6" name="Picture 6"/>
            <p:cNvPicPr>
              <a:picLocks noChangeAspect="1"/>
            </p:cNvPicPr>
            <p:nvPr/>
          </p:nvPicPr>
          <p:blipFill>
            <a:blip r:embed="rId3"/>
            <a:srcRect l="9387"/>
            <a:stretch>
              <a:fillRect/>
            </a:stretch>
          </p:blipFill>
          <p:spPr>
            <a:xfrm>
              <a:off x="0" y="0"/>
              <a:ext cx="5501979" cy="4047970"/>
            </a:xfrm>
            <a:prstGeom prst="rect">
              <a:avLst/>
            </a:prstGeom>
          </p:spPr>
        </p:pic>
      </p:grpSp>
      <p:grpSp>
        <p:nvGrpSpPr>
          <p:cNvPr id="7" name="Group 7"/>
          <p:cNvGrpSpPr/>
          <p:nvPr/>
        </p:nvGrpSpPr>
        <p:grpSpPr>
          <a:xfrm>
            <a:off x="-19050" y="3719065"/>
            <a:ext cx="1886473" cy="3138935"/>
            <a:chOff x="0" y="0"/>
            <a:chExt cx="2515298" cy="4185246"/>
          </a:xfrm>
        </p:grpSpPr>
        <p:pic>
          <p:nvPicPr>
            <p:cNvPr id="8" name="Picture 8"/>
            <p:cNvPicPr>
              <a:picLocks noChangeAspect="1"/>
            </p:cNvPicPr>
            <p:nvPr/>
          </p:nvPicPr>
          <p:blipFill>
            <a:blip r:embed="rId4"/>
            <a:srcRect l="29979" r="29979"/>
            <a:stretch>
              <a:fillRect/>
            </a:stretch>
          </p:blipFill>
          <p:spPr>
            <a:xfrm>
              <a:off x="0" y="0"/>
              <a:ext cx="2515298" cy="4185246"/>
            </a:xfrm>
            <a:prstGeom prst="rect">
              <a:avLst/>
            </a:prstGeom>
          </p:spPr>
        </p:pic>
      </p:grpSp>
      <p:grpSp>
        <p:nvGrpSpPr>
          <p:cNvPr id="9" name="Group 9"/>
          <p:cNvGrpSpPr/>
          <p:nvPr/>
        </p:nvGrpSpPr>
        <p:grpSpPr>
          <a:xfrm>
            <a:off x="2044192" y="3719065"/>
            <a:ext cx="2063242" cy="3138935"/>
            <a:chOff x="0" y="0"/>
            <a:chExt cx="2750990" cy="4185246"/>
          </a:xfrm>
        </p:grpSpPr>
        <p:pic>
          <p:nvPicPr>
            <p:cNvPr id="10" name="Picture 10"/>
            <p:cNvPicPr>
              <a:picLocks noChangeAspect="1"/>
            </p:cNvPicPr>
            <p:nvPr/>
          </p:nvPicPr>
          <p:blipFill>
            <a:blip r:embed="rId5"/>
            <a:srcRect l="38176" r="18030"/>
            <a:stretch>
              <a:fillRect/>
            </a:stretch>
          </p:blipFill>
          <p:spPr>
            <a:xfrm>
              <a:off x="0" y="0"/>
              <a:ext cx="2750990" cy="4185246"/>
            </a:xfrm>
            <a:prstGeom prst="rect">
              <a:avLst/>
            </a:prstGeom>
          </p:spPr>
        </p:pic>
      </p:grpSp>
      <p:grpSp>
        <p:nvGrpSpPr>
          <p:cNvPr id="11" name="Group 11"/>
          <p:cNvGrpSpPr/>
          <p:nvPr/>
        </p:nvGrpSpPr>
        <p:grpSpPr>
          <a:xfrm>
            <a:off x="-375047" y="53578"/>
            <a:ext cx="13037627" cy="660797"/>
            <a:chOff x="0" y="0"/>
            <a:chExt cx="11175109" cy="571500"/>
          </a:xfrm>
        </p:grpSpPr>
        <p:sp>
          <p:nvSpPr>
            <p:cNvPr id="12" name="Freeform 12"/>
            <p:cNvSpPr/>
            <p:nvPr/>
          </p:nvSpPr>
          <p:spPr>
            <a:xfrm>
              <a:off x="0" y="255270"/>
              <a:ext cx="11175109" cy="69850"/>
            </a:xfrm>
            <a:custGeom>
              <a:avLst/>
              <a:gdLst/>
              <a:ahLst/>
              <a:cxnLst/>
              <a:rect l="l" t="t" r="r" b="b"/>
              <a:pathLst>
                <a:path w="11175109" h="69850">
                  <a:moveTo>
                    <a:pt x="10884279" y="0"/>
                  </a:moveTo>
                  <a:lnTo>
                    <a:pt x="0" y="0"/>
                  </a:lnTo>
                  <a:lnTo>
                    <a:pt x="0" y="69850"/>
                  </a:lnTo>
                  <a:lnTo>
                    <a:pt x="11175109" y="69850"/>
                  </a:lnTo>
                  <a:lnTo>
                    <a:pt x="11175109" y="0"/>
                  </a:lnTo>
                  <a:close/>
                </a:path>
              </a:pathLst>
            </a:custGeom>
            <a:solidFill>
              <a:srgbClr val="F4A64E"/>
            </a:solidFill>
          </p:spPr>
          <p:txBody>
            <a:bodyPr/>
            <a:lstStyle/>
            <a:p>
              <a:endParaRPr lang="en-US"/>
            </a:p>
          </p:txBody>
        </p:sp>
      </p:grpSp>
      <p:grpSp>
        <p:nvGrpSpPr>
          <p:cNvPr id="13" name="Group 13"/>
          <p:cNvGrpSpPr/>
          <p:nvPr/>
        </p:nvGrpSpPr>
        <p:grpSpPr>
          <a:xfrm>
            <a:off x="0" y="0"/>
            <a:ext cx="12343424" cy="403799"/>
            <a:chOff x="0" y="0"/>
            <a:chExt cx="16457898" cy="538398"/>
          </a:xfrm>
        </p:grpSpPr>
        <p:pic>
          <p:nvPicPr>
            <p:cNvPr id="14" name="Picture 14"/>
            <p:cNvPicPr>
              <a:picLocks noChangeAspect="1"/>
            </p:cNvPicPr>
            <p:nvPr/>
          </p:nvPicPr>
          <p:blipFill>
            <a:blip r:embed="rId6"/>
            <a:srcRect t="48843" b="48843"/>
            <a:stretch>
              <a:fillRect/>
            </a:stretch>
          </p:blipFill>
          <p:spPr>
            <a:xfrm>
              <a:off x="0" y="0"/>
              <a:ext cx="16457898" cy="538398"/>
            </a:xfrm>
            <a:prstGeom prst="rect">
              <a:avLst/>
            </a:prstGeom>
          </p:spPr>
        </p:pic>
      </p:grpSp>
      <p:grpSp>
        <p:nvGrpSpPr>
          <p:cNvPr id="15" name="Group 15"/>
          <p:cNvGrpSpPr/>
          <p:nvPr/>
        </p:nvGrpSpPr>
        <p:grpSpPr>
          <a:xfrm>
            <a:off x="2149522" y="-20472"/>
            <a:ext cx="7472212" cy="949236"/>
            <a:chOff x="0" y="0"/>
            <a:chExt cx="9962949" cy="1265647"/>
          </a:xfrm>
        </p:grpSpPr>
        <p:grpSp>
          <p:nvGrpSpPr>
            <p:cNvPr id="16" name="Group 16"/>
            <p:cNvGrpSpPr/>
            <p:nvPr/>
          </p:nvGrpSpPr>
          <p:grpSpPr>
            <a:xfrm>
              <a:off x="0" y="0"/>
              <a:ext cx="9962949" cy="1265647"/>
              <a:chOff x="0" y="0"/>
              <a:chExt cx="11932069" cy="1516380"/>
            </a:xfrm>
          </p:grpSpPr>
          <p:sp>
            <p:nvSpPr>
              <p:cNvPr id="17" name="Freeform 17"/>
              <p:cNvSpPr/>
              <p:nvPr/>
            </p:nvSpPr>
            <p:spPr>
              <a:xfrm>
                <a:off x="0" y="0"/>
                <a:ext cx="11932069" cy="1516380"/>
              </a:xfrm>
              <a:custGeom>
                <a:avLst/>
                <a:gdLst/>
                <a:ahLst/>
                <a:cxnLst/>
                <a:rect l="l" t="t" r="r" b="b"/>
                <a:pathLst>
                  <a:path w="11932069" h="1516380">
                    <a:moveTo>
                      <a:pt x="11932069" y="0"/>
                    </a:moveTo>
                    <a:lnTo>
                      <a:pt x="0" y="0"/>
                    </a:lnTo>
                    <a:lnTo>
                      <a:pt x="345440" y="758190"/>
                    </a:lnTo>
                    <a:lnTo>
                      <a:pt x="0" y="1516380"/>
                    </a:lnTo>
                    <a:lnTo>
                      <a:pt x="11932069" y="1516380"/>
                    </a:lnTo>
                    <a:lnTo>
                      <a:pt x="11585360" y="758190"/>
                    </a:lnTo>
                    <a:close/>
                  </a:path>
                </a:pathLst>
              </a:custGeom>
              <a:solidFill>
                <a:srgbClr val="2BB580"/>
              </a:solidFill>
            </p:spPr>
            <p:txBody>
              <a:bodyPr/>
              <a:lstStyle/>
              <a:p>
                <a:endParaRPr lang="en-US"/>
              </a:p>
            </p:txBody>
          </p:sp>
        </p:grpSp>
        <p:sp>
          <p:nvSpPr>
            <p:cNvPr id="18" name="TextBox 18"/>
            <p:cNvSpPr txBox="1"/>
            <p:nvPr/>
          </p:nvSpPr>
          <p:spPr>
            <a:xfrm>
              <a:off x="414357" y="242264"/>
              <a:ext cx="9131300" cy="816654"/>
            </a:xfrm>
            <a:prstGeom prst="rect">
              <a:avLst/>
            </a:prstGeom>
          </p:spPr>
          <p:txBody>
            <a:bodyPr lIns="0" tIns="0" rIns="0" bIns="0" rtlCol="0" anchor="t">
              <a:spAutoFit/>
            </a:bodyPr>
            <a:lstStyle/>
            <a:p>
              <a:pPr algn="ctr">
                <a:lnSpc>
                  <a:spcPts val="4813"/>
                </a:lnSpc>
              </a:pPr>
              <a:endParaRPr/>
            </a:p>
          </p:txBody>
        </p:sp>
      </p:grpSp>
      <p:sp>
        <p:nvSpPr>
          <p:cNvPr id="19" name="TextBox 19"/>
          <p:cNvSpPr txBox="1"/>
          <p:nvPr/>
        </p:nvSpPr>
        <p:spPr>
          <a:xfrm>
            <a:off x="2251881" y="141799"/>
            <a:ext cx="7334250" cy="605869"/>
          </a:xfrm>
          <a:prstGeom prst="rect">
            <a:avLst/>
          </a:prstGeom>
        </p:spPr>
        <p:txBody>
          <a:bodyPr lIns="0" tIns="0" rIns="0" bIns="0" rtlCol="0" anchor="t">
            <a:spAutoFit/>
          </a:bodyPr>
          <a:lstStyle/>
          <a:p>
            <a:pPr algn="ctr">
              <a:lnSpc>
                <a:spcPts val="4930"/>
              </a:lnSpc>
            </a:pPr>
            <a:r>
              <a:rPr lang="en-US" sz="3521">
                <a:solidFill>
                  <a:srgbClr val="FFFFFF"/>
                </a:solidFill>
                <a:latin typeface="Kite One Bold"/>
              </a:rPr>
              <a:t>Dispelling Stigma: Fear</a:t>
            </a:r>
          </a:p>
        </p:txBody>
      </p:sp>
      <p:grpSp>
        <p:nvGrpSpPr>
          <p:cNvPr id="20" name="Group 20"/>
          <p:cNvGrpSpPr/>
          <p:nvPr/>
        </p:nvGrpSpPr>
        <p:grpSpPr>
          <a:xfrm>
            <a:off x="4523467" y="1154183"/>
            <a:ext cx="7297543" cy="1359563"/>
            <a:chOff x="0" y="0"/>
            <a:chExt cx="23083649" cy="4300580"/>
          </a:xfrm>
        </p:grpSpPr>
        <p:sp>
          <p:nvSpPr>
            <p:cNvPr id="21" name="Freeform 21"/>
            <p:cNvSpPr/>
            <p:nvPr/>
          </p:nvSpPr>
          <p:spPr>
            <a:xfrm>
              <a:off x="0" y="0"/>
              <a:ext cx="23083648" cy="4300580"/>
            </a:xfrm>
            <a:custGeom>
              <a:avLst/>
              <a:gdLst/>
              <a:ahLst/>
              <a:cxnLst/>
              <a:rect l="l" t="t" r="r" b="b"/>
              <a:pathLst>
                <a:path w="23083648" h="4300580">
                  <a:moveTo>
                    <a:pt x="0" y="0"/>
                  </a:moveTo>
                  <a:lnTo>
                    <a:pt x="23083648" y="0"/>
                  </a:lnTo>
                  <a:lnTo>
                    <a:pt x="23083648" y="4300580"/>
                  </a:lnTo>
                  <a:lnTo>
                    <a:pt x="0" y="4300580"/>
                  </a:lnTo>
                  <a:close/>
                </a:path>
              </a:pathLst>
            </a:custGeom>
            <a:solidFill>
              <a:srgbClr val="F4A64E"/>
            </a:solidFill>
          </p:spPr>
          <p:txBody>
            <a:bodyPr/>
            <a:lstStyle/>
            <a:p>
              <a:endParaRPr lang="en-US"/>
            </a:p>
          </p:txBody>
        </p:sp>
      </p:grpSp>
      <p:sp>
        <p:nvSpPr>
          <p:cNvPr id="22" name="TextBox 22"/>
          <p:cNvSpPr txBox="1"/>
          <p:nvPr/>
        </p:nvSpPr>
        <p:spPr>
          <a:xfrm>
            <a:off x="4650223" y="1330695"/>
            <a:ext cx="7044031" cy="958914"/>
          </a:xfrm>
          <a:prstGeom prst="rect">
            <a:avLst/>
          </a:prstGeom>
        </p:spPr>
        <p:txBody>
          <a:bodyPr lIns="0" tIns="0" rIns="0" bIns="0" rtlCol="0" anchor="t">
            <a:spAutoFit/>
          </a:bodyPr>
          <a:lstStyle/>
          <a:p>
            <a:pPr algn="ctr">
              <a:lnSpc>
                <a:spcPts val="3864"/>
              </a:lnSpc>
            </a:pPr>
            <a:r>
              <a:rPr lang="en-US" sz="2760">
                <a:solidFill>
                  <a:srgbClr val="FFFFFF"/>
                </a:solidFill>
                <a:latin typeface="Kite One Bold"/>
              </a:rPr>
              <a:t>To overcome fear, normalize hepatitis B testing and emphasize available resources.</a:t>
            </a:r>
          </a:p>
        </p:txBody>
      </p:sp>
      <p:sp>
        <p:nvSpPr>
          <p:cNvPr id="23" name="Freeform 23"/>
          <p:cNvSpPr/>
          <p:nvPr/>
        </p:nvSpPr>
        <p:spPr>
          <a:xfrm>
            <a:off x="4455647" y="2786640"/>
            <a:ext cx="1100924" cy="3808114"/>
          </a:xfrm>
          <a:custGeom>
            <a:avLst/>
            <a:gdLst/>
            <a:ahLst/>
            <a:cxnLst/>
            <a:rect l="l" t="t" r="r" b="b"/>
            <a:pathLst>
              <a:path w="1100924" h="3808114">
                <a:moveTo>
                  <a:pt x="0" y="0"/>
                </a:moveTo>
                <a:lnTo>
                  <a:pt x="1100924" y="0"/>
                </a:lnTo>
                <a:lnTo>
                  <a:pt x="1100924" y="3808114"/>
                </a:lnTo>
                <a:lnTo>
                  <a:pt x="0" y="3808114"/>
                </a:lnTo>
                <a:lnTo>
                  <a:pt x="0" y="0"/>
                </a:lnTo>
                <a:close/>
              </a:path>
            </a:pathLst>
          </a:custGeom>
          <a:blipFill>
            <a:blip r:embed="rId7">
              <a:extLst>
                <a:ext uri="{96DAC541-7B7A-43D3-8B79-37D633B846F1}">
                  <asvg:svgBlip xmlns:asvg="http://schemas.microsoft.com/office/drawing/2016/SVG/main" r:embed="rId8"/>
                </a:ext>
              </a:extLst>
            </a:blip>
            <a:stretch>
              <a:fillRect t="-190" b="-190"/>
            </a:stretch>
          </a:blipFill>
        </p:spPr>
        <p:txBody>
          <a:bodyPr/>
          <a:lstStyle/>
          <a:p>
            <a:endParaRPr lang="en-US"/>
          </a:p>
        </p:txBody>
      </p:sp>
      <p:sp>
        <p:nvSpPr>
          <p:cNvPr id="24" name="TextBox 24"/>
          <p:cNvSpPr txBox="1"/>
          <p:nvPr/>
        </p:nvSpPr>
        <p:spPr>
          <a:xfrm>
            <a:off x="5885628" y="2861491"/>
            <a:ext cx="5935381" cy="741045"/>
          </a:xfrm>
          <a:prstGeom prst="rect">
            <a:avLst/>
          </a:prstGeom>
        </p:spPr>
        <p:txBody>
          <a:bodyPr lIns="0" tIns="0" rIns="0" bIns="0" rtlCol="0" anchor="t">
            <a:spAutoFit/>
          </a:bodyPr>
          <a:lstStyle/>
          <a:p>
            <a:pPr marL="346710" lvl="1" indent="-173355">
              <a:lnSpc>
                <a:spcPts val="2940"/>
              </a:lnSpc>
              <a:buFont typeface="Arial"/>
              <a:buChar char="•"/>
            </a:pPr>
            <a:r>
              <a:rPr lang="en-US" sz="2100">
                <a:solidFill>
                  <a:srgbClr val="000000"/>
                </a:solidFill>
                <a:latin typeface="Kite One"/>
              </a:rPr>
              <a:t>Resources are available to help people living with hepatitis B.      </a:t>
            </a:r>
          </a:p>
        </p:txBody>
      </p:sp>
      <p:sp>
        <p:nvSpPr>
          <p:cNvPr id="25" name="TextBox 25"/>
          <p:cNvSpPr txBox="1"/>
          <p:nvPr/>
        </p:nvSpPr>
        <p:spPr>
          <a:xfrm>
            <a:off x="5839640" y="3990873"/>
            <a:ext cx="5981370" cy="1114425"/>
          </a:xfrm>
          <a:prstGeom prst="rect">
            <a:avLst/>
          </a:prstGeom>
        </p:spPr>
        <p:txBody>
          <a:bodyPr lIns="0" tIns="0" rIns="0" bIns="0" rtlCol="0" anchor="t">
            <a:spAutoFit/>
          </a:bodyPr>
          <a:lstStyle/>
          <a:p>
            <a:pPr marL="346710" lvl="1" indent="-173355">
              <a:lnSpc>
                <a:spcPts val="2940"/>
              </a:lnSpc>
              <a:buFont typeface="Arial"/>
              <a:buChar char="•"/>
            </a:pPr>
            <a:r>
              <a:rPr lang="en-US" sz="2100" dirty="0">
                <a:solidFill>
                  <a:srgbClr val="000000"/>
                </a:solidFill>
                <a:latin typeface="Kite One"/>
              </a:rPr>
              <a:t> Hepatitis B is a very </a:t>
            </a:r>
            <a:r>
              <a:rPr lang="en-US" sz="2100">
                <a:solidFill>
                  <a:srgbClr val="000000"/>
                </a:solidFill>
                <a:latin typeface="Kite One"/>
              </a:rPr>
              <a:t>common virus and </a:t>
            </a:r>
            <a:r>
              <a:rPr lang="en-US" sz="2100" dirty="0">
                <a:solidFill>
                  <a:srgbClr val="000000"/>
                </a:solidFill>
                <a:latin typeface="Kite One"/>
              </a:rPr>
              <a:t>can be managed effectively by seeing a doctor and making simple lifestyle changes.</a:t>
            </a:r>
          </a:p>
        </p:txBody>
      </p:sp>
      <p:sp>
        <p:nvSpPr>
          <p:cNvPr id="26" name="TextBox 26"/>
          <p:cNvSpPr txBox="1"/>
          <p:nvPr/>
        </p:nvSpPr>
        <p:spPr>
          <a:xfrm>
            <a:off x="5839640" y="5480329"/>
            <a:ext cx="6172163" cy="737235"/>
          </a:xfrm>
          <a:prstGeom prst="rect">
            <a:avLst/>
          </a:prstGeom>
        </p:spPr>
        <p:txBody>
          <a:bodyPr lIns="0" tIns="0" rIns="0" bIns="0" rtlCol="0" anchor="t">
            <a:spAutoFit/>
          </a:bodyPr>
          <a:lstStyle/>
          <a:p>
            <a:pPr marL="346710" lvl="1" indent="-173355">
              <a:lnSpc>
                <a:spcPts val="2940"/>
              </a:lnSpc>
              <a:buFont typeface="Arial"/>
              <a:buChar char="•"/>
            </a:pPr>
            <a:r>
              <a:rPr lang="en-US" sz="2100">
                <a:solidFill>
                  <a:srgbClr val="000000"/>
                </a:solidFill>
                <a:latin typeface="Kite One"/>
              </a:rPr>
              <a:t>The more correct information the community knows, the less stigma will exist around hepatitis 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70287"/>
            <a:ext cx="12744734" cy="1626641"/>
            <a:chOff x="0" y="0"/>
            <a:chExt cx="12397287" cy="1582296"/>
          </a:xfrm>
        </p:grpSpPr>
        <p:sp>
          <p:nvSpPr>
            <p:cNvPr id="3" name="Freeform 3"/>
            <p:cNvSpPr/>
            <p:nvPr/>
          </p:nvSpPr>
          <p:spPr>
            <a:xfrm>
              <a:off x="0" y="0"/>
              <a:ext cx="12397287" cy="1582296"/>
            </a:xfrm>
            <a:custGeom>
              <a:avLst/>
              <a:gdLst/>
              <a:ahLst/>
              <a:cxnLst/>
              <a:rect l="l" t="t" r="r" b="b"/>
              <a:pathLst>
                <a:path w="12397287" h="1582296">
                  <a:moveTo>
                    <a:pt x="0" y="0"/>
                  </a:moveTo>
                  <a:lnTo>
                    <a:pt x="12397287" y="0"/>
                  </a:lnTo>
                  <a:lnTo>
                    <a:pt x="12397287" y="1582296"/>
                  </a:lnTo>
                  <a:lnTo>
                    <a:pt x="0" y="1582296"/>
                  </a:lnTo>
                  <a:close/>
                </a:path>
              </a:pathLst>
            </a:custGeom>
            <a:solidFill>
              <a:srgbClr val="2BB58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2"/>
            <a:srcRect t="48364" b="48364"/>
            <a:stretch>
              <a:fillRect/>
            </a:stretch>
          </p:blipFill>
          <p:spPr>
            <a:xfrm>
              <a:off x="0" y="0"/>
              <a:ext cx="16457898" cy="538398"/>
            </a:xfrm>
            <a:prstGeom prst="rect">
              <a:avLst/>
            </a:prstGeom>
          </p:spPr>
        </p:pic>
      </p:grpSp>
      <p:sp>
        <p:nvSpPr>
          <p:cNvPr id="7" name="Freeform 7"/>
          <p:cNvSpPr/>
          <p:nvPr/>
        </p:nvSpPr>
        <p:spPr>
          <a:xfrm>
            <a:off x="3876527" y="2761883"/>
            <a:ext cx="323122" cy="508855"/>
          </a:xfrm>
          <a:custGeom>
            <a:avLst/>
            <a:gdLst/>
            <a:ahLst/>
            <a:cxnLst/>
            <a:rect l="l" t="t" r="r" b="b"/>
            <a:pathLst>
              <a:path w="323122" h="508855">
                <a:moveTo>
                  <a:pt x="0" y="0"/>
                </a:moveTo>
                <a:lnTo>
                  <a:pt x="323123" y="0"/>
                </a:lnTo>
                <a:lnTo>
                  <a:pt x="323123" y="508855"/>
                </a:lnTo>
                <a:lnTo>
                  <a:pt x="0" y="508855"/>
                </a:lnTo>
                <a:lnTo>
                  <a:pt x="0" y="0"/>
                </a:lnTo>
                <a:close/>
              </a:path>
            </a:pathLst>
          </a:custGeom>
          <a:blipFill>
            <a:blip r:embed="rId3">
              <a:extLst>
                <a:ext uri="{96DAC541-7B7A-43D3-8B79-37D633B846F1}">
                  <asvg:svgBlip xmlns:asvg="http://schemas.microsoft.com/office/drawing/2016/SVG/main" r:embed="rId4"/>
                </a:ext>
              </a:extLst>
            </a:blip>
            <a:stretch>
              <a:fillRect l="-46" r="-46"/>
            </a:stretch>
          </a:blipFill>
        </p:spPr>
        <p:txBody>
          <a:bodyPr/>
          <a:lstStyle/>
          <a:p>
            <a:endParaRPr lang="en-US"/>
          </a:p>
        </p:txBody>
      </p:sp>
      <p:sp>
        <p:nvSpPr>
          <p:cNvPr id="8" name="Freeform 8"/>
          <p:cNvSpPr/>
          <p:nvPr/>
        </p:nvSpPr>
        <p:spPr>
          <a:xfrm>
            <a:off x="3929373" y="4339680"/>
            <a:ext cx="323124" cy="508855"/>
          </a:xfrm>
          <a:custGeom>
            <a:avLst/>
            <a:gdLst/>
            <a:ahLst/>
            <a:cxnLst/>
            <a:rect l="l" t="t" r="r" b="b"/>
            <a:pathLst>
              <a:path w="323124" h="508855">
                <a:moveTo>
                  <a:pt x="0" y="0"/>
                </a:moveTo>
                <a:lnTo>
                  <a:pt x="323124" y="0"/>
                </a:lnTo>
                <a:lnTo>
                  <a:pt x="323124" y="508856"/>
                </a:lnTo>
                <a:lnTo>
                  <a:pt x="0" y="508856"/>
                </a:lnTo>
                <a:lnTo>
                  <a:pt x="0" y="0"/>
                </a:lnTo>
                <a:close/>
              </a:path>
            </a:pathLst>
          </a:custGeom>
          <a:blipFill>
            <a:blip r:embed="rId3">
              <a:extLst>
                <a:ext uri="{96DAC541-7B7A-43D3-8B79-37D633B846F1}">
                  <asvg:svgBlip xmlns:asvg="http://schemas.microsoft.com/office/drawing/2016/SVG/main" r:embed="rId4"/>
                </a:ext>
              </a:extLst>
            </a:blip>
            <a:stretch>
              <a:fillRect l="-46" r="-46"/>
            </a:stretch>
          </a:blipFill>
        </p:spPr>
        <p:txBody>
          <a:bodyPr/>
          <a:lstStyle/>
          <a:p>
            <a:endParaRPr lang="en-US"/>
          </a:p>
        </p:txBody>
      </p:sp>
      <p:sp>
        <p:nvSpPr>
          <p:cNvPr id="9" name="Freeform 9"/>
          <p:cNvSpPr/>
          <p:nvPr/>
        </p:nvSpPr>
        <p:spPr>
          <a:xfrm>
            <a:off x="3948152" y="5530120"/>
            <a:ext cx="323122" cy="508855"/>
          </a:xfrm>
          <a:custGeom>
            <a:avLst/>
            <a:gdLst/>
            <a:ahLst/>
            <a:cxnLst/>
            <a:rect l="l" t="t" r="r" b="b"/>
            <a:pathLst>
              <a:path w="323122" h="508855">
                <a:moveTo>
                  <a:pt x="0" y="0"/>
                </a:moveTo>
                <a:lnTo>
                  <a:pt x="323122" y="0"/>
                </a:lnTo>
                <a:lnTo>
                  <a:pt x="323122" y="508854"/>
                </a:lnTo>
                <a:lnTo>
                  <a:pt x="0" y="508854"/>
                </a:lnTo>
                <a:lnTo>
                  <a:pt x="0" y="0"/>
                </a:lnTo>
                <a:close/>
              </a:path>
            </a:pathLst>
          </a:custGeom>
          <a:blipFill>
            <a:blip r:embed="rId3">
              <a:extLst>
                <a:ext uri="{96DAC541-7B7A-43D3-8B79-37D633B846F1}">
                  <asvg:svgBlip xmlns:asvg="http://schemas.microsoft.com/office/drawing/2016/SVG/main" r:embed="rId4"/>
                </a:ext>
              </a:extLst>
            </a:blip>
            <a:stretch>
              <a:fillRect l="-46" r="-46"/>
            </a:stretch>
          </a:blipFill>
        </p:spPr>
        <p:txBody>
          <a:bodyPr/>
          <a:lstStyle/>
          <a:p>
            <a:endParaRPr lang="en-US"/>
          </a:p>
        </p:txBody>
      </p:sp>
      <p:grpSp>
        <p:nvGrpSpPr>
          <p:cNvPr id="10" name="Group 10"/>
          <p:cNvGrpSpPr/>
          <p:nvPr/>
        </p:nvGrpSpPr>
        <p:grpSpPr>
          <a:xfrm>
            <a:off x="0" y="0"/>
            <a:ext cx="12343424" cy="403799"/>
            <a:chOff x="0" y="0"/>
            <a:chExt cx="16457898" cy="538398"/>
          </a:xfrm>
        </p:grpSpPr>
        <p:pic>
          <p:nvPicPr>
            <p:cNvPr id="11" name="Picture 11"/>
            <p:cNvPicPr>
              <a:picLocks noChangeAspect="1"/>
            </p:cNvPicPr>
            <p:nvPr/>
          </p:nvPicPr>
          <p:blipFill>
            <a:blip r:embed="rId5"/>
            <a:srcRect t="48843" b="48843"/>
            <a:stretch>
              <a:fillRect/>
            </a:stretch>
          </p:blipFill>
          <p:spPr>
            <a:xfrm>
              <a:off x="0" y="0"/>
              <a:ext cx="16457898" cy="538398"/>
            </a:xfrm>
            <a:prstGeom prst="rect">
              <a:avLst/>
            </a:prstGeom>
          </p:spPr>
        </p:pic>
      </p:grpSp>
      <p:sp>
        <p:nvSpPr>
          <p:cNvPr id="12" name="Freeform 12"/>
          <p:cNvSpPr/>
          <p:nvPr/>
        </p:nvSpPr>
        <p:spPr>
          <a:xfrm>
            <a:off x="190779" y="1926193"/>
            <a:ext cx="3155634" cy="4826973"/>
          </a:xfrm>
          <a:custGeom>
            <a:avLst/>
            <a:gdLst/>
            <a:ahLst/>
            <a:cxnLst/>
            <a:rect l="l" t="t" r="r" b="b"/>
            <a:pathLst>
              <a:path w="3155634" h="4826973">
                <a:moveTo>
                  <a:pt x="0" y="0"/>
                </a:moveTo>
                <a:lnTo>
                  <a:pt x="3155634" y="0"/>
                </a:lnTo>
                <a:lnTo>
                  <a:pt x="3155634" y="4826974"/>
                </a:lnTo>
                <a:lnTo>
                  <a:pt x="0" y="4826974"/>
                </a:lnTo>
                <a:lnTo>
                  <a:pt x="0" y="0"/>
                </a:lnTo>
                <a:close/>
              </a:path>
            </a:pathLst>
          </a:custGeom>
          <a:blipFill>
            <a:blip r:embed="rId6"/>
            <a:stretch>
              <a:fillRect/>
            </a:stretch>
          </a:blipFill>
        </p:spPr>
        <p:txBody>
          <a:bodyPr/>
          <a:lstStyle/>
          <a:p>
            <a:endParaRPr lang="en-US"/>
          </a:p>
        </p:txBody>
      </p:sp>
      <p:sp>
        <p:nvSpPr>
          <p:cNvPr id="13" name="Freeform 13"/>
          <p:cNvSpPr/>
          <p:nvPr/>
        </p:nvSpPr>
        <p:spPr>
          <a:xfrm>
            <a:off x="190352" y="2019076"/>
            <a:ext cx="3156060" cy="4734090"/>
          </a:xfrm>
          <a:custGeom>
            <a:avLst/>
            <a:gdLst/>
            <a:ahLst/>
            <a:cxnLst/>
            <a:rect l="l" t="t" r="r" b="b"/>
            <a:pathLst>
              <a:path w="3156060" h="4734090">
                <a:moveTo>
                  <a:pt x="0" y="0"/>
                </a:moveTo>
                <a:lnTo>
                  <a:pt x="3156061" y="0"/>
                </a:lnTo>
                <a:lnTo>
                  <a:pt x="3156061" y="4734091"/>
                </a:lnTo>
                <a:lnTo>
                  <a:pt x="0" y="4734091"/>
                </a:lnTo>
                <a:lnTo>
                  <a:pt x="0" y="0"/>
                </a:lnTo>
                <a:close/>
              </a:path>
            </a:pathLst>
          </a:custGeom>
          <a:blipFill>
            <a:blip r:embed="rId7"/>
            <a:stretch>
              <a:fillRect/>
            </a:stretch>
          </a:blipFill>
        </p:spPr>
        <p:txBody>
          <a:bodyPr/>
          <a:lstStyle/>
          <a:p>
            <a:endParaRPr lang="en-US"/>
          </a:p>
        </p:txBody>
      </p:sp>
      <p:sp>
        <p:nvSpPr>
          <p:cNvPr id="14" name="TextBox 14"/>
          <p:cNvSpPr txBox="1"/>
          <p:nvPr/>
        </p:nvSpPr>
        <p:spPr>
          <a:xfrm>
            <a:off x="4228242" y="1857057"/>
            <a:ext cx="6696075" cy="546163"/>
          </a:xfrm>
          <a:prstGeom prst="rect">
            <a:avLst/>
          </a:prstGeom>
        </p:spPr>
        <p:txBody>
          <a:bodyPr lIns="0" tIns="0" rIns="0" bIns="0" rtlCol="0" anchor="t">
            <a:spAutoFit/>
          </a:bodyPr>
          <a:lstStyle/>
          <a:p>
            <a:pPr algn="ctr">
              <a:lnSpc>
                <a:spcPts val="4274"/>
              </a:lnSpc>
            </a:pPr>
            <a:r>
              <a:rPr lang="en-US" sz="3622" spc="217">
                <a:solidFill>
                  <a:srgbClr val="000000"/>
                </a:solidFill>
                <a:latin typeface="Kite One Italics"/>
              </a:rPr>
              <a:t>Key tips:</a:t>
            </a:r>
          </a:p>
        </p:txBody>
      </p:sp>
      <p:sp>
        <p:nvSpPr>
          <p:cNvPr id="15" name="TextBox 15"/>
          <p:cNvSpPr txBox="1"/>
          <p:nvPr/>
        </p:nvSpPr>
        <p:spPr>
          <a:xfrm>
            <a:off x="190779" y="542908"/>
            <a:ext cx="11870498" cy="790218"/>
          </a:xfrm>
          <a:prstGeom prst="rect">
            <a:avLst/>
          </a:prstGeom>
        </p:spPr>
        <p:txBody>
          <a:bodyPr lIns="0" tIns="0" rIns="0" bIns="0" rtlCol="0" anchor="t">
            <a:spAutoFit/>
          </a:bodyPr>
          <a:lstStyle/>
          <a:p>
            <a:pPr algn="ctr">
              <a:lnSpc>
                <a:spcPts val="3169"/>
              </a:lnSpc>
            </a:pPr>
            <a:r>
              <a:rPr lang="en-US" sz="2264">
                <a:solidFill>
                  <a:srgbClr val="FFFFFF"/>
                </a:solidFill>
                <a:latin typeface="Libre Baskerville Bold"/>
              </a:rPr>
              <a:t>You play an important role in your community, </a:t>
            </a:r>
          </a:p>
          <a:p>
            <a:pPr algn="ctr">
              <a:lnSpc>
                <a:spcPts val="3169"/>
              </a:lnSpc>
            </a:pPr>
            <a:r>
              <a:rPr lang="en-US" sz="2264">
                <a:solidFill>
                  <a:srgbClr val="FFFFFF"/>
                </a:solidFill>
                <a:latin typeface="Libre Baskerville Bold"/>
              </a:rPr>
              <a:t>and you have the power to promote awareness and testing for hepatitis B!</a:t>
            </a:r>
          </a:p>
        </p:txBody>
      </p:sp>
      <p:sp>
        <p:nvSpPr>
          <p:cNvPr id="16" name="TextBox 16"/>
          <p:cNvSpPr txBox="1"/>
          <p:nvPr/>
        </p:nvSpPr>
        <p:spPr>
          <a:xfrm>
            <a:off x="4348269" y="2689008"/>
            <a:ext cx="6962775" cy="1178128"/>
          </a:xfrm>
          <a:prstGeom prst="rect">
            <a:avLst/>
          </a:prstGeom>
        </p:spPr>
        <p:txBody>
          <a:bodyPr lIns="0" tIns="0" rIns="0" bIns="0" rtlCol="0" anchor="t">
            <a:spAutoFit/>
          </a:bodyPr>
          <a:lstStyle/>
          <a:p>
            <a:pPr>
              <a:lnSpc>
                <a:spcPts val="2350"/>
              </a:lnSpc>
            </a:pPr>
            <a:r>
              <a:rPr lang="en-US" sz="1992" spc="119">
                <a:solidFill>
                  <a:srgbClr val="000000"/>
                </a:solidFill>
                <a:latin typeface="Kite One Italics"/>
              </a:rPr>
              <a:t>Never invalidate someone's concerns. Always encourage community members to become empowered and proactive about their health, so they can stay healthy for themselves and their families.</a:t>
            </a:r>
          </a:p>
        </p:txBody>
      </p:sp>
      <p:sp>
        <p:nvSpPr>
          <p:cNvPr id="17" name="TextBox 17"/>
          <p:cNvSpPr txBox="1"/>
          <p:nvPr/>
        </p:nvSpPr>
        <p:spPr>
          <a:xfrm>
            <a:off x="4404877" y="4162411"/>
            <a:ext cx="6230524" cy="873328"/>
          </a:xfrm>
          <a:prstGeom prst="rect">
            <a:avLst/>
          </a:prstGeom>
        </p:spPr>
        <p:txBody>
          <a:bodyPr lIns="0" tIns="0" rIns="0" bIns="0" rtlCol="0" anchor="t">
            <a:spAutoFit/>
          </a:bodyPr>
          <a:lstStyle/>
          <a:p>
            <a:pPr>
              <a:lnSpc>
                <a:spcPts val="2350"/>
              </a:lnSpc>
            </a:pPr>
            <a:r>
              <a:rPr lang="en-US" sz="1992" spc="119">
                <a:solidFill>
                  <a:srgbClr val="000000"/>
                </a:solidFill>
                <a:latin typeface="Kite One Italics"/>
              </a:rPr>
              <a:t>If someone tests positive for hepatitis B, there are many resources available to help them manage their infection, even if they do not have insurance.</a:t>
            </a:r>
          </a:p>
        </p:txBody>
      </p:sp>
      <p:sp>
        <p:nvSpPr>
          <p:cNvPr id="18" name="TextBox 18"/>
          <p:cNvSpPr txBox="1"/>
          <p:nvPr/>
        </p:nvSpPr>
        <p:spPr>
          <a:xfrm>
            <a:off x="4404877" y="5445895"/>
            <a:ext cx="6762750" cy="1186160"/>
          </a:xfrm>
          <a:prstGeom prst="rect">
            <a:avLst/>
          </a:prstGeom>
        </p:spPr>
        <p:txBody>
          <a:bodyPr lIns="0" tIns="0" rIns="0" bIns="0" rtlCol="0" anchor="t">
            <a:spAutoFit/>
          </a:bodyPr>
          <a:lstStyle/>
          <a:p>
            <a:pPr>
              <a:lnSpc>
                <a:spcPts val="2350"/>
              </a:lnSpc>
            </a:pPr>
            <a:r>
              <a:rPr lang="en-US" sz="1992" spc="119">
                <a:solidFill>
                  <a:srgbClr val="000000"/>
                </a:solidFill>
                <a:latin typeface="Kite One Italics"/>
              </a:rPr>
              <a:t>A hepatitis B diagnosis doesn't automatically mean that someone will be very sick and unhealthy. By living a healthy lifestyle and monitoring it with the doctor, people can live long and productive lives!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7097" y="-11183"/>
            <a:ext cx="12744734" cy="1172912"/>
            <a:chOff x="0" y="0"/>
            <a:chExt cx="12397287" cy="1140936"/>
          </a:xfrm>
        </p:grpSpPr>
        <p:sp>
          <p:nvSpPr>
            <p:cNvPr id="3" name="Freeform 3"/>
            <p:cNvSpPr/>
            <p:nvPr/>
          </p:nvSpPr>
          <p:spPr>
            <a:xfrm>
              <a:off x="0" y="0"/>
              <a:ext cx="12397287" cy="1140936"/>
            </a:xfrm>
            <a:custGeom>
              <a:avLst/>
              <a:gdLst/>
              <a:ahLst/>
              <a:cxnLst/>
              <a:rect l="l" t="t" r="r" b="b"/>
              <a:pathLst>
                <a:path w="12397287" h="1140936">
                  <a:moveTo>
                    <a:pt x="0" y="0"/>
                  </a:moveTo>
                  <a:lnTo>
                    <a:pt x="12397287" y="0"/>
                  </a:lnTo>
                  <a:lnTo>
                    <a:pt x="12397287" y="1140936"/>
                  </a:lnTo>
                  <a:lnTo>
                    <a:pt x="0" y="1140936"/>
                  </a:lnTo>
                  <a:close/>
                </a:path>
              </a:pathLst>
            </a:custGeom>
            <a:solidFill>
              <a:srgbClr val="2BB58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5" name="Freeform 5"/>
          <p:cNvSpPr/>
          <p:nvPr/>
        </p:nvSpPr>
        <p:spPr>
          <a:xfrm>
            <a:off x="3163569" y="1385657"/>
            <a:ext cx="7497803" cy="472589"/>
          </a:xfrm>
          <a:custGeom>
            <a:avLst/>
            <a:gdLst/>
            <a:ahLst/>
            <a:cxnLst/>
            <a:rect l="l" t="t" r="r" b="b"/>
            <a:pathLst>
              <a:path w="7497803" h="472589">
                <a:moveTo>
                  <a:pt x="0" y="0"/>
                </a:moveTo>
                <a:lnTo>
                  <a:pt x="7497803" y="0"/>
                </a:lnTo>
                <a:lnTo>
                  <a:pt x="7497803" y="472589"/>
                </a:lnTo>
                <a:lnTo>
                  <a:pt x="0" y="472589"/>
                </a:lnTo>
                <a:lnTo>
                  <a:pt x="0" y="0"/>
                </a:lnTo>
                <a:close/>
              </a:path>
            </a:pathLst>
          </a:custGeom>
          <a:blipFill>
            <a:blip r:embed="rId2">
              <a:alphaModFix amt="73000"/>
              <a:extLst>
                <a:ext uri="{96DAC541-7B7A-43D3-8B79-37D633B846F1}">
                  <asvg:svgBlip xmlns:asvg="http://schemas.microsoft.com/office/drawing/2016/SVG/main" r:embed="rId3"/>
                </a:ext>
              </a:extLst>
            </a:blip>
            <a:stretch>
              <a:fillRect l="-7777" r="-7777"/>
            </a:stretch>
          </a:blipFill>
        </p:spPr>
        <p:txBody>
          <a:bodyPr/>
          <a:lstStyle/>
          <a:p>
            <a:endParaRPr lang="en-US"/>
          </a:p>
        </p:txBody>
      </p:sp>
      <p:grpSp>
        <p:nvGrpSpPr>
          <p:cNvPr id="6" name="Group 6"/>
          <p:cNvGrpSpPr/>
          <p:nvPr/>
        </p:nvGrpSpPr>
        <p:grpSpPr>
          <a:xfrm>
            <a:off x="-19050" y="-19050"/>
            <a:ext cx="12343424" cy="403799"/>
            <a:chOff x="0" y="0"/>
            <a:chExt cx="16457898" cy="538398"/>
          </a:xfrm>
        </p:grpSpPr>
        <p:pic>
          <p:nvPicPr>
            <p:cNvPr id="7" name="Picture 7"/>
            <p:cNvPicPr>
              <a:picLocks noChangeAspect="1"/>
            </p:cNvPicPr>
            <p:nvPr/>
          </p:nvPicPr>
          <p:blipFill>
            <a:blip r:embed="rId4"/>
            <a:srcRect t="48364" b="48364"/>
            <a:stretch>
              <a:fillRect/>
            </a:stretch>
          </p:blipFill>
          <p:spPr>
            <a:xfrm>
              <a:off x="0" y="0"/>
              <a:ext cx="16457898" cy="538398"/>
            </a:xfrm>
            <a:prstGeom prst="rect">
              <a:avLst/>
            </a:prstGeom>
          </p:spPr>
        </p:pic>
      </p:grpSp>
      <p:sp>
        <p:nvSpPr>
          <p:cNvPr id="8" name="Freeform 8"/>
          <p:cNvSpPr/>
          <p:nvPr/>
        </p:nvSpPr>
        <p:spPr>
          <a:xfrm>
            <a:off x="3149767" y="3137393"/>
            <a:ext cx="7497803" cy="472589"/>
          </a:xfrm>
          <a:custGeom>
            <a:avLst/>
            <a:gdLst/>
            <a:ahLst/>
            <a:cxnLst/>
            <a:rect l="l" t="t" r="r" b="b"/>
            <a:pathLst>
              <a:path w="7497803" h="472589">
                <a:moveTo>
                  <a:pt x="0" y="0"/>
                </a:moveTo>
                <a:lnTo>
                  <a:pt x="7497803" y="0"/>
                </a:lnTo>
                <a:lnTo>
                  <a:pt x="7497803" y="472589"/>
                </a:lnTo>
                <a:lnTo>
                  <a:pt x="0" y="472589"/>
                </a:lnTo>
                <a:lnTo>
                  <a:pt x="0" y="0"/>
                </a:lnTo>
                <a:close/>
              </a:path>
            </a:pathLst>
          </a:custGeom>
          <a:blipFill>
            <a:blip r:embed="rId2">
              <a:alphaModFix amt="76000"/>
              <a:extLst>
                <a:ext uri="{96DAC541-7B7A-43D3-8B79-37D633B846F1}">
                  <asvg:svgBlip xmlns:asvg="http://schemas.microsoft.com/office/drawing/2016/SVG/main" r:embed="rId3"/>
                </a:ext>
              </a:extLst>
            </a:blip>
            <a:stretch>
              <a:fillRect l="-7777" r="-7777"/>
            </a:stretch>
          </a:blipFill>
        </p:spPr>
        <p:txBody>
          <a:bodyPr/>
          <a:lstStyle/>
          <a:p>
            <a:endParaRPr lang="en-US"/>
          </a:p>
        </p:txBody>
      </p:sp>
      <p:sp>
        <p:nvSpPr>
          <p:cNvPr id="9" name="Freeform 9"/>
          <p:cNvSpPr/>
          <p:nvPr/>
        </p:nvSpPr>
        <p:spPr>
          <a:xfrm>
            <a:off x="4843697" y="3562410"/>
            <a:ext cx="216203" cy="340477"/>
          </a:xfrm>
          <a:custGeom>
            <a:avLst/>
            <a:gdLst/>
            <a:ahLst/>
            <a:cxnLst/>
            <a:rect l="l" t="t" r="r" b="b"/>
            <a:pathLst>
              <a:path w="216203" h="340477">
                <a:moveTo>
                  <a:pt x="0" y="0"/>
                </a:moveTo>
                <a:lnTo>
                  <a:pt x="216202" y="0"/>
                </a:lnTo>
                <a:lnTo>
                  <a:pt x="216202" y="340477"/>
                </a:lnTo>
                <a:lnTo>
                  <a:pt x="0" y="340477"/>
                </a:lnTo>
                <a:lnTo>
                  <a:pt x="0" y="0"/>
                </a:lnTo>
                <a:close/>
              </a:path>
            </a:pathLst>
          </a:custGeom>
          <a:blipFill>
            <a:blip r:embed="rId5">
              <a:extLst>
                <a:ext uri="{96DAC541-7B7A-43D3-8B79-37D633B846F1}">
                  <asvg:svgBlip xmlns:asvg="http://schemas.microsoft.com/office/drawing/2016/SVG/main" r:embed="rId6"/>
                </a:ext>
              </a:extLst>
            </a:blip>
            <a:stretch>
              <a:fillRect l="-46" r="-46"/>
            </a:stretch>
          </a:blipFill>
        </p:spPr>
        <p:txBody>
          <a:bodyPr/>
          <a:lstStyle/>
          <a:p>
            <a:endParaRPr lang="en-US"/>
          </a:p>
        </p:txBody>
      </p:sp>
      <p:sp>
        <p:nvSpPr>
          <p:cNvPr id="10" name="Freeform 10"/>
          <p:cNvSpPr/>
          <p:nvPr/>
        </p:nvSpPr>
        <p:spPr>
          <a:xfrm>
            <a:off x="4857750" y="5242144"/>
            <a:ext cx="216203" cy="340477"/>
          </a:xfrm>
          <a:custGeom>
            <a:avLst/>
            <a:gdLst/>
            <a:ahLst/>
            <a:cxnLst/>
            <a:rect l="l" t="t" r="r" b="b"/>
            <a:pathLst>
              <a:path w="216203" h="340477">
                <a:moveTo>
                  <a:pt x="0" y="0"/>
                </a:moveTo>
                <a:lnTo>
                  <a:pt x="216203" y="0"/>
                </a:lnTo>
                <a:lnTo>
                  <a:pt x="216203" y="340477"/>
                </a:lnTo>
                <a:lnTo>
                  <a:pt x="0" y="340477"/>
                </a:lnTo>
                <a:lnTo>
                  <a:pt x="0" y="0"/>
                </a:lnTo>
                <a:close/>
              </a:path>
            </a:pathLst>
          </a:custGeom>
          <a:blipFill>
            <a:blip r:embed="rId5">
              <a:extLst>
                <a:ext uri="{96DAC541-7B7A-43D3-8B79-37D633B846F1}">
                  <asvg:svgBlip xmlns:asvg="http://schemas.microsoft.com/office/drawing/2016/SVG/main" r:embed="rId6"/>
                </a:ext>
              </a:extLst>
            </a:blip>
            <a:stretch>
              <a:fillRect l="-46" r="-46"/>
            </a:stretch>
          </a:blipFill>
        </p:spPr>
        <p:txBody>
          <a:bodyPr/>
          <a:lstStyle/>
          <a:p>
            <a:endParaRPr lang="en-US"/>
          </a:p>
        </p:txBody>
      </p:sp>
      <p:sp>
        <p:nvSpPr>
          <p:cNvPr id="11" name="TextBox 11"/>
          <p:cNvSpPr txBox="1"/>
          <p:nvPr/>
        </p:nvSpPr>
        <p:spPr>
          <a:xfrm>
            <a:off x="5157429" y="1877721"/>
            <a:ext cx="6022490" cy="216642"/>
          </a:xfrm>
          <a:prstGeom prst="rect">
            <a:avLst/>
          </a:prstGeom>
        </p:spPr>
        <p:txBody>
          <a:bodyPr lIns="0" tIns="0" rIns="0" bIns="0" rtlCol="0" anchor="t">
            <a:spAutoFit/>
          </a:bodyPr>
          <a:lstStyle/>
          <a:p>
            <a:pPr>
              <a:lnSpc>
                <a:spcPts val="1603"/>
              </a:lnSpc>
            </a:pPr>
            <a:r>
              <a:rPr lang="en-US" sz="1359" spc="81">
                <a:solidFill>
                  <a:srgbClr val="000000"/>
                </a:solidFill>
                <a:latin typeface="Kite One Italics"/>
              </a:rPr>
              <a:t>The Hepatitis B Foundation's Liver Specialist Directory</a:t>
            </a:r>
          </a:p>
        </p:txBody>
      </p:sp>
      <p:sp>
        <p:nvSpPr>
          <p:cNvPr id="12" name="TextBox 12"/>
          <p:cNvSpPr txBox="1"/>
          <p:nvPr/>
        </p:nvSpPr>
        <p:spPr>
          <a:xfrm>
            <a:off x="5157429" y="2498905"/>
            <a:ext cx="6022490" cy="216642"/>
          </a:xfrm>
          <a:prstGeom prst="rect">
            <a:avLst/>
          </a:prstGeom>
        </p:spPr>
        <p:txBody>
          <a:bodyPr lIns="0" tIns="0" rIns="0" bIns="0" rtlCol="0" anchor="t">
            <a:spAutoFit/>
          </a:bodyPr>
          <a:lstStyle/>
          <a:p>
            <a:pPr>
              <a:lnSpc>
                <a:spcPts val="1603"/>
              </a:lnSpc>
            </a:pPr>
            <a:r>
              <a:rPr lang="en-US" sz="1359" spc="81">
                <a:solidFill>
                  <a:srgbClr val="000000"/>
                </a:solidFill>
                <a:latin typeface="Kite One Italics"/>
              </a:rPr>
              <a:t>Federally Qualified Health Center (FQHC) Locator</a:t>
            </a:r>
          </a:p>
        </p:txBody>
      </p:sp>
      <p:sp>
        <p:nvSpPr>
          <p:cNvPr id="13" name="Freeform 13"/>
          <p:cNvSpPr/>
          <p:nvPr/>
        </p:nvSpPr>
        <p:spPr>
          <a:xfrm>
            <a:off x="2754443" y="1761344"/>
            <a:ext cx="1130517" cy="1130517"/>
          </a:xfrm>
          <a:custGeom>
            <a:avLst/>
            <a:gdLst/>
            <a:ahLst/>
            <a:cxnLst/>
            <a:rect l="l" t="t" r="r" b="b"/>
            <a:pathLst>
              <a:path w="1130517" h="1130517">
                <a:moveTo>
                  <a:pt x="0" y="0"/>
                </a:moveTo>
                <a:lnTo>
                  <a:pt x="1130516" y="0"/>
                </a:lnTo>
                <a:lnTo>
                  <a:pt x="1130516" y="1130517"/>
                </a:lnTo>
                <a:lnTo>
                  <a:pt x="0" y="11305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Freeform 14"/>
          <p:cNvSpPr/>
          <p:nvPr/>
        </p:nvSpPr>
        <p:spPr>
          <a:xfrm rot="-10800000" flipH="1">
            <a:off x="4739350" y="1867625"/>
            <a:ext cx="552159" cy="552159"/>
          </a:xfrm>
          <a:custGeom>
            <a:avLst/>
            <a:gdLst/>
            <a:ahLst/>
            <a:cxnLst/>
            <a:rect l="l" t="t" r="r" b="b"/>
            <a:pathLst>
              <a:path w="552159" h="552159">
                <a:moveTo>
                  <a:pt x="552159" y="0"/>
                </a:moveTo>
                <a:lnTo>
                  <a:pt x="0" y="0"/>
                </a:lnTo>
                <a:lnTo>
                  <a:pt x="0" y="552159"/>
                </a:lnTo>
                <a:lnTo>
                  <a:pt x="552159" y="552159"/>
                </a:lnTo>
                <a:lnTo>
                  <a:pt x="552159"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15"/>
          <p:cNvSpPr/>
          <p:nvPr/>
        </p:nvSpPr>
        <p:spPr>
          <a:xfrm rot="-10800000" flipH="1">
            <a:off x="4743952" y="2585138"/>
            <a:ext cx="552159" cy="552159"/>
          </a:xfrm>
          <a:custGeom>
            <a:avLst/>
            <a:gdLst/>
            <a:ahLst/>
            <a:cxnLst/>
            <a:rect l="l" t="t" r="r" b="b"/>
            <a:pathLst>
              <a:path w="552159" h="552159">
                <a:moveTo>
                  <a:pt x="552159" y="0"/>
                </a:moveTo>
                <a:lnTo>
                  <a:pt x="0" y="0"/>
                </a:lnTo>
                <a:lnTo>
                  <a:pt x="0" y="552159"/>
                </a:lnTo>
                <a:lnTo>
                  <a:pt x="552159" y="552159"/>
                </a:lnTo>
                <a:lnTo>
                  <a:pt x="552159"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Freeform 16"/>
          <p:cNvSpPr/>
          <p:nvPr/>
        </p:nvSpPr>
        <p:spPr>
          <a:xfrm rot="-10800000" flipH="1">
            <a:off x="4838923" y="4688308"/>
            <a:ext cx="552159" cy="552159"/>
          </a:xfrm>
          <a:custGeom>
            <a:avLst/>
            <a:gdLst/>
            <a:ahLst/>
            <a:cxnLst/>
            <a:rect l="l" t="t" r="r" b="b"/>
            <a:pathLst>
              <a:path w="552159" h="552159">
                <a:moveTo>
                  <a:pt x="552159" y="0"/>
                </a:moveTo>
                <a:lnTo>
                  <a:pt x="0" y="0"/>
                </a:lnTo>
                <a:lnTo>
                  <a:pt x="0" y="552159"/>
                </a:lnTo>
                <a:lnTo>
                  <a:pt x="552159" y="552159"/>
                </a:lnTo>
                <a:lnTo>
                  <a:pt x="552159"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p:cNvSpPr/>
          <p:nvPr/>
        </p:nvSpPr>
        <p:spPr>
          <a:xfrm rot="-10800000" flipH="1">
            <a:off x="4843525" y="6209101"/>
            <a:ext cx="552159" cy="552159"/>
          </a:xfrm>
          <a:custGeom>
            <a:avLst/>
            <a:gdLst/>
            <a:ahLst/>
            <a:cxnLst/>
            <a:rect l="l" t="t" r="r" b="b"/>
            <a:pathLst>
              <a:path w="552159" h="552159">
                <a:moveTo>
                  <a:pt x="552159" y="0"/>
                </a:moveTo>
                <a:lnTo>
                  <a:pt x="0" y="0"/>
                </a:lnTo>
                <a:lnTo>
                  <a:pt x="0" y="552159"/>
                </a:lnTo>
                <a:lnTo>
                  <a:pt x="552159" y="552159"/>
                </a:lnTo>
                <a:lnTo>
                  <a:pt x="552159"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8" name="Freeform 18"/>
          <p:cNvSpPr/>
          <p:nvPr/>
        </p:nvSpPr>
        <p:spPr>
          <a:xfrm>
            <a:off x="-2373429" y="1161729"/>
            <a:ext cx="8808604" cy="5868733"/>
          </a:xfrm>
          <a:custGeom>
            <a:avLst/>
            <a:gdLst/>
            <a:ahLst/>
            <a:cxnLst/>
            <a:rect l="l" t="t" r="r" b="b"/>
            <a:pathLst>
              <a:path w="8808604" h="5868733">
                <a:moveTo>
                  <a:pt x="0" y="0"/>
                </a:moveTo>
                <a:lnTo>
                  <a:pt x="8808604" y="0"/>
                </a:lnTo>
                <a:lnTo>
                  <a:pt x="8808604" y="5868733"/>
                </a:lnTo>
                <a:lnTo>
                  <a:pt x="0" y="5868733"/>
                </a:lnTo>
                <a:lnTo>
                  <a:pt x="0" y="0"/>
                </a:lnTo>
                <a:close/>
              </a:path>
            </a:pathLst>
          </a:custGeom>
          <a:blipFill>
            <a:blip r:embed="rId11"/>
            <a:stretch>
              <a:fillRect/>
            </a:stretch>
          </a:blipFill>
        </p:spPr>
        <p:txBody>
          <a:bodyPr/>
          <a:lstStyle/>
          <a:p>
            <a:endParaRPr lang="en-US"/>
          </a:p>
        </p:txBody>
      </p:sp>
      <p:sp>
        <p:nvSpPr>
          <p:cNvPr id="19" name="TextBox 19"/>
          <p:cNvSpPr txBox="1"/>
          <p:nvPr/>
        </p:nvSpPr>
        <p:spPr>
          <a:xfrm>
            <a:off x="4292427" y="1502983"/>
            <a:ext cx="5172075" cy="260418"/>
          </a:xfrm>
          <a:prstGeom prst="rect">
            <a:avLst/>
          </a:prstGeom>
        </p:spPr>
        <p:txBody>
          <a:bodyPr lIns="0" tIns="0" rIns="0" bIns="0" rtlCol="0" anchor="t">
            <a:spAutoFit/>
          </a:bodyPr>
          <a:lstStyle/>
          <a:p>
            <a:pPr>
              <a:lnSpc>
                <a:spcPts val="2061"/>
              </a:lnSpc>
            </a:pPr>
            <a:r>
              <a:rPr lang="en-US" sz="1747" spc="104">
                <a:solidFill>
                  <a:srgbClr val="000000"/>
                </a:solidFill>
                <a:latin typeface="Kite One Italics"/>
              </a:rPr>
              <a:t>How can I locate doctors for testing and care?</a:t>
            </a:r>
          </a:p>
        </p:txBody>
      </p:sp>
      <p:sp>
        <p:nvSpPr>
          <p:cNvPr id="20" name="TextBox 20"/>
          <p:cNvSpPr txBox="1"/>
          <p:nvPr/>
        </p:nvSpPr>
        <p:spPr>
          <a:xfrm>
            <a:off x="94936" y="581351"/>
            <a:ext cx="12119360" cy="383024"/>
          </a:xfrm>
          <a:prstGeom prst="rect">
            <a:avLst/>
          </a:prstGeom>
        </p:spPr>
        <p:txBody>
          <a:bodyPr lIns="0" tIns="0" rIns="0" bIns="0" rtlCol="0" anchor="t">
            <a:spAutoFit/>
          </a:bodyPr>
          <a:lstStyle/>
          <a:p>
            <a:pPr algn="ctr">
              <a:lnSpc>
                <a:spcPts val="3169"/>
              </a:lnSpc>
            </a:pPr>
            <a:r>
              <a:rPr lang="en-US" sz="2264">
                <a:solidFill>
                  <a:srgbClr val="FFFFFF"/>
                </a:solidFill>
                <a:latin typeface="Libre Baskerville Bold"/>
              </a:rPr>
              <a:t>You are not alone! There are resources available to help:</a:t>
            </a:r>
          </a:p>
        </p:txBody>
      </p:sp>
      <p:sp>
        <p:nvSpPr>
          <p:cNvPr id="21" name="TextBox 21"/>
          <p:cNvSpPr txBox="1"/>
          <p:nvPr/>
        </p:nvSpPr>
        <p:spPr>
          <a:xfrm>
            <a:off x="4113367" y="3218756"/>
            <a:ext cx="6022490" cy="260418"/>
          </a:xfrm>
          <a:prstGeom prst="rect">
            <a:avLst/>
          </a:prstGeom>
        </p:spPr>
        <p:txBody>
          <a:bodyPr lIns="0" tIns="0" rIns="0" bIns="0" rtlCol="0" anchor="t">
            <a:spAutoFit/>
          </a:bodyPr>
          <a:lstStyle/>
          <a:p>
            <a:pPr>
              <a:lnSpc>
                <a:spcPts val="2061"/>
              </a:lnSpc>
            </a:pPr>
            <a:r>
              <a:rPr lang="en-US" sz="1747" spc="104">
                <a:solidFill>
                  <a:srgbClr val="000000"/>
                </a:solidFill>
                <a:latin typeface="Kite One Italics"/>
              </a:rPr>
              <a:t>Where can I find more information on hepatitis B?</a:t>
            </a:r>
          </a:p>
        </p:txBody>
      </p:sp>
      <p:sp>
        <p:nvSpPr>
          <p:cNvPr id="22" name="TextBox 22"/>
          <p:cNvSpPr txBox="1"/>
          <p:nvPr/>
        </p:nvSpPr>
        <p:spPr>
          <a:xfrm>
            <a:off x="5138691" y="3622837"/>
            <a:ext cx="6022490" cy="216642"/>
          </a:xfrm>
          <a:prstGeom prst="rect">
            <a:avLst/>
          </a:prstGeom>
        </p:spPr>
        <p:txBody>
          <a:bodyPr lIns="0" tIns="0" rIns="0" bIns="0" rtlCol="0" anchor="t">
            <a:spAutoFit/>
          </a:bodyPr>
          <a:lstStyle/>
          <a:p>
            <a:pPr>
              <a:lnSpc>
                <a:spcPts val="1603"/>
              </a:lnSpc>
            </a:pPr>
            <a:r>
              <a:rPr lang="en-US" sz="1359" spc="81">
                <a:solidFill>
                  <a:srgbClr val="000000"/>
                </a:solidFill>
                <a:latin typeface="Kite One Italics"/>
              </a:rPr>
              <a:t>Centers for Disease Control and Prevention (CDC)</a:t>
            </a:r>
          </a:p>
        </p:txBody>
      </p:sp>
      <p:sp>
        <p:nvSpPr>
          <p:cNvPr id="23" name="TextBox 23"/>
          <p:cNvSpPr txBox="1"/>
          <p:nvPr/>
        </p:nvSpPr>
        <p:spPr>
          <a:xfrm>
            <a:off x="5157429" y="5378532"/>
            <a:ext cx="6022490" cy="216642"/>
          </a:xfrm>
          <a:prstGeom prst="rect">
            <a:avLst/>
          </a:prstGeom>
        </p:spPr>
        <p:txBody>
          <a:bodyPr lIns="0" tIns="0" rIns="0" bIns="0" rtlCol="0" anchor="t">
            <a:spAutoFit/>
          </a:bodyPr>
          <a:lstStyle/>
          <a:p>
            <a:pPr>
              <a:lnSpc>
                <a:spcPts val="1603"/>
              </a:lnSpc>
            </a:pPr>
            <a:r>
              <a:rPr lang="en-US" sz="1359" spc="81">
                <a:solidFill>
                  <a:srgbClr val="000000"/>
                </a:solidFill>
                <a:latin typeface="Kite One Italics"/>
              </a:rPr>
              <a:t>The Hepatitis B Foundation</a:t>
            </a:r>
          </a:p>
        </p:txBody>
      </p:sp>
      <p:sp>
        <p:nvSpPr>
          <p:cNvPr id="24" name="TextBox 24"/>
          <p:cNvSpPr txBox="1"/>
          <p:nvPr/>
        </p:nvSpPr>
        <p:spPr>
          <a:xfrm>
            <a:off x="5473398" y="6520268"/>
            <a:ext cx="1251611" cy="216642"/>
          </a:xfrm>
          <a:prstGeom prst="rect">
            <a:avLst/>
          </a:prstGeom>
        </p:spPr>
        <p:txBody>
          <a:bodyPr lIns="0" tIns="0" rIns="0" bIns="0" rtlCol="0" anchor="t">
            <a:spAutoFit/>
          </a:bodyPr>
          <a:lstStyle/>
          <a:p>
            <a:pPr>
              <a:lnSpc>
                <a:spcPts val="1603"/>
              </a:lnSpc>
            </a:pPr>
            <a:r>
              <a:rPr lang="en-US" sz="1359" spc="81">
                <a:solidFill>
                  <a:srgbClr val="0B299F"/>
                </a:solidFill>
                <a:latin typeface="Kite One Italics"/>
              </a:rPr>
              <a:t>www.hepb.org</a:t>
            </a:r>
          </a:p>
        </p:txBody>
      </p:sp>
      <p:sp>
        <p:nvSpPr>
          <p:cNvPr id="25" name="TextBox 25"/>
          <p:cNvSpPr txBox="1"/>
          <p:nvPr/>
        </p:nvSpPr>
        <p:spPr>
          <a:xfrm>
            <a:off x="5473398" y="5009561"/>
            <a:ext cx="2515986" cy="216642"/>
          </a:xfrm>
          <a:prstGeom prst="rect">
            <a:avLst/>
          </a:prstGeom>
        </p:spPr>
        <p:txBody>
          <a:bodyPr lIns="0" tIns="0" rIns="0" bIns="0" rtlCol="0" anchor="t">
            <a:spAutoFit/>
          </a:bodyPr>
          <a:lstStyle/>
          <a:p>
            <a:pPr>
              <a:lnSpc>
                <a:spcPts val="1603"/>
              </a:lnSpc>
            </a:pPr>
            <a:r>
              <a:rPr lang="en-US" sz="1359" spc="81">
                <a:solidFill>
                  <a:srgbClr val="0B299F"/>
                </a:solidFill>
                <a:latin typeface="Kite One Italics"/>
              </a:rPr>
              <a:t>www.cdc.gov/knowhepatitisB</a:t>
            </a:r>
          </a:p>
        </p:txBody>
      </p:sp>
      <p:sp>
        <p:nvSpPr>
          <p:cNvPr id="26" name="TextBox 26"/>
          <p:cNvSpPr txBox="1"/>
          <p:nvPr/>
        </p:nvSpPr>
        <p:spPr>
          <a:xfrm>
            <a:off x="5415949" y="5629871"/>
            <a:ext cx="2899554" cy="813206"/>
          </a:xfrm>
          <a:prstGeom prst="rect">
            <a:avLst/>
          </a:prstGeom>
        </p:spPr>
        <p:txBody>
          <a:bodyPr lIns="0" tIns="0" rIns="0" bIns="0" rtlCol="0" anchor="t">
            <a:spAutoFit/>
          </a:bodyPr>
          <a:lstStyle/>
          <a:p>
            <a:pPr marL="224377" lvl="1" indent="-112188">
              <a:lnSpc>
                <a:spcPts val="1603"/>
              </a:lnSpc>
              <a:buFont typeface="Arial"/>
              <a:buChar char="•"/>
            </a:pPr>
            <a:r>
              <a:rPr lang="en-US" sz="1359" spc="81">
                <a:solidFill>
                  <a:srgbClr val="000000"/>
                </a:solidFill>
                <a:latin typeface="Kite One Italics"/>
              </a:rPr>
              <a:t>Phone and email helplines</a:t>
            </a:r>
          </a:p>
          <a:p>
            <a:pPr marL="224377" lvl="1" indent="-112188">
              <a:lnSpc>
                <a:spcPts val="1603"/>
              </a:lnSpc>
              <a:buFont typeface="Arial"/>
              <a:buChar char="•"/>
            </a:pPr>
            <a:r>
              <a:rPr lang="en-US" sz="1359" spc="81">
                <a:solidFill>
                  <a:srgbClr val="000000"/>
                </a:solidFill>
                <a:latin typeface="Kite One Italics"/>
              </a:rPr>
              <a:t>Comprehensive information</a:t>
            </a:r>
          </a:p>
          <a:p>
            <a:pPr marL="224377" lvl="1" indent="-112188">
              <a:lnSpc>
                <a:spcPts val="1603"/>
              </a:lnSpc>
              <a:buFont typeface="Arial"/>
              <a:buChar char="•"/>
            </a:pPr>
            <a:r>
              <a:rPr lang="en-US" sz="1359" spc="81">
                <a:solidFill>
                  <a:srgbClr val="000000"/>
                </a:solidFill>
                <a:latin typeface="Kite One Italics"/>
              </a:rPr>
              <a:t>Printable fact sheets</a:t>
            </a:r>
          </a:p>
          <a:p>
            <a:pPr marL="224377" lvl="1" indent="-112188">
              <a:lnSpc>
                <a:spcPts val="1603"/>
              </a:lnSpc>
              <a:buFont typeface="Arial"/>
              <a:buChar char="•"/>
            </a:pPr>
            <a:r>
              <a:rPr lang="en-US" sz="1359" spc="81">
                <a:solidFill>
                  <a:srgbClr val="000000"/>
                </a:solidFill>
                <a:latin typeface="Kite One Italics"/>
              </a:rPr>
              <a:t>Inspiring videos</a:t>
            </a:r>
          </a:p>
        </p:txBody>
      </p:sp>
      <p:sp>
        <p:nvSpPr>
          <p:cNvPr id="27" name="TextBox 27"/>
          <p:cNvSpPr txBox="1"/>
          <p:nvPr/>
        </p:nvSpPr>
        <p:spPr>
          <a:xfrm>
            <a:off x="5417185" y="3902282"/>
            <a:ext cx="5176247" cy="1022756"/>
          </a:xfrm>
          <a:prstGeom prst="rect">
            <a:avLst/>
          </a:prstGeom>
        </p:spPr>
        <p:txBody>
          <a:bodyPr lIns="0" tIns="0" rIns="0" bIns="0" rtlCol="0" anchor="t">
            <a:spAutoFit/>
          </a:bodyPr>
          <a:lstStyle/>
          <a:p>
            <a:pPr marL="224377" lvl="1" indent="-112188">
              <a:lnSpc>
                <a:spcPts val="1603"/>
              </a:lnSpc>
              <a:buFont typeface="Arial"/>
              <a:buChar char="•"/>
            </a:pPr>
            <a:r>
              <a:rPr lang="en-US" sz="1359" spc="81">
                <a:solidFill>
                  <a:srgbClr val="000000"/>
                </a:solidFill>
                <a:latin typeface="Kite One Italics"/>
              </a:rPr>
              <a:t>Basic information about hepatitis B, guidelines and downloadable PDFs</a:t>
            </a:r>
          </a:p>
          <a:p>
            <a:pPr marL="224377" lvl="1" indent="-112188">
              <a:lnSpc>
                <a:spcPts val="1603"/>
              </a:lnSpc>
              <a:buFont typeface="Arial"/>
              <a:buChar char="•"/>
            </a:pPr>
            <a:r>
              <a:rPr lang="en-US" sz="1359" spc="81">
                <a:solidFill>
                  <a:srgbClr val="000000"/>
                </a:solidFill>
                <a:latin typeface="Kite One Italics"/>
              </a:rPr>
              <a:t>Printable fact sheets, PSA videos, infographics, quizzes and more in multiple languages</a:t>
            </a:r>
          </a:p>
          <a:p>
            <a:pPr marL="224377" lvl="1" indent="-112188">
              <a:lnSpc>
                <a:spcPts val="1603"/>
              </a:lnSpc>
              <a:buFont typeface="Arial"/>
              <a:buChar char="•"/>
            </a:pPr>
            <a:r>
              <a:rPr lang="en-US" sz="1359" spc="81">
                <a:solidFill>
                  <a:srgbClr val="000000"/>
                </a:solidFill>
                <a:latin typeface="Kite One Italics"/>
              </a:rPr>
              <a:t>Free posters </a:t>
            </a:r>
          </a:p>
        </p:txBody>
      </p:sp>
      <p:sp>
        <p:nvSpPr>
          <p:cNvPr id="28" name="TextBox 28"/>
          <p:cNvSpPr txBox="1"/>
          <p:nvPr/>
        </p:nvSpPr>
        <p:spPr>
          <a:xfrm>
            <a:off x="5473302" y="2123307"/>
            <a:ext cx="6022490" cy="216642"/>
          </a:xfrm>
          <a:prstGeom prst="rect">
            <a:avLst/>
          </a:prstGeom>
        </p:spPr>
        <p:txBody>
          <a:bodyPr lIns="0" tIns="0" rIns="0" bIns="0" rtlCol="0" anchor="t">
            <a:spAutoFit/>
          </a:bodyPr>
          <a:lstStyle/>
          <a:p>
            <a:pPr>
              <a:lnSpc>
                <a:spcPts val="1603"/>
              </a:lnSpc>
            </a:pPr>
            <a:r>
              <a:rPr lang="en-US" sz="1359" spc="81">
                <a:solidFill>
                  <a:srgbClr val="0B299F"/>
                </a:solidFill>
                <a:latin typeface="Kite One Italics"/>
              </a:rPr>
              <a:t>www.hepb.org/physiciandirectory</a:t>
            </a:r>
          </a:p>
        </p:txBody>
      </p:sp>
      <p:sp>
        <p:nvSpPr>
          <p:cNvPr id="29" name="TextBox 29"/>
          <p:cNvSpPr txBox="1"/>
          <p:nvPr/>
        </p:nvSpPr>
        <p:spPr>
          <a:xfrm>
            <a:off x="5467863" y="2810696"/>
            <a:ext cx="6022490" cy="216642"/>
          </a:xfrm>
          <a:prstGeom prst="rect">
            <a:avLst/>
          </a:prstGeom>
        </p:spPr>
        <p:txBody>
          <a:bodyPr lIns="0" tIns="0" rIns="0" bIns="0" rtlCol="0" anchor="t">
            <a:spAutoFit/>
          </a:bodyPr>
          <a:lstStyle/>
          <a:p>
            <a:pPr>
              <a:lnSpc>
                <a:spcPts val="1603"/>
              </a:lnSpc>
            </a:pPr>
            <a:r>
              <a:rPr lang="en-US" sz="1359" spc="81">
                <a:solidFill>
                  <a:srgbClr val="0B299F"/>
                </a:solidFill>
                <a:latin typeface="Kite One Italics"/>
              </a:rPr>
              <a:t>www.findahealthcenter.hrsa.gov</a:t>
            </a:r>
          </a:p>
        </p:txBody>
      </p:sp>
      <p:grpSp>
        <p:nvGrpSpPr>
          <p:cNvPr id="30" name="Group 30"/>
          <p:cNvGrpSpPr/>
          <p:nvPr/>
        </p:nvGrpSpPr>
        <p:grpSpPr>
          <a:xfrm>
            <a:off x="0" y="0"/>
            <a:ext cx="12343424" cy="403799"/>
            <a:chOff x="0" y="0"/>
            <a:chExt cx="16457898" cy="538398"/>
          </a:xfrm>
        </p:grpSpPr>
        <p:pic>
          <p:nvPicPr>
            <p:cNvPr id="31" name="Picture 31"/>
            <p:cNvPicPr>
              <a:picLocks noChangeAspect="1"/>
            </p:cNvPicPr>
            <p:nvPr/>
          </p:nvPicPr>
          <p:blipFill>
            <a:blip r:embed="rId12"/>
            <a:srcRect t="48843" b="48843"/>
            <a:stretch>
              <a:fillRect/>
            </a:stretch>
          </p:blipFill>
          <p:spPr>
            <a:xfrm>
              <a:off x="0" y="0"/>
              <a:ext cx="16457898" cy="538398"/>
            </a:xfrm>
            <a:prstGeom prst="rect">
              <a:avLst/>
            </a:prstGeom>
          </p:spPr>
        </p:pic>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936610" cy="1636394"/>
            <a:chOff x="0" y="0"/>
            <a:chExt cx="10030210" cy="1268754"/>
          </a:xfrm>
        </p:grpSpPr>
        <p:sp>
          <p:nvSpPr>
            <p:cNvPr id="3" name="Freeform 3"/>
            <p:cNvSpPr/>
            <p:nvPr/>
          </p:nvSpPr>
          <p:spPr>
            <a:xfrm>
              <a:off x="0" y="0"/>
              <a:ext cx="10030210" cy="1268754"/>
            </a:xfrm>
            <a:custGeom>
              <a:avLst/>
              <a:gdLst/>
              <a:ahLst/>
              <a:cxnLst/>
              <a:rect l="l" t="t" r="r" b="b"/>
              <a:pathLst>
                <a:path w="10030210" h="1268754">
                  <a:moveTo>
                    <a:pt x="0" y="0"/>
                  </a:moveTo>
                  <a:lnTo>
                    <a:pt x="10030210" y="0"/>
                  </a:lnTo>
                  <a:lnTo>
                    <a:pt x="10030210" y="1268754"/>
                  </a:lnTo>
                  <a:lnTo>
                    <a:pt x="0" y="1268754"/>
                  </a:lnTo>
                  <a:close/>
                </a:path>
              </a:pathLst>
            </a:custGeom>
            <a:solidFill>
              <a:srgbClr val="2BB580"/>
            </a:solidFill>
          </p:spPr>
          <p:txBody>
            <a:bodyPr/>
            <a:lstStyle/>
            <a:p>
              <a:endParaRPr lang="en-US"/>
            </a:p>
          </p:txBody>
        </p:sp>
      </p:grpSp>
      <p:sp>
        <p:nvSpPr>
          <p:cNvPr id="4" name="TextBox 4"/>
          <p:cNvSpPr txBox="1"/>
          <p:nvPr/>
        </p:nvSpPr>
        <p:spPr>
          <a:xfrm>
            <a:off x="200820" y="585801"/>
            <a:ext cx="11888695" cy="733008"/>
          </a:xfrm>
          <a:prstGeom prst="rect">
            <a:avLst/>
          </a:prstGeom>
        </p:spPr>
        <p:txBody>
          <a:bodyPr lIns="0" tIns="0" rIns="0" bIns="0" rtlCol="0" anchor="t">
            <a:spAutoFit/>
          </a:bodyPr>
          <a:lstStyle/>
          <a:p>
            <a:pPr algn="ctr">
              <a:lnSpc>
                <a:spcPts val="3116"/>
              </a:lnSpc>
            </a:pPr>
            <a:r>
              <a:rPr lang="en-US" sz="2641" spc="158">
                <a:solidFill>
                  <a:srgbClr val="FFFFFF"/>
                </a:solidFill>
                <a:latin typeface="Libre Baskerville Bold"/>
              </a:rPr>
              <a:t>There are many ways that you can integrate hepatitis B education into your community.</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2"/>
            <a:srcRect t="48364" b="48364"/>
            <a:stretch>
              <a:fillRect/>
            </a:stretch>
          </p:blipFill>
          <p:spPr>
            <a:xfrm>
              <a:off x="0" y="0"/>
              <a:ext cx="16457898" cy="538398"/>
            </a:xfrm>
            <a:prstGeom prst="rect">
              <a:avLst/>
            </a:prstGeom>
          </p:spPr>
        </p:pic>
      </p:grpSp>
      <p:sp>
        <p:nvSpPr>
          <p:cNvPr id="7" name="TextBox 7"/>
          <p:cNvSpPr txBox="1"/>
          <p:nvPr/>
        </p:nvSpPr>
        <p:spPr>
          <a:xfrm>
            <a:off x="4316409" y="2796997"/>
            <a:ext cx="3670075" cy="9997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Host an education session, health fair or hepatitis B testing event.</a:t>
            </a:r>
          </a:p>
        </p:txBody>
      </p:sp>
      <p:grpSp>
        <p:nvGrpSpPr>
          <p:cNvPr id="8" name="Group 8"/>
          <p:cNvGrpSpPr/>
          <p:nvPr/>
        </p:nvGrpSpPr>
        <p:grpSpPr>
          <a:xfrm>
            <a:off x="5160110" y="4032307"/>
            <a:ext cx="1999017" cy="1779662"/>
            <a:chOff x="0" y="0"/>
            <a:chExt cx="2665356" cy="2372882"/>
          </a:xfrm>
        </p:grpSpPr>
        <p:pic>
          <p:nvPicPr>
            <p:cNvPr id="9" name="Picture 9"/>
            <p:cNvPicPr>
              <a:picLocks noChangeAspect="1"/>
            </p:cNvPicPr>
            <p:nvPr/>
          </p:nvPicPr>
          <p:blipFill>
            <a:blip r:embed="rId3"/>
            <a:srcRect l="7249" t="15303" r="33859" b="14790"/>
            <a:stretch>
              <a:fillRect/>
            </a:stretch>
          </p:blipFill>
          <p:spPr>
            <a:xfrm>
              <a:off x="0" y="0"/>
              <a:ext cx="2665356" cy="2372882"/>
            </a:xfrm>
            <a:prstGeom prst="rect">
              <a:avLst/>
            </a:prstGeom>
          </p:spPr>
        </p:pic>
      </p:grpSp>
      <p:sp>
        <p:nvSpPr>
          <p:cNvPr id="10" name="TextBox 10"/>
          <p:cNvSpPr txBox="1"/>
          <p:nvPr/>
        </p:nvSpPr>
        <p:spPr>
          <a:xfrm>
            <a:off x="659527" y="5147648"/>
            <a:ext cx="3667125" cy="9997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Promote a local health fair that is testing for hepatitis B.</a:t>
            </a:r>
          </a:p>
        </p:txBody>
      </p:sp>
      <p:sp>
        <p:nvSpPr>
          <p:cNvPr id="11" name="TextBox 11"/>
          <p:cNvSpPr txBox="1"/>
          <p:nvPr/>
        </p:nvSpPr>
        <p:spPr>
          <a:xfrm>
            <a:off x="8354902" y="1856976"/>
            <a:ext cx="3638550" cy="9997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Display educational fact sheets, brochures and posters in your office.</a:t>
            </a:r>
          </a:p>
        </p:txBody>
      </p:sp>
      <p:sp>
        <p:nvSpPr>
          <p:cNvPr id="12" name="TextBox 12"/>
          <p:cNvSpPr txBox="1"/>
          <p:nvPr/>
        </p:nvSpPr>
        <p:spPr>
          <a:xfrm>
            <a:off x="7586507" y="5155545"/>
            <a:ext cx="3895725" cy="1023497"/>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Share CDC's and the Hepatitis B Foundation's posts on social media.</a:t>
            </a:r>
          </a:p>
        </p:txBody>
      </p:sp>
      <p:sp>
        <p:nvSpPr>
          <p:cNvPr id="13" name="TextBox 13"/>
          <p:cNvSpPr txBox="1"/>
          <p:nvPr/>
        </p:nvSpPr>
        <p:spPr>
          <a:xfrm>
            <a:off x="315424" y="1851272"/>
            <a:ext cx="3790950" cy="999768"/>
          </a:xfrm>
          <a:prstGeom prst="rect">
            <a:avLst/>
          </a:prstGeom>
        </p:spPr>
        <p:txBody>
          <a:bodyPr lIns="0" tIns="0" rIns="0" bIns="0" rtlCol="0" anchor="t">
            <a:spAutoFit/>
          </a:bodyPr>
          <a:lstStyle/>
          <a:p>
            <a:pPr algn="ctr">
              <a:lnSpc>
                <a:spcPts val="2671"/>
              </a:lnSpc>
            </a:pPr>
            <a:r>
              <a:rPr lang="en-US" sz="2264" spc="135">
                <a:solidFill>
                  <a:srgbClr val="000000"/>
                </a:solidFill>
                <a:latin typeface="Kite One Italics"/>
              </a:rPr>
              <a:t>Talk to community members about their health and hepatitis B risk.</a:t>
            </a:r>
          </a:p>
        </p:txBody>
      </p:sp>
      <p:grpSp>
        <p:nvGrpSpPr>
          <p:cNvPr id="14" name="Group 14"/>
          <p:cNvGrpSpPr/>
          <p:nvPr/>
        </p:nvGrpSpPr>
        <p:grpSpPr>
          <a:xfrm>
            <a:off x="1228452" y="2966448"/>
            <a:ext cx="1972219" cy="1660840"/>
            <a:chOff x="0" y="0"/>
            <a:chExt cx="2629626" cy="2214454"/>
          </a:xfrm>
        </p:grpSpPr>
        <p:pic>
          <p:nvPicPr>
            <p:cNvPr id="15" name="Picture 15"/>
            <p:cNvPicPr>
              <a:picLocks noChangeAspect="1"/>
            </p:cNvPicPr>
            <p:nvPr/>
          </p:nvPicPr>
          <p:blipFill>
            <a:blip r:embed="rId4"/>
            <a:srcRect l="5469" r="5469"/>
            <a:stretch>
              <a:fillRect/>
            </a:stretch>
          </p:blipFill>
          <p:spPr>
            <a:xfrm>
              <a:off x="0" y="0"/>
              <a:ext cx="2629626" cy="2214454"/>
            </a:xfrm>
            <a:prstGeom prst="rect">
              <a:avLst/>
            </a:prstGeom>
          </p:spPr>
        </p:pic>
      </p:grpSp>
      <p:grpSp>
        <p:nvGrpSpPr>
          <p:cNvPr id="16" name="Group 16"/>
          <p:cNvGrpSpPr/>
          <p:nvPr/>
        </p:nvGrpSpPr>
        <p:grpSpPr>
          <a:xfrm>
            <a:off x="9180030" y="3161993"/>
            <a:ext cx="1972219" cy="1660840"/>
            <a:chOff x="0" y="0"/>
            <a:chExt cx="2629626" cy="2214454"/>
          </a:xfrm>
        </p:grpSpPr>
        <p:pic>
          <p:nvPicPr>
            <p:cNvPr id="17" name="Picture 17"/>
            <p:cNvPicPr>
              <a:picLocks noChangeAspect="1"/>
            </p:cNvPicPr>
            <p:nvPr/>
          </p:nvPicPr>
          <p:blipFill>
            <a:blip r:embed="rId5"/>
            <a:srcRect l="3658" t="20070" r="37863" b="14218"/>
            <a:stretch>
              <a:fillRect/>
            </a:stretch>
          </p:blipFill>
          <p:spPr>
            <a:xfrm>
              <a:off x="0" y="0"/>
              <a:ext cx="2629626" cy="2214454"/>
            </a:xfrm>
            <a:prstGeom prst="rect">
              <a:avLst/>
            </a:prstGeom>
          </p:spPr>
        </p:pic>
      </p:grpSp>
      <p:sp>
        <p:nvSpPr>
          <p:cNvPr id="18" name="Freeform 18"/>
          <p:cNvSpPr/>
          <p:nvPr/>
        </p:nvSpPr>
        <p:spPr>
          <a:xfrm rot="915746">
            <a:off x="8950043" y="6330062"/>
            <a:ext cx="371869" cy="371869"/>
          </a:xfrm>
          <a:custGeom>
            <a:avLst/>
            <a:gdLst/>
            <a:ahLst/>
            <a:cxnLst/>
            <a:rect l="l" t="t" r="r" b="b"/>
            <a:pathLst>
              <a:path w="371869" h="371869">
                <a:moveTo>
                  <a:pt x="0" y="0"/>
                </a:moveTo>
                <a:lnTo>
                  <a:pt x="371869" y="0"/>
                </a:lnTo>
                <a:lnTo>
                  <a:pt x="371869" y="371869"/>
                </a:lnTo>
                <a:lnTo>
                  <a:pt x="0" y="3718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9" name="Freeform 19"/>
          <p:cNvSpPr/>
          <p:nvPr/>
        </p:nvSpPr>
        <p:spPr>
          <a:xfrm>
            <a:off x="9773882" y="6326836"/>
            <a:ext cx="373836" cy="373836"/>
          </a:xfrm>
          <a:custGeom>
            <a:avLst/>
            <a:gdLst/>
            <a:ahLst/>
            <a:cxnLst/>
            <a:rect l="l" t="t" r="r" b="b"/>
            <a:pathLst>
              <a:path w="373836" h="373836">
                <a:moveTo>
                  <a:pt x="0" y="0"/>
                </a:moveTo>
                <a:lnTo>
                  <a:pt x="373837" y="0"/>
                </a:lnTo>
                <a:lnTo>
                  <a:pt x="373837" y="373837"/>
                </a:lnTo>
                <a:lnTo>
                  <a:pt x="0" y="3738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0" name="Freeform 20"/>
          <p:cNvSpPr/>
          <p:nvPr/>
        </p:nvSpPr>
        <p:spPr>
          <a:xfrm>
            <a:off x="9343082" y="6307140"/>
            <a:ext cx="396663" cy="396663"/>
          </a:xfrm>
          <a:custGeom>
            <a:avLst/>
            <a:gdLst/>
            <a:ahLst/>
            <a:cxnLst/>
            <a:rect l="l" t="t" r="r" b="b"/>
            <a:pathLst>
              <a:path w="396663" h="396663">
                <a:moveTo>
                  <a:pt x="0" y="0"/>
                </a:moveTo>
                <a:lnTo>
                  <a:pt x="396664" y="0"/>
                </a:lnTo>
                <a:lnTo>
                  <a:pt x="396664" y="396664"/>
                </a:lnTo>
                <a:lnTo>
                  <a:pt x="0" y="39666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21" name="Group 21"/>
          <p:cNvGrpSpPr/>
          <p:nvPr/>
        </p:nvGrpSpPr>
        <p:grpSpPr>
          <a:xfrm>
            <a:off x="0" y="0"/>
            <a:ext cx="12343424" cy="403799"/>
            <a:chOff x="0" y="0"/>
            <a:chExt cx="16457898" cy="538398"/>
          </a:xfrm>
        </p:grpSpPr>
        <p:pic>
          <p:nvPicPr>
            <p:cNvPr id="22" name="Picture 22"/>
            <p:cNvPicPr>
              <a:picLocks noChangeAspect="1"/>
            </p:cNvPicPr>
            <p:nvPr/>
          </p:nvPicPr>
          <p:blipFill>
            <a:blip r:embed="rId12"/>
            <a:srcRect t="48843" b="48843"/>
            <a:stretch>
              <a:fillRect/>
            </a:stretch>
          </p:blipFill>
          <p:spPr>
            <a:xfrm>
              <a:off x="0" y="0"/>
              <a:ext cx="16457898" cy="538398"/>
            </a:xfrm>
            <a:prstGeom prst="rect">
              <a:avLst/>
            </a:prstGeom>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69" y="-80328"/>
            <a:ext cx="12744734" cy="1857174"/>
            <a:chOff x="0" y="0"/>
            <a:chExt cx="12397287" cy="1806544"/>
          </a:xfrm>
        </p:grpSpPr>
        <p:sp>
          <p:nvSpPr>
            <p:cNvPr id="3" name="Freeform 3"/>
            <p:cNvSpPr/>
            <p:nvPr/>
          </p:nvSpPr>
          <p:spPr>
            <a:xfrm>
              <a:off x="0" y="0"/>
              <a:ext cx="12397287" cy="1806544"/>
            </a:xfrm>
            <a:custGeom>
              <a:avLst/>
              <a:gdLst/>
              <a:ahLst/>
              <a:cxnLst/>
              <a:rect l="l" t="t" r="r" b="b"/>
              <a:pathLst>
                <a:path w="12397287" h="1806544">
                  <a:moveTo>
                    <a:pt x="0" y="0"/>
                  </a:moveTo>
                  <a:lnTo>
                    <a:pt x="12397287" y="0"/>
                  </a:lnTo>
                  <a:lnTo>
                    <a:pt x="12397287" y="1806544"/>
                  </a:lnTo>
                  <a:lnTo>
                    <a:pt x="0" y="1806544"/>
                  </a:lnTo>
                  <a:close/>
                </a:path>
              </a:pathLst>
            </a:custGeom>
            <a:solidFill>
              <a:srgbClr val="2BB580"/>
            </a:solidFill>
          </p:spPr>
          <p:txBody>
            <a:bodyPr/>
            <a:lstStyle/>
            <a:p>
              <a:endParaRPr lang="en-US"/>
            </a:p>
          </p:txBody>
        </p:sp>
      </p:grpSp>
      <p:sp>
        <p:nvSpPr>
          <p:cNvPr id="4" name="TextBox 4"/>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grpSp>
        <p:nvGrpSpPr>
          <p:cNvPr id="5" name="Group 5"/>
          <p:cNvGrpSpPr/>
          <p:nvPr/>
        </p:nvGrpSpPr>
        <p:grpSpPr>
          <a:xfrm>
            <a:off x="-19050" y="-19050"/>
            <a:ext cx="12343424" cy="403799"/>
            <a:chOff x="0" y="0"/>
            <a:chExt cx="16457898" cy="538398"/>
          </a:xfrm>
        </p:grpSpPr>
        <p:pic>
          <p:nvPicPr>
            <p:cNvPr id="6" name="Picture 6"/>
            <p:cNvPicPr>
              <a:picLocks noChangeAspect="1"/>
            </p:cNvPicPr>
            <p:nvPr/>
          </p:nvPicPr>
          <p:blipFill>
            <a:blip r:embed="rId2"/>
            <a:srcRect t="48364" b="48364"/>
            <a:stretch>
              <a:fillRect/>
            </a:stretch>
          </p:blipFill>
          <p:spPr>
            <a:xfrm>
              <a:off x="0" y="0"/>
              <a:ext cx="16457898" cy="538398"/>
            </a:xfrm>
            <a:prstGeom prst="rect">
              <a:avLst/>
            </a:prstGeom>
          </p:spPr>
        </p:pic>
      </p:grpSp>
      <p:sp>
        <p:nvSpPr>
          <p:cNvPr id="7" name="Freeform 7"/>
          <p:cNvSpPr/>
          <p:nvPr/>
        </p:nvSpPr>
        <p:spPr>
          <a:xfrm>
            <a:off x="2956574" y="2116151"/>
            <a:ext cx="6087878" cy="4056049"/>
          </a:xfrm>
          <a:custGeom>
            <a:avLst/>
            <a:gdLst/>
            <a:ahLst/>
            <a:cxnLst/>
            <a:rect l="l" t="t" r="r" b="b"/>
            <a:pathLst>
              <a:path w="6087878" h="4056049">
                <a:moveTo>
                  <a:pt x="0" y="0"/>
                </a:moveTo>
                <a:lnTo>
                  <a:pt x="6087878" y="0"/>
                </a:lnTo>
                <a:lnTo>
                  <a:pt x="6087878" y="4056049"/>
                </a:lnTo>
                <a:lnTo>
                  <a:pt x="0" y="4056049"/>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180738" y="460021"/>
            <a:ext cx="11639550" cy="1234519"/>
          </a:xfrm>
          <a:prstGeom prst="rect">
            <a:avLst/>
          </a:prstGeom>
        </p:spPr>
        <p:txBody>
          <a:bodyPr lIns="0" tIns="0" rIns="0" bIns="0" rtlCol="0" anchor="t">
            <a:spAutoFit/>
          </a:bodyPr>
          <a:lstStyle/>
          <a:p>
            <a:pPr algn="ctr">
              <a:lnSpc>
                <a:spcPts val="4930"/>
              </a:lnSpc>
            </a:pPr>
            <a:r>
              <a:rPr lang="en-US" sz="3521">
                <a:solidFill>
                  <a:srgbClr val="FFFFFF"/>
                </a:solidFill>
                <a:latin typeface="Libre Baskerville Bold"/>
              </a:rPr>
              <a:t>Thank you for helping </a:t>
            </a:r>
          </a:p>
          <a:p>
            <a:pPr algn="ctr">
              <a:lnSpc>
                <a:spcPts val="4930"/>
              </a:lnSpc>
            </a:pPr>
            <a:r>
              <a:rPr lang="en-US" sz="3521">
                <a:solidFill>
                  <a:srgbClr val="FFFFFF"/>
                </a:solidFill>
                <a:latin typeface="Libre Baskerville Bold"/>
              </a:rPr>
              <a:t>spread the word about hepatitis B!</a:t>
            </a:r>
          </a:p>
        </p:txBody>
      </p:sp>
      <p:grpSp>
        <p:nvGrpSpPr>
          <p:cNvPr id="9" name="Group 9"/>
          <p:cNvGrpSpPr/>
          <p:nvPr/>
        </p:nvGrpSpPr>
        <p:grpSpPr>
          <a:xfrm>
            <a:off x="0" y="0"/>
            <a:ext cx="12343424" cy="403799"/>
            <a:chOff x="0" y="0"/>
            <a:chExt cx="16457898" cy="538398"/>
          </a:xfrm>
        </p:grpSpPr>
        <p:pic>
          <p:nvPicPr>
            <p:cNvPr id="10" name="Picture 10"/>
            <p:cNvPicPr>
              <a:picLocks noChangeAspect="1"/>
            </p:cNvPicPr>
            <p:nvPr/>
          </p:nvPicPr>
          <p:blipFill>
            <a:blip r:embed="rId4"/>
            <a:srcRect t="48843" b="48843"/>
            <a:stretch>
              <a:fillRect/>
            </a:stretch>
          </p:blipFill>
          <p:spPr>
            <a:xfrm>
              <a:off x="0" y="0"/>
              <a:ext cx="16457898" cy="538398"/>
            </a:xfrm>
            <a:prstGeom prst="rect">
              <a:avLst/>
            </a:prstGeom>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26268" y="214818"/>
            <a:ext cx="794742" cy="166539"/>
          </a:xfrm>
          <a:prstGeom prst="rect">
            <a:avLst/>
          </a:prstGeom>
        </p:spPr>
        <p:txBody>
          <a:bodyPr lIns="0" tIns="0" rIns="0" bIns="0" rtlCol="0" anchor="t">
            <a:spAutoFit/>
          </a:bodyPr>
          <a:lstStyle/>
          <a:p>
            <a:pPr algn="r">
              <a:lnSpc>
                <a:spcPts val="1320"/>
              </a:lnSpc>
            </a:pPr>
            <a:r>
              <a:rPr lang="en-US" sz="943" spc="122">
                <a:solidFill>
                  <a:srgbClr val="FFFFFF"/>
                </a:solidFill>
                <a:latin typeface="Libre Baskerville"/>
              </a:rPr>
              <a:t>PAGE | 00</a:t>
            </a:r>
          </a:p>
        </p:txBody>
      </p:sp>
      <p:sp>
        <p:nvSpPr>
          <p:cNvPr id="3" name="TextBox 3"/>
          <p:cNvSpPr txBox="1"/>
          <p:nvPr/>
        </p:nvSpPr>
        <p:spPr>
          <a:xfrm>
            <a:off x="2403333" y="710873"/>
            <a:ext cx="7509157" cy="901654"/>
          </a:xfrm>
          <a:prstGeom prst="rect">
            <a:avLst/>
          </a:prstGeom>
        </p:spPr>
        <p:txBody>
          <a:bodyPr lIns="0" tIns="0" rIns="0" bIns="0" rtlCol="0" anchor="t">
            <a:spAutoFit/>
          </a:bodyPr>
          <a:lstStyle/>
          <a:p>
            <a:pPr algn="ctr">
              <a:lnSpc>
                <a:spcPts val="3689"/>
              </a:lnSpc>
            </a:pPr>
            <a:r>
              <a:rPr lang="en-US" sz="3126" spc="187">
                <a:solidFill>
                  <a:srgbClr val="000000"/>
                </a:solidFill>
                <a:latin typeface="Kite One Italics"/>
              </a:rPr>
              <a:t>After viewing this presentation, please complete a short self-assessment.</a:t>
            </a:r>
          </a:p>
        </p:txBody>
      </p:sp>
      <p:sp>
        <p:nvSpPr>
          <p:cNvPr id="4" name="TextBox 4"/>
          <p:cNvSpPr txBox="1"/>
          <p:nvPr/>
        </p:nvSpPr>
        <p:spPr>
          <a:xfrm>
            <a:off x="2823056" y="3784300"/>
            <a:ext cx="6662015" cy="673859"/>
          </a:xfrm>
          <a:prstGeom prst="rect">
            <a:avLst/>
          </a:prstGeom>
        </p:spPr>
        <p:txBody>
          <a:bodyPr lIns="0" tIns="0" rIns="0" bIns="0" rtlCol="0" anchor="t">
            <a:spAutoFit/>
          </a:bodyPr>
          <a:lstStyle/>
          <a:p>
            <a:pPr algn="ctr">
              <a:lnSpc>
                <a:spcPts val="2767"/>
              </a:lnSpc>
            </a:pPr>
            <a:r>
              <a:rPr lang="en-US" sz="2345" spc="140">
                <a:solidFill>
                  <a:srgbClr val="000000"/>
                </a:solidFill>
                <a:latin typeface="Kite One Italics"/>
              </a:rPr>
              <a:t>Your feedback can help us provide you with the most useful resources!</a:t>
            </a:r>
          </a:p>
        </p:txBody>
      </p:sp>
      <p:sp>
        <p:nvSpPr>
          <p:cNvPr id="5" name="Freeform 5"/>
          <p:cNvSpPr/>
          <p:nvPr/>
        </p:nvSpPr>
        <p:spPr>
          <a:xfrm>
            <a:off x="4616638" y="5597295"/>
            <a:ext cx="2958725" cy="1052432"/>
          </a:xfrm>
          <a:custGeom>
            <a:avLst/>
            <a:gdLst/>
            <a:ahLst/>
            <a:cxnLst/>
            <a:rect l="l" t="t" r="r" b="b"/>
            <a:pathLst>
              <a:path w="2958725" h="1052432">
                <a:moveTo>
                  <a:pt x="0" y="0"/>
                </a:moveTo>
                <a:lnTo>
                  <a:pt x="2958724" y="0"/>
                </a:lnTo>
                <a:lnTo>
                  <a:pt x="2958724" y="1052432"/>
                </a:lnTo>
                <a:lnTo>
                  <a:pt x="0" y="1052432"/>
                </a:lnTo>
                <a:lnTo>
                  <a:pt x="0" y="0"/>
                </a:lnTo>
                <a:close/>
              </a:path>
            </a:pathLst>
          </a:custGeom>
          <a:blipFill>
            <a:blip r:embed="rId2"/>
            <a:stretch>
              <a:fillRect l="-441" r="-441"/>
            </a:stretch>
          </a:blipFill>
        </p:spPr>
        <p:txBody>
          <a:bodyPr/>
          <a:lstStyle/>
          <a:p>
            <a:endParaRPr lang="en-US"/>
          </a:p>
        </p:txBody>
      </p:sp>
      <p:sp>
        <p:nvSpPr>
          <p:cNvPr id="6" name="TextBox 6"/>
          <p:cNvSpPr txBox="1"/>
          <p:nvPr/>
        </p:nvSpPr>
        <p:spPr>
          <a:xfrm>
            <a:off x="1287510" y="4921118"/>
            <a:ext cx="10067925" cy="347904"/>
          </a:xfrm>
          <a:prstGeom prst="rect">
            <a:avLst/>
          </a:prstGeom>
        </p:spPr>
        <p:txBody>
          <a:bodyPr lIns="0" tIns="0" rIns="0" bIns="0" rtlCol="0" anchor="t">
            <a:spAutoFit/>
          </a:bodyPr>
          <a:lstStyle/>
          <a:p>
            <a:pPr algn="ctr">
              <a:lnSpc>
                <a:spcPts val="2767"/>
              </a:lnSpc>
            </a:pPr>
            <a:r>
              <a:rPr lang="en-US" sz="2345" spc="140">
                <a:solidFill>
                  <a:srgbClr val="000000"/>
                </a:solidFill>
                <a:latin typeface="Kite One Italics"/>
              </a:rPr>
              <a:t>For questions or additional support, email: info@hepb.org</a:t>
            </a:r>
          </a:p>
        </p:txBody>
      </p:sp>
      <p:grpSp>
        <p:nvGrpSpPr>
          <p:cNvPr id="7" name="Group 7"/>
          <p:cNvGrpSpPr/>
          <p:nvPr/>
        </p:nvGrpSpPr>
        <p:grpSpPr>
          <a:xfrm>
            <a:off x="-310454" y="76504"/>
            <a:ext cx="12929037" cy="666750"/>
            <a:chOff x="0" y="0"/>
            <a:chExt cx="11082031" cy="571500"/>
          </a:xfrm>
        </p:grpSpPr>
        <p:sp>
          <p:nvSpPr>
            <p:cNvPr id="8" name="Freeform 8"/>
            <p:cNvSpPr/>
            <p:nvPr/>
          </p:nvSpPr>
          <p:spPr>
            <a:xfrm>
              <a:off x="0" y="255270"/>
              <a:ext cx="11082031" cy="69850"/>
            </a:xfrm>
            <a:custGeom>
              <a:avLst/>
              <a:gdLst/>
              <a:ahLst/>
              <a:cxnLst/>
              <a:rect l="l" t="t" r="r" b="b"/>
              <a:pathLst>
                <a:path w="11082031" h="69850">
                  <a:moveTo>
                    <a:pt x="10791202" y="0"/>
                  </a:moveTo>
                  <a:lnTo>
                    <a:pt x="0" y="0"/>
                  </a:lnTo>
                  <a:lnTo>
                    <a:pt x="0" y="69850"/>
                  </a:lnTo>
                  <a:lnTo>
                    <a:pt x="11082031" y="69850"/>
                  </a:lnTo>
                  <a:lnTo>
                    <a:pt x="11082031" y="0"/>
                  </a:lnTo>
                  <a:close/>
                </a:path>
              </a:pathLst>
            </a:custGeom>
            <a:solidFill>
              <a:srgbClr val="FFD483"/>
            </a:solidFill>
          </p:spPr>
          <p:txBody>
            <a:bodyPr/>
            <a:lstStyle/>
            <a:p>
              <a:endParaRPr lang="en-US"/>
            </a:p>
          </p:txBody>
        </p:sp>
      </p:grpSp>
      <p:grpSp>
        <p:nvGrpSpPr>
          <p:cNvPr id="9" name="Group 9"/>
          <p:cNvGrpSpPr/>
          <p:nvPr/>
        </p:nvGrpSpPr>
        <p:grpSpPr>
          <a:xfrm>
            <a:off x="3870516" y="2054831"/>
            <a:ext cx="4901914" cy="1374169"/>
            <a:chOff x="0" y="0"/>
            <a:chExt cx="8650111" cy="2424914"/>
          </a:xfrm>
        </p:grpSpPr>
        <p:sp>
          <p:nvSpPr>
            <p:cNvPr id="10" name="Freeform 10"/>
            <p:cNvSpPr/>
            <p:nvPr/>
          </p:nvSpPr>
          <p:spPr>
            <a:xfrm>
              <a:off x="0" y="0"/>
              <a:ext cx="8650112" cy="2424914"/>
            </a:xfrm>
            <a:custGeom>
              <a:avLst/>
              <a:gdLst/>
              <a:ahLst/>
              <a:cxnLst/>
              <a:rect l="l" t="t" r="r" b="b"/>
              <a:pathLst>
                <a:path w="8650112" h="2424914">
                  <a:moveTo>
                    <a:pt x="8525652" y="2424914"/>
                  </a:moveTo>
                  <a:lnTo>
                    <a:pt x="124460" y="2424914"/>
                  </a:lnTo>
                  <a:cubicBezTo>
                    <a:pt x="55880" y="2424914"/>
                    <a:pt x="0" y="2369034"/>
                    <a:pt x="0" y="2300454"/>
                  </a:cubicBezTo>
                  <a:lnTo>
                    <a:pt x="0" y="124460"/>
                  </a:lnTo>
                  <a:cubicBezTo>
                    <a:pt x="0" y="55880"/>
                    <a:pt x="55880" y="0"/>
                    <a:pt x="124460" y="0"/>
                  </a:cubicBezTo>
                  <a:lnTo>
                    <a:pt x="8525652" y="0"/>
                  </a:lnTo>
                  <a:cubicBezTo>
                    <a:pt x="8594231" y="0"/>
                    <a:pt x="8650112" y="55880"/>
                    <a:pt x="8650112" y="124460"/>
                  </a:cubicBezTo>
                  <a:lnTo>
                    <a:pt x="8650112" y="2300454"/>
                  </a:lnTo>
                  <a:cubicBezTo>
                    <a:pt x="8650112" y="2369034"/>
                    <a:pt x="8594231" y="2424914"/>
                    <a:pt x="8525652" y="2424914"/>
                  </a:cubicBezTo>
                  <a:close/>
                </a:path>
              </a:pathLst>
            </a:custGeom>
            <a:solidFill>
              <a:srgbClr val="2BB580"/>
            </a:solidFill>
          </p:spPr>
          <p:txBody>
            <a:bodyPr/>
            <a:lstStyle/>
            <a:p>
              <a:endParaRPr lang="en-US"/>
            </a:p>
          </p:txBody>
        </p:sp>
      </p:grpSp>
      <p:sp>
        <p:nvSpPr>
          <p:cNvPr id="11" name="TextBox 11"/>
          <p:cNvSpPr txBox="1"/>
          <p:nvPr/>
        </p:nvSpPr>
        <p:spPr>
          <a:xfrm>
            <a:off x="4495588" y="2192284"/>
            <a:ext cx="3651770" cy="965912"/>
          </a:xfrm>
          <a:prstGeom prst="rect">
            <a:avLst/>
          </a:prstGeom>
        </p:spPr>
        <p:txBody>
          <a:bodyPr lIns="0" tIns="0" rIns="0" bIns="0" rtlCol="0" anchor="t">
            <a:spAutoFit/>
          </a:bodyPr>
          <a:lstStyle/>
          <a:p>
            <a:pPr algn="ctr">
              <a:lnSpc>
                <a:spcPts val="7660"/>
              </a:lnSpc>
            </a:pPr>
            <a:r>
              <a:rPr lang="en-US" sz="5471" u="sng">
                <a:solidFill>
                  <a:srgbClr val="FFFFFF"/>
                </a:solidFill>
                <a:latin typeface="Arimo Bold"/>
                <a:hlinkClick r:id="rId3" tooltip="https://www.surveymonkey.com/r/knowhepatitisBsurvey"/>
              </a:rPr>
              <a:t>Click Here!</a:t>
            </a:r>
          </a:p>
        </p:txBody>
      </p:sp>
      <p:grpSp>
        <p:nvGrpSpPr>
          <p:cNvPr id="12" name="Group 12"/>
          <p:cNvGrpSpPr/>
          <p:nvPr/>
        </p:nvGrpSpPr>
        <p:grpSpPr>
          <a:xfrm>
            <a:off x="-19050" y="-19050"/>
            <a:ext cx="12343424" cy="403799"/>
            <a:chOff x="0" y="0"/>
            <a:chExt cx="16457898" cy="538398"/>
          </a:xfrm>
        </p:grpSpPr>
        <p:pic>
          <p:nvPicPr>
            <p:cNvPr id="13" name="Picture 13"/>
            <p:cNvPicPr>
              <a:picLocks noChangeAspect="1"/>
            </p:cNvPicPr>
            <p:nvPr/>
          </p:nvPicPr>
          <p:blipFill>
            <a:blip r:embed="rId4"/>
            <a:srcRect t="48364" b="48364"/>
            <a:stretch>
              <a:fillRect/>
            </a:stretch>
          </p:blipFill>
          <p:spPr>
            <a:xfrm>
              <a:off x="0" y="0"/>
              <a:ext cx="16457898" cy="538398"/>
            </a:xfrm>
            <a:prstGeom prst="rect">
              <a:avLst/>
            </a:prstGeom>
          </p:spPr>
        </p:pic>
      </p:grpSp>
      <p:grpSp>
        <p:nvGrpSpPr>
          <p:cNvPr id="14" name="Group 14"/>
          <p:cNvGrpSpPr/>
          <p:nvPr/>
        </p:nvGrpSpPr>
        <p:grpSpPr>
          <a:xfrm>
            <a:off x="0" y="0"/>
            <a:ext cx="12343424" cy="403799"/>
            <a:chOff x="0" y="0"/>
            <a:chExt cx="16457898" cy="538398"/>
          </a:xfrm>
        </p:grpSpPr>
        <p:pic>
          <p:nvPicPr>
            <p:cNvPr id="15" name="Picture 15"/>
            <p:cNvPicPr>
              <a:picLocks noChangeAspect="1"/>
            </p:cNvPicPr>
            <p:nvPr/>
          </p:nvPicPr>
          <p:blipFill>
            <a:blip r:embed="rId5"/>
            <a:srcRect t="48843" b="48843"/>
            <a:stretch>
              <a:fillRect/>
            </a:stretch>
          </p:blipFill>
          <p:spPr>
            <a:xfrm>
              <a:off x="0" y="0"/>
              <a:ext cx="16457898" cy="538398"/>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2202</Words>
  <Application>Microsoft Office PowerPoint</Application>
  <PresentationFormat>Widescreen</PresentationFormat>
  <Paragraphs>298</Paragraphs>
  <Slides>44</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44</vt:i4>
      </vt:variant>
    </vt:vector>
  </HeadingPairs>
  <TitlesOfParts>
    <vt:vector size="56" baseType="lpstr">
      <vt:lpstr>Kite One Italics</vt:lpstr>
      <vt:lpstr>Arimo Bold</vt:lpstr>
      <vt:lpstr>Arial</vt:lpstr>
      <vt:lpstr>Calibri</vt:lpstr>
      <vt:lpstr>Arimo</vt:lpstr>
      <vt:lpstr>Bebas Neue Cyrillic</vt:lpstr>
      <vt:lpstr>Archivo Black</vt:lpstr>
      <vt:lpstr>Libre Baskerville Bold</vt:lpstr>
      <vt:lpstr>Kite One Bold</vt:lpstr>
      <vt:lpstr>Libre Baskerville</vt:lpstr>
      <vt:lpstr>Kite One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Korean Hepatitis B PPT for Educators</dc:title>
  <cp:lastModifiedBy>Holly Moore</cp:lastModifiedBy>
  <cp:revision>3</cp:revision>
  <dcterms:created xsi:type="dcterms:W3CDTF">2006-08-16T00:00:00Z</dcterms:created>
  <dcterms:modified xsi:type="dcterms:W3CDTF">2023-10-03T13:55:50Z</dcterms:modified>
  <dc:identifier>DAFqT5hxmEs</dc:identifier>
</cp:coreProperties>
</file>