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embeddedFontLst>
    <p:embeddedFont>
      <p:font typeface="Archivo Black" panose="020B0604020202020204" charset="0"/>
      <p:regular r:id="rId46"/>
    </p:embeddedFont>
    <p:embeddedFont>
      <p:font typeface="Arimo" panose="020B0604020202020204" charset="0"/>
      <p:regular r:id="rId47"/>
    </p:embeddedFont>
    <p:embeddedFont>
      <p:font typeface="Arimo Bold" panose="020B0604020202020204" charset="0"/>
      <p:regular r:id="rId48"/>
    </p:embeddedFont>
    <p:embeddedFont>
      <p:font typeface="Bebas Neue Cyrillic" panose="020B0604020202020204" charset="0"/>
      <p:regular r:id="rId49"/>
    </p:embeddedFont>
    <p:embeddedFont>
      <p:font typeface="Kite One" panose="020B0604020202020204" charset="0"/>
      <p:regular r:id="rId50"/>
    </p:embeddedFont>
    <p:embeddedFont>
      <p:font typeface="Libre Baskerville" panose="02000000000000000000" pitchFamily="2" charset="0"/>
      <p:regular r:id="rId51"/>
    </p:embeddedFont>
    <p:embeddedFont>
      <p:font typeface="Libre Baskerville Bold" panose="02000000000000000000" charset="0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5.jpe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4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svg"/><Relationship Id="rId10" Type="http://schemas.openxmlformats.org/officeDocument/2006/relationships/image" Target="../media/image4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4.png"/><Relationship Id="rId7" Type="http://schemas.openxmlformats.org/officeDocument/2006/relationships/image" Target="../media/image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4.png"/><Relationship Id="rId7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svg"/><Relationship Id="rId4" Type="http://schemas.openxmlformats.org/officeDocument/2006/relationships/image" Target="../media/image38.png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4.svg"/><Relationship Id="rId26" Type="http://schemas.openxmlformats.org/officeDocument/2006/relationships/image" Target="../media/image72.svg"/><Relationship Id="rId3" Type="http://schemas.openxmlformats.org/officeDocument/2006/relationships/image" Target="../media/image49.svg"/><Relationship Id="rId21" Type="http://schemas.openxmlformats.org/officeDocument/2006/relationships/image" Target="../media/image67.png"/><Relationship Id="rId7" Type="http://schemas.openxmlformats.org/officeDocument/2006/relationships/image" Target="../media/image53.svg"/><Relationship Id="rId12" Type="http://schemas.openxmlformats.org/officeDocument/2006/relationships/image" Target="../media/image58.svg"/><Relationship Id="rId17" Type="http://schemas.openxmlformats.org/officeDocument/2006/relationships/image" Target="../media/image63.png"/><Relationship Id="rId25" Type="http://schemas.openxmlformats.org/officeDocument/2006/relationships/image" Target="../media/image71.png"/><Relationship Id="rId2" Type="http://schemas.openxmlformats.org/officeDocument/2006/relationships/image" Target="../media/image48.png"/><Relationship Id="rId16" Type="http://schemas.openxmlformats.org/officeDocument/2006/relationships/image" Target="../media/image62.svg"/><Relationship Id="rId20" Type="http://schemas.openxmlformats.org/officeDocument/2006/relationships/image" Target="../media/image66.svg"/><Relationship Id="rId29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24" Type="http://schemas.openxmlformats.org/officeDocument/2006/relationships/image" Target="../media/image70.svg"/><Relationship Id="rId5" Type="http://schemas.openxmlformats.org/officeDocument/2006/relationships/image" Target="../media/image51.svg"/><Relationship Id="rId15" Type="http://schemas.openxmlformats.org/officeDocument/2006/relationships/image" Target="../media/image61.png"/><Relationship Id="rId23" Type="http://schemas.openxmlformats.org/officeDocument/2006/relationships/image" Target="../media/image69.png"/><Relationship Id="rId28" Type="http://schemas.openxmlformats.org/officeDocument/2006/relationships/image" Target="../media/image73.png"/><Relationship Id="rId10" Type="http://schemas.openxmlformats.org/officeDocument/2006/relationships/image" Target="../media/image56.jpeg"/><Relationship Id="rId19" Type="http://schemas.openxmlformats.org/officeDocument/2006/relationships/image" Target="../media/image65.png"/><Relationship Id="rId31" Type="http://schemas.openxmlformats.org/officeDocument/2006/relationships/image" Target="../media/image75.svg"/><Relationship Id="rId4" Type="http://schemas.openxmlformats.org/officeDocument/2006/relationships/image" Target="../media/image50.png"/><Relationship Id="rId9" Type="http://schemas.openxmlformats.org/officeDocument/2006/relationships/image" Target="../media/image55.svg"/><Relationship Id="rId14" Type="http://schemas.openxmlformats.org/officeDocument/2006/relationships/image" Target="../media/image60.svg"/><Relationship Id="rId22" Type="http://schemas.openxmlformats.org/officeDocument/2006/relationships/image" Target="../media/image68.svg"/><Relationship Id="rId27" Type="http://schemas.openxmlformats.org/officeDocument/2006/relationships/image" Target="../media/image4.png"/><Relationship Id="rId30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svg"/><Relationship Id="rId18" Type="http://schemas.openxmlformats.org/officeDocument/2006/relationships/image" Target="../media/image91.svg"/><Relationship Id="rId26" Type="http://schemas.openxmlformats.org/officeDocument/2006/relationships/image" Target="../media/image97.svg"/><Relationship Id="rId3" Type="http://schemas.openxmlformats.org/officeDocument/2006/relationships/image" Target="../media/image77.svg"/><Relationship Id="rId21" Type="http://schemas.openxmlformats.org/officeDocument/2006/relationships/image" Target="../media/image93.svg"/><Relationship Id="rId7" Type="http://schemas.openxmlformats.org/officeDocument/2006/relationships/image" Target="../media/image81.svg"/><Relationship Id="rId12" Type="http://schemas.openxmlformats.org/officeDocument/2006/relationships/image" Target="../media/image86.png"/><Relationship Id="rId17" Type="http://schemas.openxmlformats.org/officeDocument/2006/relationships/image" Target="../media/image90.png"/><Relationship Id="rId25" Type="http://schemas.openxmlformats.org/officeDocument/2006/relationships/image" Target="../media/image96.png"/><Relationship Id="rId2" Type="http://schemas.openxmlformats.org/officeDocument/2006/relationships/image" Target="../media/image76.png"/><Relationship Id="rId16" Type="http://schemas.openxmlformats.org/officeDocument/2006/relationships/image" Target="../media/image56.jpeg"/><Relationship Id="rId20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5.svg"/><Relationship Id="rId24" Type="http://schemas.openxmlformats.org/officeDocument/2006/relationships/image" Target="../media/image95.svg"/><Relationship Id="rId5" Type="http://schemas.openxmlformats.org/officeDocument/2006/relationships/image" Target="../media/image79.svg"/><Relationship Id="rId15" Type="http://schemas.openxmlformats.org/officeDocument/2006/relationships/image" Target="../media/image89.svg"/><Relationship Id="rId23" Type="http://schemas.openxmlformats.org/officeDocument/2006/relationships/image" Target="../media/image94.png"/><Relationship Id="rId28" Type="http://schemas.openxmlformats.org/officeDocument/2006/relationships/image" Target="../media/image99.svg"/><Relationship Id="rId10" Type="http://schemas.openxmlformats.org/officeDocument/2006/relationships/image" Target="../media/image84.png"/><Relationship Id="rId19" Type="http://schemas.openxmlformats.org/officeDocument/2006/relationships/image" Target="../media/image4.png"/><Relationship Id="rId4" Type="http://schemas.openxmlformats.org/officeDocument/2006/relationships/image" Target="../media/image78.png"/><Relationship Id="rId9" Type="http://schemas.openxmlformats.org/officeDocument/2006/relationships/image" Target="../media/image83.svg"/><Relationship Id="rId14" Type="http://schemas.openxmlformats.org/officeDocument/2006/relationships/image" Target="../media/image88.png"/><Relationship Id="rId22" Type="http://schemas.openxmlformats.org/officeDocument/2006/relationships/image" Target="../media/image5.jpeg"/><Relationship Id="rId27" Type="http://schemas.openxmlformats.org/officeDocument/2006/relationships/image" Target="../media/image9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56.jpeg"/><Relationship Id="rId3" Type="http://schemas.openxmlformats.org/officeDocument/2006/relationships/image" Target="../media/image101.svg"/><Relationship Id="rId7" Type="http://schemas.openxmlformats.org/officeDocument/2006/relationships/image" Target="../media/image105.png"/><Relationship Id="rId12" Type="http://schemas.openxmlformats.org/officeDocument/2006/relationships/image" Target="../media/image110.sv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jpe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5" Type="http://schemas.openxmlformats.org/officeDocument/2006/relationships/image" Target="../media/image5.jpeg"/><Relationship Id="rId10" Type="http://schemas.openxmlformats.org/officeDocument/2006/relationships/image" Target="../media/image108.jpeg"/><Relationship Id="rId4" Type="http://schemas.openxmlformats.org/officeDocument/2006/relationships/image" Target="../media/image102.png"/><Relationship Id="rId9" Type="http://schemas.openxmlformats.org/officeDocument/2006/relationships/image" Target="../media/image107.png"/><Relationship Id="rId1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sv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12" Type="http://schemas.openxmlformats.org/officeDocument/2006/relationships/image" Target="../media/image5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svg"/><Relationship Id="rId11" Type="http://schemas.openxmlformats.org/officeDocument/2006/relationships/image" Target="../media/image4.png"/><Relationship Id="rId5" Type="http://schemas.openxmlformats.org/officeDocument/2006/relationships/image" Target="../media/image113.png"/><Relationship Id="rId10" Type="http://schemas.openxmlformats.org/officeDocument/2006/relationships/image" Target="../media/image118.svg"/><Relationship Id="rId4" Type="http://schemas.openxmlformats.org/officeDocument/2006/relationships/image" Target="../media/image112.svg"/><Relationship Id="rId9" Type="http://schemas.openxmlformats.org/officeDocument/2006/relationships/image" Target="../media/image1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7" Type="http://schemas.openxmlformats.org/officeDocument/2006/relationships/image" Target="../media/image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6.jpeg"/><Relationship Id="rId4" Type="http://schemas.openxmlformats.org/officeDocument/2006/relationships/image" Target="../media/image120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eg"/><Relationship Id="rId3" Type="http://schemas.openxmlformats.org/officeDocument/2006/relationships/image" Target="../media/image119.png"/><Relationship Id="rId7" Type="http://schemas.openxmlformats.org/officeDocument/2006/relationships/image" Target="../media/image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6.jpeg"/><Relationship Id="rId4" Type="http://schemas.openxmlformats.org/officeDocument/2006/relationships/image" Target="../media/image120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svg"/><Relationship Id="rId5" Type="http://schemas.openxmlformats.org/officeDocument/2006/relationships/image" Target="../media/image122.pn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7" Type="http://schemas.openxmlformats.org/officeDocument/2006/relationships/image" Target="../media/image5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6.jpeg"/><Relationship Id="rId4" Type="http://schemas.openxmlformats.org/officeDocument/2006/relationships/image" Target="../media/image125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5.jpeg"/><Relationship Id="rId3" Type="http://schemas.openxmlformats.org/officeDocument/2006/relationships/image" Target="../media/image127.jpeg"/><Relationship Id="rId7" Type="http://schemas.openxmlformats.org/officeDocument/2006/relationships/image" Target="../media/image131.svg"/><Relationship Id="rId12" Type="http://schemas.openxmlformats.org/officeDocument/2006/relationships/image" Target="../media/image4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11" Type="http://schemas.openxmlformats.org/officeDocument/2006/relationships/image" Target="../media/image135.svg"/><Relationship Id="rId5" Type="http://schemas.openxmlformats.org/officeDocument/2006/relationships/image" Target="../media/image129.sv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sv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svg"/><Relationship Id="rId5" Type="http://schemas.openxmlformats.org/officeDocument/2006/relationships/image" Target="../media/image138.png"/><Relationship Id="rId10" Type="http://schemas.openxmlformats.org/officeDocument/2006/relationships/image" Target="../media/image5.jpeg"/><Relationship Id="rId4" Type="http://schemas.openxmlformats.org/officeDocument/2006/relationships/image" Target="../media/image137.svg"/><Relationship Id="rId9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sv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svg"/><Relationship Id="rId5" Type="http://schemas.openxmlformats.org/officeDocument/2006/relationships/image" Target="../media/image144.png"/><Relationship Id="rId10" Type="http://schemas.openxmlformats.org/officeDocument/2006/relationships/image" Target="../media/image5.jpeg"/><Relationship Id="rId4" Type="http://schemas.openxmlformats.org/officeDocument/2006/relationships/image" Target="../media/image143.svg"/><Relationship Id="rId9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svg"/><Relationship Id="rId13" Type="http://schemas.openxmlformats.org/officeDocument/2006/relationships/image" Target="../media/image154.png"/><Relationship Id="rId18" Type="http://schemas.openxmlformats.org/officeDocument/2006/relationships/image" Target="../media/image159.svg"/><Relationship Id="rId3" Type="http://schemas.openxmlformats.org/officeDocument/2006/relationships/image" Target="../media/image148.png"/><Relationship Id="rId21" Type="http://schemas.openxmlformats.org/officeDocument/2006/relationships/image" Target="../media/image160.png"/><Relationship Id="rId7" Type="http://schemas.openxmlformats.org/officeDocument/2006/relationships/image" Target="../media/image146.png"/><Relationship Id="rId12" Type="http://schemas.openxmlformats.org/officeDocument/2006/relationships/image" Target="../media/image153.svg"/><Relationship Id="rId17" Type="http://schemas.openxmlformats.org/officeDocument/2006/relationships/image" Target="../media/image158.png"/><Relationship Id="rId2" Type="http://schemas.openxmlformats.org/officeDocument/2006/relationships/image" Target="../media/image56.jpeg"/><Relationship Id="rId16" Type="http://schemas.openxmlformats.org/officeDocument/2006/relationships/image" Target="../media/image157.sv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svg"/><Relationship Id="rId11" Type="http://schemas.openxmlformats.org/officeDocument/2006/relationships/image" Target="../media/image152.png"/><Relationship Id="rId24" Type="http://schemas.openxmlformats.org/officeDocument/2006/relationships/image" Target="../media/image163.svg"/><Relationship Id="rId5" Type="http://schemas.openxmlformats.org/officeDocument/2006/relationships/image" Target="../media/image144.png"/><Relationship Id="rId15" Type="http://schemas.openxmlformats.org/officeDocument/2006/relationships/image" Target="../media/image156.png"/><Relationship Id="rId23" Type="http://schemas.openxmlformats.org/officeDocument/2006/relationships/image" Target="../media/image162.png"/><Relationship Id="rId10" Type="http://schemas.openxmlformats.org/officeDocument/2006/relationships/image" Target="../media/image151.svg"/><Relationship Id="rId19" Type="http://schemas.openxmlformats.org/officeDocument/2006/relationships/image" Target="../media/image4.png"/><Relationship Id="rId4" Type="http://schemas.openxmlformats.org/officeDocument/2006/relationships/image" Target="../media/image149.svg"/><Relationship Id="rId9" Type="http://schemas.openxmlformats.org/officeDocument/2006/relationships/image" Target="../media/image150.png"/><Relationship Id="rId14" Type="http://schemas.openxmlformats.org/officeDocument/2006/relationships/image" Target="../media/image155.svg"/><Relationship Id="rId22" Type="http://schemas.openxmlformats.org/officeDocument/2006/relationships/image" Target="../media/image161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6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jpeg"/><Relationship Id="rId3" Type="http://schemas.openxmlformats.org/officeDocument/2006/relationships/image" Target="../media/image168.svg"/><Relationship Id="rId7" Type="http://schemas.openxmlformats.org/officeDocument/2006/relationships/image" Target="../media/image4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170.svg"/><Relationship Id="rId4" Type="http://schemas.openxmlformats.org/officeDocument/2006/relationships/image" Target="../media/image169.png"/><Relationship Id="rId9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openxmlformats.org/officeDocument/2006/relationships/image" Target="../media/image170.svg"/><Relationship Id="rId7" Type="http://schemas.openxmlformats.org/officeDocument/2006/relationships/image" Target="../media/image5.jpe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6.jpeg"/><Relationship Id="rId10" Type="http://schemas.openxmlformats.org/officeDocument/2006/relationships/image" Target="../media/image175.jpeg"/><Relationship Id="rId4" Type="http://schemas.openxmlformats.org/officeDocument/2006/relationships/image" Target="../media/image172.jpeg"/><Relationship Id="rId9" Type="http://schemas.openxmlformats.org/officeDocument/2006/relationships/image" Target="../media/image17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8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.svg"/><Relationship Id="rId5" Type="http://schemas.openxmlformats.org/officeDocument/2006/relationships/image" Target="../media/image176.png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170.svg"/><Relationship Id="rId7" Type="http://schemas.openxmlformats.org/officeDocument/2006/relationships/image" Target="../media/image174.sv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png"/><Relationship Id="rId11" Type="http://schemas.openxmlformats.org/officeDocument/2006/relationships/image" Target="../media/image175.jpeg"/><Relationship Id="rId5" Type="http://schemas.openxmlformats.org/officeDocument/2006/relationships/image" Target="../media/image172.jpeg"/><Relationship Id="rId10" Type="http://schemas.openxmlformats.org/officeDocument/2006/relationships/image" Target="../media/image5.jpeg"/><Relationship Id="rId4" Type="http://schemas.openxmlformats.org/officeDocument/2006/relationships/image" Target="../media/image2.jpeg"/><Relationship Id="rId9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8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svg"/><Relationship Id="rId5" Type="http://schemas.openxmlformats.org/officeDocument/2006/relationships/image" Target="../media/image179.png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170.svg"/><Relationship Id="rId7" Type="http://schemas.openxmlformats.org/officeDocument/2006/relationships/image" Target="../media/image174.sv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png"/><Relationship Id="rId11" Type="http://schemas.openxmlformats.org/officeDocument/2006/relationships/image" Target="../media/image175.jpeg"/><Relationship Id="rId5" Type="http://schemas.openxmlformats.org/officeDocument/2006/relationships/image" Target="../media/image2.jpeg"/><Relationship Id="rId10" Type="http://schemas.openxmlformats.org/officeDocument/2006/relationships/image" Target="../media/image5.jpeg"/><Relationship Id="rId4" Type="http://schemas.openxmlformats.org/officeDocument/2006/relationships/image" Target="../media/image172.jpeg"/><Relationship Id="rId9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svg"/><Relationship Id="rId7" Type="http://schemas.openxmlformats.org/officeDocument/2006/relationships/image" Target="../media/image178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56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svg"/><Relationship Id="rId13" Type="http://schemas.openxmlformats.org/officeDocument/2006/relationships/image" Target="../media/image189.png"/><Relationship Id="rId3" Type="http://schemas.openxmlformats.org/officeDocument/2006/relationships/image" Target="../media/image181.jpeg"/><Relationship Id="rId7" Type="http://schemas.openxmlformats.org/officeDocument/2006/relationships/image" Target="../media/image183.png"/><Relationship Id="rId12" Type="http://schemas.openxmlformats.org/officeDocument/2006/relationships/image" Target="../media/image188.svg"/><Relationship Id="rId2" Type="http://schemas.openxmlformats.org/officeDocument/2006/relationships/image" Target="../media/image56.jpeg"/><Relationship Id="rId16" Type="http://schemas.openxmlformats.org/officeDocument/2006/relationships/image" Target="../media/image19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2.jpeg"/><Relationship Id="rId11" Type="http://schemas.openxmlformats.org/officeDocument/2006/relationships/image" Target="../media/image187.png"/><Relationship Id="rId5" Type="http://schemas.openxmlformats.org/officeDocument/2006/relationships/image" Target="../media/image5.jpeg"/><Relationship Id="rId15" Type="http://schemas.openxmlformats.org/officeDocument/2006/relationships/image" Target="../media/image191.png"/><Relationship Id="rId10" Type="http://schemas.openxmlformats.org/officeDocument/2006/relationships/image" Target="../media/image186.svg"/><Relationship Id="rId4" Type="http://schemas.openxmlformats.org/officeDocument/2006/relationships/image" Target="../media/image4.png"/><Relationship Id="rId9" Type="http://schemas.openxmlformats.org/officeDocument/2006/relationships/image" Target="../media/image185.png"/><Relationship Id="rId14" Type="http://schemas.openxmlformats.org/officeDocument/2006/relationships/image" Target="../media/image190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svg"/><Relationship Id="rId3" Type="http://schemas.openxmlformats.org/officeDocument/2006/relationships/image" Target="../media/image194.svg"/><Relationship Id="rId7" Type="http://schemas.openxmlformats.org/officeDocument/2006/relationships/image" Target="../media/image195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56.jpeg"/><Relationship Id="rId9" Type="http://schemas.openxmlformats.org/officeDocument/2006/relationships/image" Target="../media/image19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6.sv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5.png"/><Relationship Id="rId5" Type="http://schemas.openxmlformats.org/officeDocument/2006/relationships/image" Target="../media/image198.jpeg"/><Relationship Id="rId4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jpeg"/><Relationship Id="rId3" Type="http://schemas.openxmlformats.org/officeDocument/2006/relationships/image" Target="../media/image199.jpeg"/><Relationship Id="rId7" Type="http://schemas.openxmlformats.org/officeDocument/2006/relationships/image" Target="../media/image194.sv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3.png"/><Relationship Id="rId11" Type="http://schemas.openxmlformats.org/officeDocument/2006/relationships/image" Target="../media/image196.svg"/><Relationship Id="rId5" Type="http://schemas.openxmlformats.org/officeDocument/2006/relationships/image" Target="../media/image5.jpeg"/><Relationship Id="rId10" Type="http://schemas.openxmlformats.org/officeDocument/2006/relationships/image" Target="../media/image195.png"/><Relationship Id="rId4" Type="http://schemas.openxmlformats.org/officeDocument/2006/relationships/image" Target="../media/image4.png"/><Relationship Id="rId9" Type="http://schemas.openxmlformats.org/officeDocument/2006/relationships/image" Target="../media/image201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3" Type="http://schemas.openxmlformats.org/officeDocument/2006/relationships/image" Target="../media/image202.jpeg"/><Relationship Id="rId7" Type="http://schemas.openxmlformats.org/officeDocument/2006/relationships/image" Target="../media/image5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04.jpeg"/><Relationship Id="rId4" Type="http://schemas.openxmlformats.org/officeDocument/2006/relationships/image" Target="../media/image203.jpeg"/><Relationship Id="rId9" Type="http://schemas.openxmlformats.org/officeDocument/2006/relationships/image" Target="../media/image196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7" Type="http://schemas.openxmlformats.org/officeDocument/2006/relationships/image" Target="../media/image20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06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svg"/><Relationship Id="rId13" Type="http://schemas.openxmlformats.org/officeDocument/2006/relationships/image" Target="../media/image212.png"/><Relationship Id="rId3" Type="http://schemas.openxmlformats.org/officeDocument/2006/relationships/image" Target="../media/image209.svg"/><Relationship Id="rId7" Type="http://schemas.openxmlformats.org/officeDocument/2006/relationships/image" Target="../media/image154.png"/><Relationship Id="rId12" Type="http://schemas.openxmlformats.org/officeDocument/2006/relationships/image" Target="../media/image5.jpe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6.svg"/><Relationship Id="rId11" Type="http://schemas.openxmlformats.org/officeDocument/2006/relationships/image" Target="../media/image4.png"/><Relationship Id="rId5" Type="http://schemas.openxmlformats.org/officeDocument/2006/relationships/image" Target="../media/image205.png"/><Relationship Id="rId10" Type="http://schemas.openxmlformats.org/officeDocument/2006/relationships/image" Target="../media/image211.svg"/><Relationship Id="rId4" Type="http://schemas.openxmlformats.org/officeDocument/2006/relationships/image" Target="../media/image56.jpeg"/><Relationship Id="rId9" Type="http://schemas.openxmlformats.org/officeDocument/2006/relationships/image" Target="../media/image21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13" Type="http://schemas.openxmlformats.org/officeDocument/2006/relationships/image" Target="../media/image5.jpeg"/><Relationship Id="rId3" Type="http://schemas.openxmlformats.org/officeDocument/2006/relationships/image" Target="../media/image213.jpeg"/><Relationship Id="rId7" Type="http://schemas.openxmlformats.org/officeDocument/2006/relationships/image" Target="../media/image217.svg"/><Relationship Id="rId12" Type="http://schemas.openxmlformats.org/officeDocument/2006/relationships/image" Target="../media/image4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6.png"/><Relationship Id="rId11" Type="http://schemas.openxmlformats.org/officeDocument/2006/relationships/image" Target="../media/image221.svg"/><Relationship Id="rId5" Type="http://schemas.openxmlformats.org/officeDocument/2006/relationships/image" Target="../media/image215.jpeg"/><Relationship Id="rId10" Type="http://schemas.openxmlformats.org/officeDocument/2006/relationships/image" Target="../media/image220.png"/><Relationship Id="rId4" Type="http://schemas.openxmlformats.org/officeDocument/2006/relationships/image" Target="../media/image214.jpeg"/><Relationship Id="rId9" Type="http://schemas.openxmlformats.org/officeDocument/2006/relationships/image" Target="../media/image219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2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rveymonkey.com/r/knowhepatitisBsurvey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84749"/>
            <a:ext cx="12192000" cy="5467714"/>
            <a:chOff x="0" y="0"/>
            <a:chExt cx="16256000" cy="729028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b="32813"/>
            <a:stretch>
              <a:fillRect/>
            </a:stretch>
          </p:blipFill>
          <p:spPr>
            <a:xfrm>
              <a:off x="0" y="0"/>
              <a:ext cx="16256000" cy="7290286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4458663" y="4675154"/>
            <a:ext cx="8710006" cy="1177309"/>
            <a:chOff x="0" y="0"/>
            <a:chExt cx="3440990" cy="4651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40990" cy="465110"/>
            </a:xfrm>
            <a:custGeom>
              <a:avLst/>
              <a:gdLst/>
              <a:ahLst/>
              <a:cxnLst/>
              <a:rect l="l" t="t" r="r" b="b"/>
              <a:pathLst>
                <a:path w="3440990" h="465110">
                  <a:moveTo>
                    <a:pt x="203200" y="0"/>
                  </a:moveTo>
                  <a:lnTo>
                    <a:pt x="3440990" y="0"/>
                  </a:lnTo>
                  <a:lnTo>
                    <a:pt x="3237790" y="465110"/>
                  </a:lnTo>
                  <a:lnTo>
                    <a:pt x="0" y="46511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777777">
                <a:alpha val="4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1600" y="-19050"/>
              <a:ext cx="3237790" cy="4841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146077"/>
            <a:ext cx="7344026" cy="2057400"/>
            <a:chOff x="0" y="0"/>
            <a:chExt cx="2901344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01343" cy="812800"/>
            </a:xfrm>
            <a:custGeom>
              <a:avLst/>
              <a:gdLst/>
              <a:ahLst/>
              <a:cxnLst/>
              <a:rect l="l" t="t" r="r" b="b"/>
              <a:pathLst>
                <a:path w="2901343" h="812800">
                  <a:moveTo>
                    <a:pt x="0" y="0"/>
                  </a:moveTo>
                  <a:lnTo>
                    <a:pt x="2901343" y="0"/>
                  </a:lnTo>
                  <a:lnTo>
                    <a:pt x="290134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5DBD9">
                <a:alpha val="6588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901344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2615952" y="163799"/>
            <a:ext cx="11134820" cy="123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42"/>
              </a:lnSpc>
            </a:pPr>
            <a:r>
              <a:rPr lang="en-US" sz="7244">
                <a:solidFill>
                  <a:srgbClr val="000000"/>
                </a:solidFill>
                <a:latin typeface="Libre Baskerville Bold"/>
              </a:rPr>
              <a:t>Hepatitis 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83622" y="4844887"/>
            <a:ext cx="6994147" cy="79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69"/>
              </a:lnSpc>
            </a:pPr>
            <a:r>
              <a:rPr lang="en-US" sz="2264">
                <a:solidFill>
                  <a:srgbClr val="FFFFFF"/>
                </a:solidFill>
                <a:latin typeface="Kite One"/>
              </a:rPr>
              <a:t>A guide for community health workers, health educators, medical staff, fatih leaders, and other professionals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-746332" y="-12186"/>
            <a:ext cx="12988776" cy="158263"/>
            <a:chOff x="0" y="0"/>
            <a:chExt cx="17318368" cy="21101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/>
            <a:srcRect t="19513" b="78324"/>
            <a:stretch>
              <a:fillRect/>
            </a:stretch>
          </p:blipFill>
          <p:spPr>
            <a:xfrm>
              <a:off x="0" y="0"/>
              <a:ext cx="17318368" cy="211018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-340214" y="5534961"/>
            <a:ext cx="12929037" cy="666750"/>
            <a:chOff x="0" y="0"/>
            <a:chExt cx="11082031" cy="571500"/>
          </a:xfrm>
        </p:grpSpPr>
        <p:sp>
          <p:nvSpPr>
            <p:cNvPr id="15" name="Freeform 15"/>
            <p:cNvSpPr/>
            <p:nvPr/>
          </p:nvSpPr>
          <p:spPr>
            <a:xfrm>
              <a:off x="0" y="255270"/>
              <a:ext cx="11082031" cy="69850"/>
            </a:xfrm>
            <a:custGeom>
              <a:avLst/>
              <a:gdLst/>
              <a:ahLst/>
              <a:cxnLst/>
              <a:rect l="l" t="t" r="r" b="b"/>
              <a:pathLst>
                <a:path w="11082031" h="69850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3871C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143994" y="-195085"/>
            <a:ext cx="12929037" cy="666750"/>
            <a:chOff x="0" y="0"/>
            <a:chExt cx="11082031" cy="571500"/>
          </a:xfrm>
        </p:grpSpPr>
        <p:sp>
          <p:nvSpPr>
            <p:cNvPr id="17" name="Freeform 17"/>
            <p:cNvSpPr/>
            <p:nvPr/>
          </p:nvSpPr>
          <p:spPr>
            <a:xfrm>
              <a:off x="0" y="255270"/>
              <a:ext cx="11082031" cy="69850"/>
            </a:xfrm>
            <a:custGeom>
              <a:avLst/>
              <a:gdLst/>
              <a:ahLst/>
              <a:cxnLst/>
              <a:rect l="l" t="t" r="r" b="b"/>
              <a:pathLst>
                <a:path w="11082031" h="69850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CB1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>
            <a:off x="4724188" y="5903659"/>
            <a:ext cx="2743624" cy="975920"/>
          </a:xfrm>
          <a:custGeom>
            <a:avLst/>
            <a:gdLst/>
            <a:ahLst/>
            <a:cxnLst/>
            <a:rect l="l" t="t" r="r" b="b"/>
            <a:pathLst>
              <a:path w="2743624" h="975920">
                <a:moveTo>
                  <a:pt x="0" y="0"/>
                </a:moveTo>
                <a:lnTo>
                  <a:pt x="2743624" y="0"/>
                </a:lnTo>
                <a:lnTo>
                  <a:pt x="2743624" y="975920"/>
                </a:lnTo>
                <a:lnTo>
                  <a:pt x="0" y="9759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1" r="-44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0" y="-201899"/>
            <a:ext cx="12343424" cy="403799"/>
            <a:chOff x="0" y="0"/>
            <a:chExt cx="16457898" cy="538398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5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1" name="Group 21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6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23" name="TextBox 23"/>
          <p:cNvSpPr txBox="1"/>
          <p:nvPr/>
        </p:nvSpPr>
        <p:spPr>
          <a:xfrm>
            <a:off x="2278092" y="1363187"/>
            <a:ext cx="5681551" cy="727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58"/>
              </a:lnSpc>
            </a:pPr>
            <a:r>
              <a:rPr lang="en-US" sz="2113">
                <a:solidFill>
                  <a:srgbClr val="000000"/>
                </a:solidFill>
                <a:latin typeface="Kite One"/>
              </a:rPr>
              <a:t>Understanding Hepatitis B and Promoting Testing in Ethiopian Communities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5328" y="-5111"/>
            <a:ext cx="12325099" cy="6879733"/>
            <a:chOff x="0" y="0"/>
            <a:chExt cx="16433466" cy="917297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2300" b="26652"/>
            <a:stretch>
              <a:fillRect/>
            </a:stretch>
          </p:blipFill>
          <p:spPr>
            <a:xfrm>
              <a:off x="0" y="0"/>
              <a:ext cx="10870977" cy="2972992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>
              <a:off x="0" y="3099992"/>
              <a:ext cx="10870977" cy="6072985"/>
            </a:xfrm>
            <a:prstGeom prst="rect">
              <a:avLst/>
            </a:pr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6665" b="37116"/>
            <a:stretch>
              <a:fillRect/>
            </a:stretch>
          </p:blipFill>
          <p:spPr>
            <a:xfrm>
              <a:off x="10997977" y="0"/>
              <a:ext cx="5435489" cy="4586489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3591" b="41746"/>
            <a:stretch>
              <a:fillRect/>
            </a:stretch>
          </p:blipFill>
          <p:spPr>
            <a:xfrm>
              <a:off x="10997977" y="4713489"/>
              <a:ext cx="5435489" cy="4459489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298185" y="5211382"/>
            <a:ext cx="6841664" cy="1646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76"/>
              </a:lnSpc>
            </a:pPr>
            <a:r>
              <a:rPr lang="en-US" sz="6440">
                <a:solidFill>
                  <a:srgbClr val="000000"/>
                </a:solidFill>
                <a:latin typeface="Bebas Neue Cyrillic"/>
              </a:rPr>
              <a:t>Why is Hepatitis B Relevant to Me?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-247650" y="2286000"/>
            <a:ext cx="8340456" cy="400050"/>
            <a:chOff x="0" y="0"/>
            <a:chExt cx="11120608" cy="533400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48201" b="48201"/>
            <a:stretch>
              <a:fillRect/>
            </a:stretch>
          </p:blipFill>
          <p:spPr>
            <a:xfrm>
              <a:off x="0" y="0"/>
              <a:ext cx="11120608" cy="533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45000" y="377135"/>
            <a:ext cx="7677302" cy="4464209"/>
          </a:xfrm>
          <a:custGeom>
            <a:avLst/>
            <a:gdLst/>
            <a:ahLst/>
            <a:cxnLst/>
            <a:rect l="l" t="t" r="r" b="b"/>
            <a:pathLst>
              <a:path w="7677302" h="4464209">
                <a:moveTo>
                  <a:pt x="0" y="0"/>
                </a:moveTo>
                <a:lnTo>
                  <a:pt x="7677302" y="0"/>
                </a:lnTo>
                <a:lnTo>
                  <a:pt x="7677302" y="4464209"/>
                </a:lnTo>
                <a:lnTo>
                  <a:pt x="0" y="4464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54" t="-6574" r="-2300" b="-398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36600" y="-279400"/>
            <a:ext cx="3710957" cy="7455115"/>
          </a:xfrm>
          <a:custGeom>
            <a:avLst/>
            <a:gdLst/>
            <a:ahLst/>
            <a:cxnLst/>
            <a:rect l="l" t="t" r="r" b="b"/>
            <a:pathLst>
              <a:path w="3710957" h="7455115">
                <a:moveTo>
                  <a:pt x="0" y="0"/>
                </a:moveTo>
                <a:lnTo>
                  <a:pt x="3710957" y="0"/>
                </a:lnTo>
                <a:lnTo>
                  <a:pt x="3710957" y="7455115"/>
                </a:lnTo>
                <a:lnTo>
                  <a:pt x="0" y="74551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0447" r="-5044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10397" y="-150541"/>
            <a:ext cx="4465582" cy="7485936"/>
            <a:chOff x="0" y="0"/>
            <a:chExt cx="4174829" cy="69985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74830" cy="6998530"/>
            </a:xfrm>
            <a:custGeom>
              <a:avLst/>
              <a:gdLst/>
              <a:ahLst/>
              <a:cxnLst/>
              <a:rect l="l" t="t" r="r" b="b"/>
              <a:pathLst>
                <a:path w="4174830" h="6998530">
                  <a:moveTo>
                    <a:pt x="0" y="0"/>
                  </a:moveTo>
                  <a:lnTo>
                    <a:pt x="4174830" y="0"/>
                  </a:lnTo>
                  <a:lnTo>
                    <a:pt x="4174830" y="6998530"/>
                  </a:lnTo>
                  <a:lnTo>
                    <a:pt x="0" y="6998530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435048" y="5137150"/>
            <a:ext cx="4162218" cy="1765440"/>
            <a:chOff x="0" y="0"/>
            <a:chExt cx="5549624" cy="2353919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5">
              <a:alphaModFix amt="83000"/>
            </a:blip>
            <a:srcRect t="18227" b="18227"/>
            <a:stretch>
              <a:fillRect/>
            </a:stretch>
          </p:blipFill>
          <p:spPr>
            <a:xfrm>
              <a:off x="0" y="0"/>
              <a:ext cx="5549624" cy="2353919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8664148" y="5137150"/>
            <a:ext cx="3543300" cy="1765300"/>
            <a:chOff x="0" y="0"/>
            <a:chExt cx="4724400" cy="2353733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6"/>
            <a:srcRect t="12611" b="12611"/>
            <a:stretch>
              <a:fillRect/>
            </a:stretch>
          </p:blipFill>
          <p:spPr>
            <a:xfrm>
              <a:off x="0" y="0"/>
              <a:ext cx="4724400" cy="2353733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163021" y="281109"/>
            <a:ext cx="2729503" cy="809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76"/>
              </a:lnSpc>
            </a:pPr>
            <a:r>
              <a:rPr lang="en-US" sz="5403" spc="324">
                <a:solidFill>
                  <a:srgbClr val="0B299F"/>
                </a:solidFill>
                <a:latin typeface="Bebas Neue Cyrillic"/>
              </a:rPr>
              <a:t>Because...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89568" y="2910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3021" y="5146675"/>
            <a:ext cx="4192163" cy="1406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49"/>
              </a:lnSpc>
            </a:pPr>
            <a:r>
              <a:rPr lang="en-US" sz="2415" spc="144">
                <a:solidFill>
                  <a:srgbClr val="0B299F"/>
                </a:solidFill>
                <a:latin typeface="Kite One Italics"/>
              </a:rPr>
              <a:t>In African communities in the U.S., between 5% and 18% of people are living with hepatitis B.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9769" y="2941476"/>
            <a:ext cx="3905250" cy="1806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8"/>
              </a:lnSpc>
            </a:pPr>
            <a:r>
              <a:rPr lang="en-US" sz="2448" spc="146">
                <a:solidFill>
                  <a:srgbClr val="0B299F"/>
                </a:solidFill>
                <a:latin typeface="Kite One Italics"/>
              </a:rPr>
              <a:t>Hepatitis B is more common among people who were born in Africa and other parts of the world.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3021" y="1382429"/>
            <a:ext cx="3880938" cy="1158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06"/>
              </a:lnSpc>
            </a:pPr>
            <a:r>
              <a:rPr lang="en-US" sz="2548" spc="152">
                <a:solidFill>
                  <a:srgbClr val="0B299F"/>
                </a:solidFill>
                <a:latin typeface="Kite One Italics"/>
              </a:rPr>
              <a:t>Hepatitis B is one of the world's most common infections.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1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0" y="-76200"/>
            <a:ext cx="12744734" cy="1371945"/>
            <a:chOff x="0" y="0"/>
            <a:chExt cx="12397287" cy="13345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334543"/>
            </a:xfrm>
            <a:custGeom>
              <a:avLst/>
              <a:gdLst/>
              <a:ahLst/>
              <a:cxnLst/>
              <a:rect l="l" t="t" r="r" b="b"/>
              <a:pathLst>
                <a:path w="12397287" h="1334543">
                  <a:moveTo>
                    <a:pt x="0" y="0"/>
                  </a:moveTo>
                  <a:lnTo>
                    <a:pt x="12397287" y="0"/>
                  </a:lnTo>
                  <a:lnTo>
                    <a:pt x="12397287" y="1334543"/>
                  </a:lnTo>
                  <a:lnTo>
                    <a:pt x="0" y="1334543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-1644198" y="1295745"/>
            <a:ext cx="7168442" cy="5562255"/>
          </a:xfrm>
          <a:custGeom>
            <a:avLst/>
            <a:gdLst/>
            <a:ahLst/>
            <a:cxnLst/>
            <a:rect l="l" t="t" r="r" b="b"/>
            <a:pathLst>
              <a:path w="7168442" h="5562255">
                <a:moveTo>
                  <a:pt x="0" y="0"/>
                </a:moveTo>
                <a:lnTo>
                  <a:pt x="7168442" y="0"/>
                </a:lnTo>
                <a:lnTo>
                  <a:pt x="7168442" y="5562255"/>
                </a:lnTo>
                <a:lnTo>
                  <a:pt x="0" y="5562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1" r="-1577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80738" y="442003"/>
            <a:ext cx="11906250" cy="879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70"/>
              </a:lnSpc>
            </a:pPr>
            <a:r>
              <a:rPr lang="en-US" sz="5121">
                <a:solidFill>
                  <a:srgbClr val="0B299F"/>
                </a:solidFill>
                <a:latin typeface="Bebas Neue Cyrillic"/>
              </a:rPr>
              <a:t>What is Hepatitis B?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10008" y="2030328"/>
            <a:ext cx="6111001" cy="1398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6"/>
              </a:lnSpc>
            </a:pPr>
            <a:r>
              <a:rPr lang="en-US" sz="3158" spc="189">
                <a:solidFill>
                  <a:srgbClr val="FFFFFF"/>
                </a:solidFill>
                <a:latin typeface="Kite One Italics"/>
              </a:rPr>
              <a:t>Hepatitis B is a viral infection </a:t>
            </a:r>
          </a:p>
          <a:p>
            <a:pPr algn="ctr">
              <a:lnSpc>
                <a:spcPts val="3726"/>
              </a:lnSpc>
            </a:pPr>
            <a:r>
              <a:rPr lang="en-US" sz="3158" spc="189">
                <a:solidFill>
                  <a:srgbClr val="FFFFFF"/>
                </a:solidFill>
                <a:latin typeface="Kite One Italics"/>
              </a:rPr>
              <a:t>that can cause serious liver disease and even liver cancer.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10008" y="4086397"/>
            <a:ext cx="6111001" cy="1865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6"/>
              </a:lnSpc>
            </a:pPr>
            <a:r>
              <a:rPr lang="en-US" sz="3158" spc="189">
                <a:solidFill>
                  <a:srgbClr val="FFFFFF"/>
                </a:solidFill>
                <a:latin typeface="Kite One Italics"/>
              </a:rPr>
              <a:t>The disease is caused by a virus and NOT by other factors such as animals or spiritual forces, like birds or the evil eye.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656764"/>
            <a:chOff x="0" y="0"/>
            <a:chExt cx="10030210" cy="12845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1284548"/>
            </a:xfrm>
            <a:custGeom>
              <a:avLst/>
              <a:gdLst/>
              <a:ahLst/>
              <a:cxnLst/>
              <a:rect l="l" t="t" r="r" b="b"/>
              <a:pathLst>
                <a:path w="10030210" h="1284548">
                  <a:moveTo>
                    <a:pt x="0" y="0"/>
                  </a:moveTo>
                  <a:lnTo>
                    <a:pt x="10030210" y="0"/>
                  </a:lnTo>
                  <a:lnTo>
                    <a:pt x="10030210" y="1284548"/>
                  </a:lnTo>
                  <a:lnTo>
                    <a:pt x="0" y="1284548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1265" y="579051"/>
            <a:ext cx="10191750" cy="742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B299F"/>
                </a:solidFill>
                <a:latin typeface="Libre Baskerville Bold"/>
              </a:rPr>
              <a:t>Keeping your liver healthy is important </a:t>
            </a:r>
          </a:p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B299F"/>
                </a:solidFill>
                <a:latin typeface="Libre Baskerville Bold"/>
              </a:rPr>
              <a:t>because it has many jobs in your body.</a:t>
            </a:r>
          </a:p>
        </p:txBody>
      </p:sp>
      <p:sp>
        <p:nvSpPr>
          <p:cNvPr id="5" name="Freeform 5"/>
          <p:cNvSpPr/>
          <p:nvPr/>
        </p:nvSpPr>
        <p:spPr>
          <a:xfrm rot="1444049">
            <a:off x="6512836" y="2480863"/>
            <a:ext cx="4718006" cy="4718006"/>
          </a:xfrm>
          <a:custGeom>
            <a:avLst/>
            <a:gdLst/>
            <a:ahLst/>
            <a:cxnLst/>
            <a:rect l="l" t="t" r="r" b="b"/>
            <a:pathLst>
              <a:path w="4718006" h="4718006">
                <a:moveTo>
                  <a:pt x="0" y="0"/>
                </a:moveTo>
                <a:lnTo>
                  <a:pt x="4718006" y="0"/>
                </a:lnTo>
                <a:lnTo>
                  <a:pt x="4718006" y="4718007"/>
                </a:lnTo>
                <a:lnTo>
                  <a:pt x="0" y="47180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481394" y="2612909"/>
            <a:ext cx="4822656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Regulates energy.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82504" y="3142105"/>
            <a:ext cx="4822656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Builds muscle.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78620" y="3783596"/>
            <a:ext cx="53435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Breaks down toxins.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86538" y="4454952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Fights infections.</a:t>
            </a:r>
          </a:p>
        </p:txBody>
      </p:sp>
      <p:sp>
        <p:nvSpPr>
          <p:cNvPr id="10" name="Freeform 10"/>
          <p:cNvSpPr/>
          <p:nvPr/>
        </p:nvSpPr>
        <p:spPr>
          <a:xfrm>
            <a:off x="5481394" y="5248878"/>
            <a:ext cx="615937" cy="663316"/>
          </a:xfrm>
          <a:custGeom>
            <a:avLst/>
            <a:gdLst/>
            <a:ahLst/>
            <a:cxnLst/>
            <a:rect l="l" t="t" r="r" b="b"/>
            <a:pathLst>
              <a:path w="615937" h="663316">
                <a:moveTo>
                  <a:pt x="0" y="0"/>
                </a:moveTo>
                <a:lnTo>
                  <a:pt x="615936" y="0"/>
                </a:lnTo>
                <a:lnTo>
                  <a:pt x="615936" y="663316"/>
                </a:lnTo>
                <a:lnTo>
                  <a:pt x="0" y="663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65" b="-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1319619">
            <a:off x="2617329" y="3867041"/>
            <a:ext cx="708235" cy="773947"/>
          </a:xfrm>
          <a:custGeom>
            <a:avLst/>
            <a:gdLst/>
            <a:ahLst/>
            <a:cxnLst/>
            <a:rect l="l" t="t" r="r" b="b"/>
            <a:pathLst>
              <a:path w="708235" h="773947">
                <a:moveTo>
                  <a:pt x="0" y="0"/>
                </a:moveTo>
                <a:lnTo>
                  <a:pt x="708235" y="0"/>
                </a:lnTo>
                <a:lnTo>
                  <a:pt x="708235" y="773948"/>
                </a:lnTo>
                <a:lnTo>
                  <a:pt x="0" y="773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42" b="-1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024563" y="5125366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Processes medications.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22971" y="5714641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Stores vitamins.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30935" y="2103944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Digests food.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30084" y="6269585"/>
            <a:ext cx="55721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92E6E"/>
                </a:solidFill>
                <a:latin typeface="Kite One Bold"/>
              </a:rPr>
              <a:t>Helps the blood to clot.</a:t>
            </a:r>
          </a:p>
        </p:txBody>
      </p:sp>
      <p:sp>
        <p:nvSpPr>
          <p:cNvPr id="16" name="Freeform 16"/>
          <p:cNvSpPr/>
          <p:nvPr/>
        </p:nvSpPr>
        <p:spPr>
          <a:xfrm>
            <a:off x="3888074" y="2632648"/>
            <a:ext cx="993244" cy="993244"/>
          </a:xfrm>
          <a:custGeom>
            <a:avLst/>
            <a:gdLst/>
            <a:ahLst/>
            <a:cxnLst/>
            <a:rect l="l" t="t" r="r" b="b"/>
            <a:pathLst>
              <a:path w="993244" h="993244">
                <a:moveTo>
                  <a:pt x="0" y="0"/>
                </a:moveTo>
                <a:lnTo>
                  <a:pt x="993244" y="0"/>
                </a:lnTo>
                <a:lnTo>
                  <a:pt x="993244" y="993244"/>
                </a:lnTo>
                <a:lnTo>
                  <a:pt x="0" y="9932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0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9" name="Freeform 19"/>
          <p:cNvSpPr/>
          <p:nvPr/>
        </p:nvSpPr>
        <p:spPr>
          <a:xfrm>
            <a:off x="8504723" y="1837502"/>
            <a:ext cx="748590" cy="748590"/>
          </a:xfrm>
          <a:custGeom>
            <a:avLst/>
            <a:gdLst/>
            <a:ahLst/>
            <a:cxnLst/>
            <a:rect l="l" t="t" r="r" b="b"/>
            <a:pathLst>
              <a:path w="748590" h="748590">
                <a:moveTo>
                  <a:pt x="0" y="0"/>
                </a:moveTo>
                <a:lnTo>
                  <a:pt x="748591" y="0"/>
                </a:lnTo>
                <a:lnTo>
                  <a:pt x="748591" y="748590"/>
                </a:lnTo>
                <a:lnTo>
                  <a:pt x="0" y="748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3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5430" y="381558"/>
            <a:ext cx="12516251" cy="7074403"/>
            <a:chOff x="0" y="0"/>
            <a:chExt cx="10030210" cy="56692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5669249"/>
            </a:xfrm>
            <a:custGeom>
              <a:avLst/>
              <a:gdLst/>
              <a:ahLst/>
              <a:cxnLst/>
              <a:rect l="l" t="t" r="r" b="b"/>
              <a:pathLst>
                <a:path w="10030210" h="5669249">
                  <a:moveTo>
                    <a:pt x="0" y="0"/>
                  </a:moveTo>
                  <a:lnTo>
                    <a:pt x="10030210" y="0"/>
                  </a:lnTo>
                  <a:lnTo>
                    <a:pt x="10030210" y="5669249"/>
                  </a:lnTo>
                  <a:lnTo>
                    <a:pt x="0" y="5669249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4468243" y="3644881"/>
            <a:ext cx="3635663" cy="2246543"/>
          </a:xfrm>
          <a:custGeom>
            <a:avLst/>
            <a:gdLst/>
            <a:ahLst/>
            <a:cxnLst/>
            <a:rect l="l" t="t" r="r" b="b"/>
            <a:pathLst>
              <a:path w="3635663" h="2246543">
                <a:moveTo>
                  <a:pt x="0" y="0"/>
                </a:moveTo>
                <a:lnTo>
                  <a:pt x="3635663" y="0"/>
                </a:lnTo>
                <a:lnTo>
                  <a:pt x="3635663" y="2246543"/>
                </a:lnTo>
                <a:lnTo>
                  <a:pt x="0" y="224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" r="-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2400914" y="1878063"/>
            <a:ext cx="7391400" cy="1116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9"/>
              </a:lnSpc>
            </a:pPr>
            <a:r>
              <a:rPr lang="en-US" sz="4025" spc="241">
                <a:solidFill>
                  <a:srgbClr val="0B299F"/>
                </a:solidFill>
                <a:latin typeface="Libre Baskerville Bold"/>
              </a:rPr>
              <a:t>People cannot live without their liver!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0" y="0"/>
            <a:ext cx="12457786" cy="403799"/>
            <a:chOff x="0" y="0"/>
            <a:chExt cx="16610382" cy="5383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48854" b="48854"/>
            <a:stretch>
              <a:fillRect/>
            </a:stretch>
          </p:blipFill>
          <p:spPr>
            <a:xfrm>
              <a:off x="0" y="0"/>
              <a:ext cx="16610382" cy="538398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-19017" y="0"/>
            <a:ext cx="12343424" cy="403799"/>
            <a:chOff x="0" y="0"/>
            <a:chExt cx="16457898" cy="538398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89568" y="2910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30322" y="1801623"/>
            <a:ext cx="7402711" cy="3190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 spc="271">
                <a:solidFill>
                  <a:srgbClr val="FFFFFF"/>
                </a:solidFill>
                <a:latin typeface="Libre Baskerville"/>
              </a:rPr>
              <a:t>You can help keep your community healthy by learning about hepatitis B.</a:t>
            </a:r>
          </a:p>
        </p:txBody>
      </p:sp>
      <p:sp>
        <p:nvSpPr>
          <p:cNvPr id="4" name="Freeform 4"/>
          <p:cNvSpPr/>
          <p:nvPr/>
        </p:nvSpPr>
        <p:spPr>
          <a:xfrm>
            <a:off x="2970609" y="-6215062"/>
            <a:ext cx="25324355" cy="25324355"/>
          </a:xfrm>
          <a:custGeom>
            <a:avLst/>
            <a:gdLst/>
            <a:ahLst/>
            <a:cxnLst/>
            <a:rect l="l" t="t" r="r" b="b"/>
            <a:pathLst>
              <a:path w="25324355" h="25324355">
                <a:moveTo>
                  <a:pt x="0" y="0"/>
                </a:moveTo>
                <a:lnTo>
                  <a:pt x="25324355" y="0"/>
                </a:lnTo>
                <a:lnTo>
                  <a:pt x="25324355" y="25324355"/>
                </a:lnTo>
                <a:lnTo>
                  <a:pt x="0" y="253243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898316" y="273668"/>
            <a:ext cx="3689641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PRESENTATION TITLE | QUOTE</a:t>
            </a:r>
          </a:p>
        </p:txBody>
      </p:sp>
      <p:sp>
        <p:nvSpPr>
          <p:cNvPr id="6" name="Freeform 6"/>
          <p:cNvSpPr/>
          <p:nvPr/>
        </p:nvSpPr>
        <p:spPr>
          <a:xfrm>
            <a:off x="-665189" y="-159270"/>
            <a:ext cx="12891566" cy="7163464"/>
          </a:xfrm>
          <a:custGeom>
            <a:avLst/>
            <a:gdLst/>
            <a:ahLst/>
            <a:cxnLst/>
            <a:rect l="l" t="t" r="r" b="b"/>
            <a:pathLst>
              <a:path w="12891566" h="7163464">
                <a:moveTo>
                  <a:pt x="0" y="0"/>
                </a:moveTo>
                <a:lnTo>
                  <a:pt x="12891567" y="0"/>
                </a:lnTo>
                <a:lnTo>
                  <a:pt x="12891567" y="7163463"/>
                </a:lnTo>
                <a:lnTo>
                  <a:pt x="0" y="71634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962" b="-1096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790575" y="345263"/>
            <a:ext cx="10610850" cy="6154398"/>
            <a:chOff x="0" y="0"/>
            <a:chExt cx="4191941" cy="24313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191941" cy="2431367"/>
            </a:xfrm>
            <a:custGeom>
              <a:avLst/>
              <a:gdLst/>
              <a:ahLst/>
              <a:cxnLst/>
              <a:rect l="l" t="t" r="r" b="b"/>
              <a:pathLst>
                <a:path w="4191941" h="2431367">
                  <a:moveTo>
                    <a:pt x="0" y="0"/>
                  </a:moveTo>
                  <a:lnTo>
                    <a:pt x="4191941" y="0"/>
                  </a:lnTo>
                  <a:lnTo>
                    <a:pt x="4191941" y="2431367"/>
                  </a:lnTo>
                  <a:lnTo>
                    <a:pt x="0" y="2431367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4191941" cy="2450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83633" y="1545680"/>
            <a:ext cx="10024734" cy="2117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B299F"/>
                </a:solidFill>
                <a:latin typeface="Libre Baskerville"/>
              </a:rPr>
              <a:t>When managed by a doctor,</a:t>
            </a:r>
          </a:p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B299F"/>
                </a:solidFill>
                <a:latin typeface="Libre Baskerville"/>
              </a:rPr>
              <a:t>people can live with hepatitis B for a long time.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76413" y="3952289"/>
            <a:ext cx="8639175" cy="2117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4"/>
              </a:lnSpc>
            </a:pPr>
            <a:r>
              <a:rPr lang="en-US" sz="4025" spc="241">
                <a:solidFill>
                  <a:srgbClr val="0B299F"/>
                </a:solidFill>
                <a:latin typeface="Libre Baskerville"/>
              </a:rPr>
              <a:t>By taking care of their health, people can have a long and productive life.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00112" y="452208"/>
            <a:ext cx="10391775" cy="1169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54"/>
              </a:lnSpc>
            </a:pPr>
            <a:r>
              <a:rPr lang="en-US" sz="6824" spc="409">
                <a:solidFill>
                  <a:srgbClr val="0B299F"/>
                </a:solidFill>
                <a:latin typeface="Bebas Neue Cyrillic"/>
              </a:rPr>
              <a:t>The good news: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30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185" b="-101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90575" y="371867"/>
            <a:ext cx="10610850" cy="6154398"/>
            <a:chOff x="0" y="0"/>
            <a:chExt cx="4191941" cy="24313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91941" cy="2431367"/>
            </a:xfrm>
            <a:custGeom>
              <a:avLst/>
              <a:gdLst/>
              <a:ahLst/>
              <a:cxnLst/>
              <a:rect l="l" t="t" r="r" b="b"/>
              <a:pathLst>
                <a:path w="4191941" h="2431367">
                  <a:moveTo>
                    <a:pt x="0" y="0"/>
                  </a:moveTo>
                  <a:lnTo>
                    <a:pt x="4191941" y="0"/>
                  </a:lnTo>
                  <a:lnTo>
                    <a:pt x="4191941" y="2431367"/>
                  </a:lnTo>
                  <a:lnTo>
                    <a:pt x="0" y="2431367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191941" cy="2450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57644" y="1406311"/>
            <a:ext cx="8743950" cy="3971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 spc="271">
                <a:solidFill>
                  <a:srgbClr val="0B299F"/>
                </a:solidFill>
                <a:latin typeface="Libre Baskerville"/>
              </a:rPr>
              <a:t>You can help keep your community healthy by learning about hepatitis B and promoting awareness and testing.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5632" y="-12445"/>
            <a:ext cx="12343264" cy="6870445"/>
            <a:chOff x="0" y="0"/>
            <a:chExt cx="16457686" cy="916059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6220" b="52849"/>
            <a:stretch>
              <a:fillRect/>
            </a:stretch>
          </p:blipFill>
          <p:spPr>
            <a:xfrm>
              <a:off x="0" y="0"/>
              <a:ext cx="10887124" cy="2968864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>
              <a:off x="0" y="3095864"/>
              <a:ext cx="10887124" cy="6064729"/>
            </a:xfrm>
            <a:prstGeom prst="rect">
              <a:avLst/>
            </a:pr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3385" b="30870"/>
            <a:stretch>
              <a:fillRect/>
            </a:stretch>
          </p:blipFill>
          <p:spPr>
            <a:xfrm>
              <a:off x="11014124" y="0"/>
              <a:ext cx="5443562" cy="4580297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22730" b="22730"/>
            <a:stretch>
              <a:fillRect/>
            </a:stretch>
          </p:blipFill>
          <p:spPr>
            <a:xfrm>
              <a:off x="11014124" y="4707297"/>
              <a:ext cx="5443562" cy="4453297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376642" y="4491972"/>
            <a:ext cx="7029407" cy="1180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11"/>
              </a:lnSpc>
            </a:pPr>
            <a:r>
              <a:rPr lang="en-US" sz="6794">
                <a:solidFill>
                  <a:srgbClr val="0B299F"/>
                </a:solidFill>
                <a:latin typeface="Bebas Neue Cyrillic"/>
              </a:rPr>
              <a:t>The Basics of Hepatitis B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90369" y="354141"/>
            <a:ext cx="13221428" cy="863042"/>
            <a:chOff x="0" y="0"/>
            <a:chExt cx="12860986" cy="8395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860986" cy="839514"/>
            </a:xfrm>
            <a:custGeom>
              <a:avLst/>
              <a:gdLst/>
              <a:ahLst/>
              <a:cxnLst/>
              <a:rect l="l" t="t" r="r" b="b"/>
              <a:pathLst>
                <a:path w="12860986" h="839514">
                  <a:moveTo>
                    <a:pt x="0" y="0"/>
                  </a:moveTo>
                  <a:lnTo>
                    <a:pt x="12860986" y="0"/>
                  </a:lnTo>
                  <a:lnTo>
                    <a:pt x="12860986" y="839514"/>
                  </a:lnTo>
                  <a:lnTo>
                    <a:pt x="0" y="839514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46279" y="512361"/>
            <a:ext cx="11804572" cy="51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26"/>
              </a:lnSpc>
            </a:pPr>
            <a:r>
              <a:rPr lang="en-US" sz="3018">
                <a:solidFill>
                  <a:srgbClr val="0B299F"/>
                </a:solidFill>
                <a:latin typeface="Libre Baskerville Bold"/>
              </a:rPr>
              <a:t>Hepatitis B is one of the world's most common infections.</a:t>
            </a:r>
          </a:p>
        </p:txBody>
      </p:sp>
      <p:sp>
        <p:nvSpPr>
          <p:cNvPr id="7" name="Freeform 7"/>
          <p:cNvSpPr/>
          <p:nvPr/>
        </p:nvSpPr>
        <p:spPr>
          <a:xfrm>
            <a:off x="3377554" y="923982"/>
            <a:ext cx="5778850" cy="5778850"/>
          </a:xfrm>
          <a:custGeom>
            <a:avLst/>
            <a:gdLst/>
            <a:ahLst/>
            <a:cxnLst/>
            <a:rect l="l" t="t" r="r" b="b"/>
            <a:pathLst>
              <a:path w="5778850" h="5778850">
                <a:moveTo>
                  <a:pt x="0" y="0"/>
                </a:moveTo>
                <a:lnTo>
                  <a:pt x="5778850" y="0"/>
                </a:lnTo>
                <a:lnTo>
                  <a:pt x="5778850" y="5778850"/>
                </a:lnTo>
                <a:lnTo>
                  <a:pt x="0" y="57788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10800000">
            <a:off x="6762750" y="4705350"/>
            <a:ext cx="4992062" cy="1801601"/>
          </a:xfrm>
          <a:custGeom>
            <a:avLst/>
            <a:gdLst/>
            <a:ahLst/>
            <a:cxnLst/>
            <a:rect l="l" t="t" r="r" b="b"/>
            <a:pathLst>
              <a:path w="4992062" h="1801601">
                <a:moveTo>
                  <a:pt x="0" y="0"/>
                </a:moveTo>
                <a:lnTo>
                  <a:pt x="4992062" y="0"/>
                </a:lnTo>
                <a:lnTo>
                  <a:pt x="4992062" y="1801601"/>
                </a:lnTo>
                <a:lnTo>
                  <a:pt x="0" y="18016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88545" b="-8854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46673" y="1519437"/>
            <a:ext cx="4229784" cy="1724766"/>
          </a:xfrm>
          <a:custGeom>
            <a:avLst/>
            <a:gdLst/>
            <a:ahLst/>
            <a:cxnLst/>
            <a:rect l="l" t="t" r="r" b="b"/>
            <a:pathLst>
              <a:path w="4229784" h="1724766">
                <a:moveTo>
                  <a:pt x="0" y="0"/>
                </a:moveTo>
                <a:lnTo>
                  <a:pt x="4229785" y="0"/>
                </a:lnTo>
                <a:lnTo>
                  <a:pt x="4229785" y="1724767"/>
                </a:lnTo>
                <a:lnTo>
                  <a:pt x="0" y="1724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72619" b="-7261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89729" y="1517830"/>
            <a:ext cx="4710364" cy="1725099"/>
            <a:chOff x="0" y="0"/>
            <a:chExt cx="36050728" cy="13203031"/>
          </a:xfrm>
        </p:grpSpPr>
        <p:sp>
          <p:nvSpPr>
            <p:cNvPr id="11" name="Freeform 11"/>
            <p:cNvSpPr/>
            <p:nvPr/>
          </p:nvSpPr>
          <p:spPr>
            <a:xfrm>
              <a:off x="-12700" y="-12700"/>
              <a:ext cx="36076130" cy="13228431"/>
            </a:xfrm>
            <a:custGeom>
              <a:avLst/>
              <a:gdLst/>
              <a:ahLst/>
              <a:cxnLst/>
              <a:rect l="l" t="t" r="r" b="b"/>
              <a:pathLst>
                <a:path w="36076130" h="13228431">
                  <a:moveTo>
                    <a:pt x="35213798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2366101"/>
                  </a:lnTo>
                  <a:cubicBezTo>
                    <a:pt x="0" y="12838541"/>
                    <a:pt x="389890" y="13228431"/>
                    <a:pt x="862330" y="13228431"/>
                  </a:cubicBezTo>
                  <a:lnTo>
                    <a:pt x="35213798" y="13228431"/>
                  </a:lnTo>
                  <a:cubicBezTo>
                    <a:pt x="35686237" y="13228431"/>
                    <a:pt x="36076130" y="12838541"/>
                    <a:pt x="36076130" y="12366101"/>
                  </a:cubicBezTo>
                  <a:lnTo>
                    <a:pt x="36076130" y="862330"/>
                  </a:lnTo>
                  <a:cubicBezTo>
                    <a:pt x="36076127" y="389890"/>
                    <a:pt x="35686237" y="0"/>
                    <a:pt x="35213798" y="0"/>
                  </a:cubicBezTo>
                  <a:close/>
                  <a:moveTo>
                    <a:pt x="35885627" y="965172"/>
                  </a:moveTo>
                  <a:lnTo>
                    <a:pt x="35885627" y="12366101"/>
                  </a:lnTo>
                  <a:cubicBezTo>
                    <a:pt x="35885627" y="12733131"/>
                    <a:pt x="35580827" y="13037931"/>
                    <a:pt x="35213798" y="13037931"/>
                  </a:cubicBezTo>
                  <a:lnTo>
                    <a:pt x="862330" y="13037931"/>
                  </a:lnTo>
                  <a:cubicBezTo>
                    <a:pt x="495300" y="13037931"/>
                    <a:pt x="190500" y="12733131"/>
                    <a:pt x="190500" y="12366101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35213798" y="190500"/>
                  </a:lnTo>
                  <a:cubicBezTo>
                    <a:pt x="35580827" y="190500"/>
                    <a:pt x="35885627" y="495300"/>
                    <a:pt x="35885627" y="862330"/>
                  </a:cubicBezTo>
                  <a:lnTo>
                    <a:pt x="35885627" y="965172"/>
                  </a:lnTo>
                  <a:close/>
                </a:path>
              </a:pathLst>
            </a:custGeom>
            <a:solidFill>
              <a:srgbClr val="092E6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-360947" y="2314754"/>
            <a:ext cx="5849503" cy="67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Almost 300 million people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are living with hepatitis B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753495" y="4690928"/>
            <a:ext cx="4858367" cy="1738405"/>
            <a:chOff x="0" y="0"/>
            <a:chExt cx="37183472" cy="13304868"/>
          </a:xfrm>
        </p:grpSpPr>
        <p:sp>
          <p:nvSpPr>
            <p:cNvPr id="14" name="Freeform 14"/>
            <p:cNvSpPr/>
            <p:nvPr/>
          </p:nvSpPr>
          <p:spPr>
            <a:xfrm>
              <a:off x="-12700" y="-12700"/>
              <a:ext cx="37208873" cy="13330269"/>
            </a:xfrm>
            <a:custGeom>
              <a:avLst/>
              <a:gdLst/>
              <a:ahLst/>
              <a:cxnLst/>
              <a:rect l="l" t="t" r="r" b="b"/>
              <a:pathLst>
                <a:path w="37208873" h="13330269">
                  <a:moveTo>
                    <a:pt x="36346541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12467938"/>
                  </a:lnTo>
                  <a:cubicBezTo>
                    <a:pt x="0" y="12940378"/>
                    <a:pt x="389890" y="13330269"/>
                    <a:pt x="862330" y="13330269"/>
                  </a:cubicBezTo>
                  <a:lnTo>
                    <a:pt x="36346541" y="13330269"/>
                  </a:lnTo>
                  <a:cubicBezTo>
                    <a:pt x="36818984" y="13330269"/>
                    <a:pt x="37208873" y="12940378"/>
                    <a:pt x="37208873" y="12467938"/>
                  </a:cubicBezTo>
                  <a:lnTo>
                    <a:pt x="37208873" y="862330"/>
                  </a:lnTo>
                  <a:cubicBezTo>
                    <a:pt x="37208873" y="389890"/>
                    <a:pt x="36818984" y="0"/>
                    <a:pt x="36346541" y="0"/>
                  </a:cubicBezTo>
                  <a:close/>
                  <a:moveTo>
                    <a:pt x="37018373" y="965738"/>
                  </a:moveTo>
                  <a:lnTo>
                    <a:pt x="37018373" y="12467938"/>
                  </a:lnTo>
                  <a:cubicBezTo>
                    <a:pt x="37018373" y="12834968"/>
                    <a:pt x="36713573" y="13139769"/>
                    <a:pt x="36346541" y="13139769"/>
                  </a:cubicBezTo>
                  <a:lnTo>
                    <a:pt x="862330" y="13139769"/>
                  </a:lnTo>
                  <a:cubicBezTo>
                    <a:pt x="495300" y="13139769"/>
                    <a:pt x="190500" y="12834968"/>
                    <a:pt x="190500" y="12467938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36346541" y="190500"/>
                  </a:lnTo>
                  <a:cubicBezTo>
                    <a:pt x="36713573" y="190500"/>
                    <a:pt x="37018373" y="495300"/>
                    <a:pt x="37018373" y="862330"/>
                  </a:cubicBezTo>
                  <a:lnTo>
                    <a:pt x="37018373" y="965738"/>
                  </a:lnTo>
                  <a:close/>
                </a:path>
              </a:pathLst>
            </a:custGeom>
            <a:solidFill>
              <a:srgbClr val="092E6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296150" y="4983746"/>
            <a:ext cx="3925744" cy="47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41"/>
              </a:lnSpc>
            </a:pPr>
            <a:r>
              <a:rPr lang="en-US" sz="3170" spc="190">
                <a:solidFill>
                  <a:srgbClr val="000000"/>
                </a:solidFill>
                <a:latin typeface="Kite One Italics"/>
              </a:rPr>
              <a:t>In the United States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681034" y="1629010"/>
            <a:ext cx="6334125" cy="529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5"/>
              </a:lnSpc>
            </a:pPr>
            <a:r>
              <a:rPr lang="en-US" sz="3521" spc="211">
                <a:solidFill>
                  <a:srgbClr val="000000"/>
                </a:solidFill>
                <a:latin typeface="Kite One Italics"/>
              </a:rPr>
              <a:t>Worldwide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977775" y="5588730"/>
            <a:ext cx="4562475" cy="67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About 2.4 million people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have hepatitis B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7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8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7690" b="765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95250" y="228600"/>
            <a:ext cx="13221428" cy="1446285"/>
            <a:chOff x="0" y="0"/>
            <a:chExt cx="12860986" cy="14068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860986" cy="1406857"/>
            </a:xfrm>
            <a:custGeom>
              <a:avLst/>
              <a:gdLst/>
              <a:ahLst/>
              <a:cxnLst/>
              <a:rect l="l" t="t" r="r" b="b"/>
              <a:pathLst>
                <a:path w="12860986" h="1406857">
                  <a:moveTo>
                    <a:pt x="0" y="0"/>
                  </a:moveTo>
                  <a:lnTo>
                    <a:pt x="12860986" y="0"/>
                  </a:lnTo>
                  <a:lnTo>
                    <a:pt x="12860986" y="1406857"/>
                  </a:lnTo>
                  <a:lnTo>
                    <a:pt x="0" y="1406857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>
            <a:off x="819150" y="2095500"/>
            <a:ext cx="10553748" cy="4211152"/>
          </a:xfrm>
          <a:custGeom>
            <a:avLst/>
            <a:gdLst/>
            <a:ahLst/>
            <a:cxnLst/>
            <a:rect l="l" t="t" r="r" b="b"/>
            <a:pathLst>
              <a:path w="10553748" h="4211152">
                <a:moveTo>
                  <a:pt x="0" y="0"/>
                </a:moveTo>
                <a:lnTo>
                  <a:pt x="10553748" y="0"/>
                </a:lnTo>
                <a:lnTo>
                  <a:pt x="10553748" y="4211152"/>
                </a:lnTo>
                <a:lnTo>
                  <a:pt x="0" y="42111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75307" b="-7530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919727" y="2183777"/>
            <a:ext cx="10347764" cy="4029004"/>
            <a:chOff x="0" y="0"/>
            <a:chExt cx="13797018" cy="5372005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l="7982" r="7982"/>
            <a:stretch>
              <a:fillRect/>
            </a:stretch>
          </p:blipFill>
          <p:spPr>
            <a:xfrm>
              <a:off x="0" y="0"/>
              <a:ext cx="4514339" cy="5372005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7"/>
            <a:srcRect l="40735" r="3171"/>
            <a:stretch>
              <a:fillRect/>
            </a:stretch>
          </p:blipFill>
          <p:spPr>
            <a:xfrm>
              <a:off x="4641339" y="0"/>
              <a:ext cx="4514339" cy="5372005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8"/>
            <a:srcRect b="20717"/>
            <a:stretch>
              <a:fillRect/>
            </a:stretch>
          </p:blipFill>
          <p:spPr>
            <a:xfrm>
              <a:off x="9282679" y="0"/>
              <a:ext cx="4514339" cy="5372005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9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5" name="TextBox 15"/>
          <p:cNvSpPr txBox="1"/>
          <p:nvPr/>
        </p:nvSpPr>
        <p:spPr>
          <a:xfrm>
            <a:off x="1676932" y="459000"/>
            <a:ext cx="8956492" cy="1047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B299F"/>
                </a:solidFill>
                <a:latin typeface="Libre Baskerville Bold"/>
              </a:rPr>
              <a:t>Most people with hepatitis B do not know that they are living with the virus!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237060" y="1455977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Acute</a:t>
            </a:r>
          </a:p>
        </p:txBody>
      </p:sp>
      <p:sp>
        <p:nvSpPr>
          <p:cNvPr id="6" name="Freeform 6"/>
          <p:cNvSpPr/>
          <p:nvPr/>
        </p:nvSpPr>
        <p:spPr>
          <a:xfrm>
            <a:off x="1471006" y="2314450"/>
            <a:ext cx="3272297" cy="3272297"/>
          </a:xfrm>
          <a:custGeom>
            <a:avLst/>
            <a:gdLst/>
            <a:ahLst/>
            <a:cxnLst/>
            <a:rect l="l" t="t" r="r" b="b"/>
            <a:pathLst>
              <a:path w="3272297" h="3272297">
                <a:moveTo>
                  <a:pt x="0" y="0"/>
                </a:moveTo>
                <a:lnTo>
                  <a:pt x="3272297" y="0"/>
                </a:lnTo>
                <a:lnTo>
                  <a:pt x="3272297" y="3272297"/>
                </a:lnTo>
                <a:lnTo>
                  <a:pt x="0" y="32722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90369" y="230943"/>
            <a:ext cx="13221428" cy="709257"/>
            <a:chOff x="0" y="0"/>
            <a:chExt cx="12860986" cy="68992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860986" cy="689921"/>
            </a:xfrm>
            <a:custGeom>
              <a:avLst/>
              <a:gdLst/>
              <a:ahLst/>
              <a:cxnLst/>
              <a:rect l="l" t="t" r="r" b="b"/>
              <a:pathLst>
                <a:path w="12860986" h="689921">
                  <a:moveTo>
                    <a:pt x="0" y="0"/>
                  </a:moveTo>
                  <a:lnTo>
                    <a:pt x="12860986" y="0"/>
                  </a:lnTo>
                  <a:lnTo>
                    <a:pt x="12860986" y="689921"/>
                  </a:lnTo>
                  <a:lnTo>
                    <a:pt x="0" y="689921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218" y="422992"/>
            <a:ext cx="12139188" cy="51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B299F"/>
                </a:solidFill>
                <a:latin typeface="Libre Baskerville Bold"/>
              </a:rPr>
              <a:t>There are 2 kinds of hepatitis B infections.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24369" y="1591775"/>
            <a:ext cx="6660001" cy="539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1"/>
              </a:lnSpc>
            </a:pPr>
            <a:r>
              <a:rPr lang="en-US" sz="3602" spc="216">
                <a:solidFill>
                  <a:srgbClr val="000000"/>
                </a:solidFill>
                <a:latin typeface="Kite One Italics"/>
              </a:rPr>
              <a:t>Chronic</a:t>
            </a:r>
          </a:p>
        </p:txBody>
      </p:sp>
      <p:sp>
        <p:nvSpPr>
          <p:cNvPr id="11" name="Freeform 11"/>
          <p:cNvSpPr/>
          <p:nvPr/>
        </p:nvSpPr>
        <p:spPr>
          <a:xfrm>
            <a:off x="7363918" y="2773180"/>
            <a:ext cx="3409825" cy="2145508"/>
          </a:xfrm>
          <a:custGeom>
            <a:avLst/>
            <a:gdLst/>
            <a:ahLst/>
            <a:cxnLst/>
            <a:rect l="l" t="t" r="r" b="b"/>
            <a:pathLst>
              <a:path w="3409825" h="2145508">
                <a:moveTo>
                  <a:pt x="0" y="0"/>
                </a:moveTo>
                <a:lnTo>
                  <a:pt x="3409825" y="0"/>
                </a:lnTo>
                <a:lnTo>
                  <a:pt x="3409825" y="2145508"/>
                </a:lnTo>
                <a:lnTo>
                  <a:pt x="0" y="21455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58" t="-49005" r="-8134" b="-345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13731" y="5445642"/>
            <a:ext cx="3926098" cy="40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Short-term infection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13627" y="5450245"/>
            <a:ext cx="3926098" cy="40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Lifelong infection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-75900" y="-22442"/>
            <a:ext cx="12343424" cy="403799"/>
            <a:chOff x="0" y="0"/>
            <a:chExt cx="16457898" cy="538398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6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95250" y="228600"/>
            <a:ext cx="13221428" cy="1282376"/>
            <a:chOff x="0" y="0"/>
            <a:chExt cx="12860986" cy="124741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860986" cy="1247416"/>
            </a:xfrm>
            <a:custGeom>
              <a:avLst/>
              <a:gdLst/>
              <a:ahLst/>
              <a:cxnLst/>
              <a:rect l="l" t="t" r="r" b="b"/>
              <a:pathLst>
                <a:path w="12860986" h="1247416">
                  <a:moveTo>
                    <a:pt x="0" y="0"/>
                  </a:moveTo>
                  <a:lnTo>
                    <a:pt x="12860986" y="0"/>
                  </a:lnTo>
                  <a:lnTo>
                    <a:pt x="12860986" y="1247416"/>
                  </a:lnTo>
                  <a:lnTo>
                    <a:pt x="0" y="1247416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674777" y="1749604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Acute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1845" y="2373326"/>
            <a:ext cx="4448175" cy="65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 infection that lasts </a:t>
            </a:r>
          </a:p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less than 6 months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5041" y="5017331"/>
            <a:ext cx="4715479" cy="167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Less common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occurs by getting the virus as an adult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clears from the body within 6 months</a:t>
            </a:r>
          </a:p>
        </p:txBody>
      </p:sp>
      <p:sp>
        <p:nvSpPr>
          <p:cNvPr id="10" name="Freeform 10"/>
          <p:cNvSpPr/>
          <p:nvPr/>
        </p:nvSpPr>
        <p:spPr>
          <a:xfrm>
            <a:off x="1606559" y="2866704"/>
            <a:ext cx="2366212" cy="2366212"/>
          </a:xfrm>
          <a:custGeom>
            <a:avLst/>
            <a:gdLst/>
            <a:ahLst/>
            <a:cxnLst/>
            <a:rect l="l" t="t" r="r" b="b"/>
            <a:pathLst>
              <a:path w="2366212" h="2366212">
                <a:moveTo>
                  <a:pt x="0" y="0"/>
                </a:moveTo>
                <a:lnTo>
                  <a:pt x="2366212" y="0"/>
                </a:lnTo>
                <a:lnTo>
                  <a:pt x="2366212" y="2366212"/>
                </a:lnTo>
                <a:lnTo>
                  <a:pt x="0" y="2366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95262" y="416580"/>
            <a:ext cx="11801475" cy="1047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B299F"/>
                </a:solidFill>
                <a:latin typeface="Libre Baskerville Bold"/>
              </a:rPr>
              <a:t>The age when someone gets the virus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B299F"/>
                </a:solidFill>
                <a:latin typeface="Libre Baskerville Bold"/>
              </a:rPr>
              <a:t>determines what type of infection they will have.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02236" y="1859430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Chronic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57142" y="5017331"/>
            <a:ext cx="3962400" cy="167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More common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occurs by getting the virus during childhood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Usually lasts for life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42630" y="2473736"/>
            <a:ext cx="759142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An infection that lasts for life</a:t>
            </a:r>
          </a:p>
        </p:txBody>
      </p:sp>
      <p:sp>
        <p:nvSpPr>
          <p:cNvPr id="15" name="Freeform 15"/>
          <p:cNvSpPr/>
          <p:nvPr/>
        </p:nvSpPr>
        <p:spPr>
          <a:xfrm>
            <a:off x="7818959" y="3084726"/>
            <a:ext cx="2673553" cy="1682906"/>
          </a:xfrm>
          <a:custGeom>
            <a:avLst/>
            <a:gdLst/>
            <a:ahLst/>
            <a:cxnLst/>
            <a:rect l="l" t="t" r="r" b="b"/>
            <a:pathLst>
              <a:path w="2673553" h="1682906">
                <a:moveTo>
                  <a:pt x="0" y="0"/>
                </a:moveTo>
                <a:lnTo>
                  <a:pt x="2673553" y="0"/>
                </a:lnTo>
                <a:lnTo>
                  <a:pt x="2673553" y="1682906"/>
                </a:lnTo>
                <a:lnTo>
                  <a:pt x="0" y="16829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58" t="-49005" r="-8134" b="-3453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-19050" y="0"/>
            <a:ext cx="12343424" cy="403799"/>
            <a:chOff x="0" y="0"/>
            <a:chExt cx="16457898" cy="538398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6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384749"/>
            <a:ext cx="6642623" cy="6580636"/>
            <a:chOff x="0" y="0"/>
            <a:chExt cx="8856831" cy="877418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6998" b="16998"/>
            <a:stretch>
              <a:fillRect/>
            </a:stretch>
          </p:blipFill>
          <p:spPr>
            <a:xfrm>
              <a:off x="0" y="0"/>
              <a:ext cx="8856831" cy="8774182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6949445" y="954092"/>
            <a:ext cx="5038715" cy="1195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64"/>
              </a:lnSpc>
              <a:spcBef>
                <a:spcPct val="0"/>
              </a:spcBef>
            </a:pPr>
            <a:r>
              <a:rPr lang="en-US" sz="2260" u="none">
                <a:solidFill>
                  <a:srgbClr val="000000"/>
                </a:solidFill>
                <a:latin typeface="Kite One"/>
              </a:rPr>
              <a:t>Although hepatitis B can be prevented with a vaccine at birth, not all babies receive the vaccine.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63371" y="2965481"/>
            <a:ext cx="5024789" cy="1563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3"/>
              </a:lnSpc>
            </a:pPr>
            <a:r>
              <a:rPr lang="en-US" sz="2260">
                <a:solidFill>
                  <a:srgbClr val="000000"/>
                </a:solidFill>
                <a:latin typeface="Kite One"/>
              </a:rPr>
              <a:t>Many pregnant women do not know they are living with the virus, and unknowingly transmit the virus to their babies.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63371" y="5378386"/>
            <a:ext cx="5038715" cy="790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64"/>
              </a:lnSpc>
              <a:spcBef>
                <a:spcPct val="0"/>
              </a:spcBef>
            </a:pPr>
            <a:r>
              <a:rPr lang="en-US" sz="2260" u="none">
                <a:solidFill>
                  <a:srgbClr val="000000"/>
                </a:solidFill>
                <a:latin typeface="Kite One"/>
              </a:rPr>
              <a:t>Without the vaccine, most of these will develop into chronic, lifelong conditions.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-75712" y="0"/>
            <a:ext cx="12343424" cy="403799"/>
            <a:chOff x="0" y="0"/>
            <a:chExt cx="16457898" cy="53839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55124"/>
            <a:chOff x="0" y="0"/>
            <a:chExt cx="10030210" cy="9731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73142"/>
            </a:xfrm>
            <a:custGeom>
              <a:avLst/>
              <a:gdLst/>
              <a:ahLst/>
              <a:cxnLst/>
              <a:rect l="l" t="t" r="r" b="b"/>
              <a:pathLst>
                <a:path w="10030210" h="973142">
                  <a:moveTo>
                    <a:pt x="0" y="0"/>
                  </a:moveTo>
                  <a:lnTo>
                    <a:pt x="10030210" y="0"/>
                  </a:lnTo>
                  <a:lnTo>
                    <a:pt x="10030210" y="973142"/>
                  </a:lnTo>
                  <a:lnTo>
                    <a:pt x="0" y="973142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910477" y="4233662"/>
            <a:ext cx="3688563" cy="263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43"/>
              </a:lnSpc>
            </a:pPr>
            <a:r>
              <a:rPr lang="en-US" sz="1731" spc="103">
                <a:solidFill>
                  <a:srgbClr val="000000"/>
                </a:solidFill>
                <a:latin typeface="Kite One Bold"/>
              </a:rPr>
              <a:t>Household contact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267129" y="3299262"/>
            <a:ext cx="1027335" cy="887072"/>
            <a:chOff x="0" y="0"/>
            <a:chExt cx="1369780" cy="1182763"/>
          </a:xfrm>
        </p:grpSpPr>
        <p:sp>
          <p:nvSpPr>
            <p:cNvPr id="6" name="Freeform 6"/>
            <p:cNvSpPr/>
            <p:nvPr/>
          </p:nvSpPr>
          <p:spPr>
            <a:xfrm rot="-825423">
              <a:off x="88259" y="183948"/>
              <a:ext cx="545740" cy="808115"/>
            </a:xfrm>
            <a:custGeom>
              <a:avLst/>
              <a:gdLst/>
              <a:ahLst/>
              <a:cxnLst/>
              <a:rect l="l" t="t" r="r" b="b"/>
              <a:pathLst>
                <a:path w="545740" h="808115">
                  <a:moveTo>
                    <a:pt x="0" y="0"/>
                  </a:moveTo>
                  <a:lnTo>
                    <a:pt x="545740" y="0"/>
                  </a:lnTo>
                  <a:lnTo>
                    <a:pt x="545740" y="808115"/>
                  </a:lnTo>
                  <a:lnTo>
                    <a:pt x="0" y="808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16" r="-21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553505">
              <a:off x="321679" y="65653"/>
              <a:ext cx="903884" cy="1051457"/>
            </a:xfrm>
            <a:custGeom>
              <a:avLst/>
              <a:gdLst/>
              <a:ahLst/>
              <a:cxnLst/>
              <a:rect l="l" t="t" r="r" b="b"/>
              <a:pathLst>
                <a:path w="903884" h="1051457">
                  <a:moveTo>
                    <a:pt x="0" y="0"/>
                  </a:moveTo>
                  <a:lnTo>
                    <a:pt x="903884" y="0"/>
                  </a:lnTo>
                  <a:lnTo>
                    <a:pt x="903884" y="1051457"/>
                  </a:lnTo>
                  <a:lnTo>
                    <a:pt x="0" y="1051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4" r="-1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 rot="927471">
              <a:off x="928571" y="127443"/>
              <a:ext cx="170046" cy="415397"/>
            </a:xfrm>
            <a:custGeom>
              <a:avLst/>
              <a:gdLst/>
              <a:ahLst/>
              <a:cxnLst/>
              <a:rect l="l" t="t" r="r" b="b"/>
              <a:pathLst>
                <a:path w="170046" h="415397">
                  <a:moveTo>
                    <a:pt x="0" y="0"/>
                  </a:moveTo>
                  <a:lnTo>
                    <a:pt x="170045" y="0"/>
                  </a:lnTo>
                  <a:lnTo>
                    <a:pt x="170045" y="415397"/>
                  </a:lnTo>
                  <a:lnTo>
                    <a:pt x="0" y="415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90" b="-9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 rot="-977677">
              <a:off x="1144874" y="343746"/>
              <a:ext cx="170046" cy="415397"/>
            </a:xfrm>
            <a:custGeom>
              <a:avLst/>
              <a:gdLst/>
              <a:ahLst/>
              <a:cxnLst/>
              <a:rect l="l" t="t" r="r" b="b"/>
              <a:pathLst>
                <a:path w="170046" h="415397">
                  <a:moveTo>
                    <a:pt x="0" y="0"/>
                  </a:moveTo>
                  <a:lnTo>
                    <a:pt x="170046" y="0"/>
                  </a:lnTo>
                  <a:lnTo>
                    <a:pt x="170046" y="415397"/>
                  </a:lnTo>
                  <a:lnTo>
                    <a:pt x="0" y="415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90" b="-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23697" y="2439064"/>
            <a:ext cx="6090047" cy="291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2012" spc="120">
                <a:solidFill>
                  <a:srgbClr val="1A191C"/>
                </a:solidFill>
                <a:latin typeface="Kite One Bold"/>
              </a:rPr>
              <a:t>Direct blood to blood contact</a:t>
            </a:r>
          </a:p>
        </p:txBody>
      </p:sp>
      <p:sp>
        <p:nvSpPr>
          <p:cNvPr id="11" name="Freeform 11"/>
          <p:cNvSpPr/>
          <p:nvPr/>
        </p:nvSpPr>
        <p:spPr>
          <a:xfrm>
            <a:off x="1830583" y="1537528"/>
            <a:ext cx="549098" cy="734058"/>
          </a:xfrm>
          <a:custGeom>
            <a:avLst/>
            <a:gdLst/>
            <a:ahLst/>
            <a:cxnLst/>
            <a:rect l="l" t="t" r="r" b="b"/>
            <a:pathLst>
              <a:path w="549098" h="734058">
                <a:moveTo>
                  <a:pt x="0" y="0"/>
                </a:moveTo>
                <a:lnTo>
                  <a:pt x="549099" y="0"/>
                </a:lnTo>
                <a:lnTo>
                  <a:pt x="549099" y="734058"/>
                </a:lnTo>
                <a:lnTo>
                  <a:pt x="0" y="7340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69" b="-6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10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5652638" y="4035092"/>
            <a:ext cx="1280539" cy="509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Healthcare exposures</a:t>
            </a:r>
          </a:p>
        </p:txBody>
      </p:sp>
      <p:sp>
        <p:nvSpPr>
          <p:cNvPr id="15" name="Freeform 15"/>
          <p:cNvSpPr/>
          <p:nvPr/>
        </p:nvSpPr>
        <p:spPr>
          <a:xfrm>
            <a:off x="6005846" y="3058428"/>
            <a:ext cx="759656" cy="823444"/>
          </a:xfrm>
          <a:custGeom>
            <a:avLst/>
            <a:gdLst/>
            <a:ahLst/>
            <a:cxnLst/>
            <a:rect l="l" t="t" r="r" b="b"/>
            <a:pathLst>
              <a:path w="759656" h="823444">
                <a:moveTo>
                  <a:pt x="0" y="0"/>
                </a:moveTo>
                <a:lnTo>
                  <a:pt x="759657" y="0"/>
                </a:lnTo>
                <a:lnTo>
                  <a:pt x="759657" y="823445"/>
                </a:lnTo>
                <a:lnTo>
                  <a:pt x="0" y="8234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t="-46" b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5685447" y="3379201"/>
            <a:ext cx="709288" cy="709288"/>
          </a:xfrm>
          <a:custGeom>
            <a:avLst/>
            <a:gdLst/>
            <a:ahLst/>
            <a:cxnLst/>
            <a:rect l="l" t="t" r="r" b="b"/>
            <a:pathLst>
              <a:path w="709288" h="709288">
                <a:moveTo>
                  <a:pt x="0" y="0"/>
                </a:moveTo>
                <a:lnTo>
                  <a:pt x="709288" y="0"/>
                </a:lnTo>
                <a:lnTo>
                  <a:pt x="709288" y="709288"/>
                </a:lnTo>
                <a:lnTo>
                  <a:pt x="0" y="70928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4735144" y="6121580"/>
            <a:ext cx="1666875" cy="271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2"/>
              </a:lnSpc>
            </a:pPr>
            <a:r>
              <a:rPr lang="en-US" sz="1696" spc="101">
                <a:solidFill>
                  <a:srgbClr val="000000"/>
                </a:solidFill>
                <a:latin typeface="Kite One Bold"/>
              </a:rPr>
              <a:t>Sharing needles</a:t>
            </a:r>
          </a:p>
        </p:txBody>
      </p:sp>
      <p:sp>
        <p:nvSpPr>
          <p:cNvPr id="18" name="Freeform 18"/>
          <p:cNvSpPr/>
          <p:nvPr/>
        </p:nvSpPr>
        <p:spPr>
          <a:xfrm rot="1695823">
            <a:off x="5190809" y="5507335"/>
            <a:ext cx="757153" cy="757153"/>
          </a:xfrm>
          <a:custGeom>
            <a:avLst/>
            <a:gdLst/>
            <a:ahLst/>
            <a:cxnLst/>
            <a:rect l="l" t="t" r="r" b="b"/>
            <a:pathLst>
              <a:path w="757153" h="757153">
                <a:moveTo>
                  <a:pt x="0" y="0"/>
                </a:moveTo>
                <a:lnTo>
                  <a:pt x="757153" y="0"/>
                </a:lnTo>
                <a:lnTo>
                  <a:pt x="757153" y="757153"/>
                </a:lnTo>
                <a:lnTo>
                  <a:pt x="0" y="7571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1138190" y="4993030"/>
            <a:ext cx="1215152" cy="822869"/>
            <a:chOff x="0" y="0"/>
            <a:chExt cx="1620202" cy="1097158"/>
          </a:xfrm>
        </p:grpSpPr>
        <p:sp>
          <p:nvSpPr>
            <p:cNvPr id="20" name="Freeform 20"/>
            <p:cNvSpPr/>
            <p:nvPr/>
          </p:nvSpPr>
          <p:spPr>
            <a:xfrm rot="6700851">
              <a:off x="149870" y="261258"/>
              <a:ext cx="575421" cy="713021"/>
            </a:xfrm>
            <a:custGeom>
              <a:avLst/>
              <a:gdLst/>
              <a:ahLst/>
              <a:cxnLst/>
              <a:rect l="l" t="t" r="r" b="b"/>
              <a:pathLst>
                <a:path w="575421" h="713021">
                  <a:moveTo>
                    <a:pt x="0" y="0"/>
                  </a:moveTo>
                  <a:lnTo>
                    <a:pt x="575421" y="0"/>
                  </a:lnTo>
                  <a:lnTo>
                    <a:pt x="575421" y="713022"/>
                  </a:lnTo>
                  <a:lnTo>
                    <a:pt x="0" y="71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27" r="-2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 rot="6963998">
              <a:off x="341843" y="199393"/>
              <a:ext cx="879769" cy="698373"/>
            </a:xfrm>
            <a:custGeom>
              <a:avLst/>
              <a:gdLst/>
              <a:ahLst/>
              <a:cxnLst/>
              <a:rect l="l" t="t" r="r" b="b"/>
              <a:pathLst>
                <a:path w="879769" h="698373">
                  <a:moveTo>
                    <a:pt x="0" y="0"/>
                  </a:moveTo>
                  <a:lnTo>
                    <a:pt x="879768" y="0"/>
                  </a:lnTo>
                  <a:lnTo>
                    <a:pt x="879768" y="698373"/>
                  </a:lnTo>
                  <a:lnTo>
                    <a:pt x="0" y="698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t="-339" b="-33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 rot="-2103242">
              <a:off x="781157" y="296483"/>
              <a:ext cx="761914" cy="509212"/>
            </a:xfrm>
            <a:custGeom>
              <a:avLst/>
              <a:gdLst/>
              <a:ahLst/>
              <a:cxnLst/>
              <a:rect l="l" t="t" r="r" b="b"/>
              <a:pathLst>
                <a:path w="761914" h="509212">
                  <a:moveTo>
                    <a:pt x="0" y="0"/>
                  </a:moveTo>
                  <a:lnTo>
                    <a:pt x="761914" y="0"/>
                  </a:lnTo>
                  <a:lnTo>
                    <a:pt x="761914" y="509213"/>
                  </a:lnTo>
                  <a:lnTo>
                    <a:pt x="0" y="509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-72" r="-7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Freeform 23"/>
          <p:cNvSpPr/>
          <p:nvPr/>
        </p:nvSpPr>
        <p:spPr>
          <a:xfrm>
            <a:off x="1598620" y="2062121"/>
            <a:ext cx="244846" cy="323829"/>
          </a:xfrm>
          <a:custGeom>
            <a:avLst/>
            <a:gdLst/>
            <a:ahLst/>
            <a:cxnLst/>
            <a:rect l="l" t="t" r="r" b="b"/>
            <a:pathLst>
              <a:path w="244846" h="323829">
                <a:moveTo>
                  <a:pt x="0" y="0"/>
                </a:moveTo>
                <a:lnTo>
                  <a:pt x="244846" y="0"/>
                </a:lnTo>
                <a:lnTo>
                  <a:pt x="244846" y="323829"/>
                </a:lnTo>
                <a:lnTo>
                  <a:pt x="0" y="3238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609" b="-6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 rot="-483462">
            <a:off x="5449650" y="3152409"/>
            <a:ext cx="441297" cy="323250"/>
          </a:xfrm>
          <a:custGeom>
            <a:avLst/>
            <a:gdLst/>
            <a:ahLst/>
            <a:cxnLst/>
            <a:rect l="l" t="t" r="r" b="b"/>
            <a:pathLst>
              <a:path w="441297" h="323250">
                <a:moveTo>
                  <a:pt x="0" y="0"/>
                </a:moveTo>
                <a:lnTo>
                  <a:pt x="441297" y="0"/>
                </a:lnTo>
                <a:lnTo>
                  <a:pt x="441297" y="323250"/>
                </a:lnTo>
                <a:lnTo>
                  <a:pt x="0" y="3232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 rot="2367533">
            <a:off x="5795087" y="2786221"/>
            <a:ext cx="489114" cy="562481"/>
          </a:xfrm>
          <a:custGeom>
            <a:avLst/>
            <a:gdLst/>
            <a:ahLst/>
            <a:cxnLst/>
            <a:rect l="l" t="t" r="r" b="b"/>
            <a:pathLst>
              <a:path w="489114" h="562481">
                <a:moveTo>
                  <a:pt x="0" y="0"/>
                </a:moveTo>
                <a:lnTo>
                  <a:pt x="489114" y="0"/>
                </a:lnTo>
                <a:lnTo>
                  <a:pt x="489114" y="562481"/>
                </a:lnTo>
                <a:lnTo>
                  <a:pt x="0" y="5624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t="-120" b="-12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6" name="Group 26"/>
          <p:cNvGrpSpPr/>
          <p:nvPr/>
        </p:nvGrpSpPr>
        <p:grpSpPr>
          <a:xfrm>
            <a:off x="0" y="-16843"/>
            <a:ext cx="12343424" cy="403799"/>
            <a:chOff x="0" y="0"/>
            <a:chExt cx="16457898" cy="538398"/>
          </a:xfrm>
        </p:grpSpPr>
        <p:pic>
          <p:nvPicPr>
            <p:cNvPr id="27" name="Picture 27"/>
            <p:cNvPicPr>
              <a:picLocks noChangeAspect="1"/>
            </p:cNvPicPr>
            <p:nvPr/>
          </p:nvPicPr>
          <p:blipFill>
            <a:blip r:embed="rId27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28" name="Freeform 28"/>
          <p:cNvSpPr/>
          <p:nvPr/>
        </p:nvSpPr>
        <p:spPr>
          <a:xfrm>
            <a:off x="905855" y="2978496"/>
            <a:ext cx="1473827" cy="816131"/>
          </a:xfrm>
          <a:custGeom>
            <a:avLst/>
            <a:gdLst/>
            <a:ahLst/>
            <a:cxnLst/>
            <a:rect l="l" t="t" r="r" b="b"/>
            <a:pathLst>
              <a:path w="1473827" h="816131">
                <a:moveTo>
                  <a:pt x="0" y="0"/>
                </a:moveTo>
                <a:lnTo>
                  <a:pt x="1473827" y="0"/>
                </a:lnTo>
                <a:lnTo>
                  <a:pt x="1473827" y="816132"/>
                </a:lnTo>
                <a:lnTo>
                  <a:pt x="0" y="816132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9" name="Group 29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29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31" name="Freeform 31"/>
          <p:cNvSpPr/>
          <p:nvPr/>
        </p:nvSpPr>
        <p:spPr>
          <a:xfrm>
            <a:off x="8898519" y="3123076"/>
            <a:ext cx="1545910" cy="2014215"/>
          </a:xfrm>
          <a:custGeom>
            <a:avLst/>
            <a:gdLst/>
            <a:ahLst/>
            <a:cxnLst/>
            <a:rect l="l" t="t" r="r" b="b"/>
            <a:pathLst>
              <a:path w="1545910" h="2014215">
                <a:moveTo>
                  <a:pt x="0" y="0"/>
                </a:moveTo>
                <a:lnTo>
                  <a:pt x="1545909" y="0"/>
                </a:lnTo>
                <a:lnTo>
                  <a:pt x="1545909" y="2014215"/>
                </a:lnTo>
                <a:lnTo>
                  <a:pt x="0" y="2014215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TextBox 32"/>
          <p:cNvSpPr txBox="1"/>
          <p:nvPr/>
        </p:nvSpPr>
        <p:spPr>
          <a:xfrm>
            <a:off x="21198" y="567931"/>
            <a:ext cx="12153900" cy="45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B299F"/>
                </a:solidFill>
                <a:latin typeface="Libre Baskerville Bold"/>
              </a:rPr>
              <a:t>Someone can also get hepatitis B through: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56272" y="4529463"/>
            <a:ext cx="2804017" cy="711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4"/>
              </a:lnSpc>
            </a:pPr>
            <a:r>
              <a:rPr lang="en-US" sz="1622" spc="97">
                <a:solidFill>
                  <a:srgbClr val="161616"/>
                </a:solidFill>
                <a:latin typeface="Kite One Bold"/>
              </a:rPr>
              <a:t>Sharing hygiene equipment </a:t>
            </a:r>
          </a:p>
          <a:p>
            <a:pPr algn="ctr">
              <a:lnSpc>
                <a:spcPts val="1914"/>
              </a:lnSpc>
            </a:pPr>
            <a:r>
              <a:rPr lang="en-US" sz="1622" spc="97">
                <a:solidFill>
                  <a:srgbClr val="161616"/>
                </a:solidFill>
                <a:latin typeface="Kite One Bold"/>
              </a:rPr>
              <a:t>(razors, toothbrushes, earrings etc.) 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93514" y="5824072"/>
            <a:ext cx="2914650" cy="756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Tattoos, piercings, barbers,</a:t>
            </a:r>
          </a:p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000000"/>
                </a:solidFill>
                <a:latin typeface="Kite One Bold"/>
              </a:rPr>
              <a:t>scarification, circumcision practices, FGM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277225" y="5200702"/>
            <a:ext cx="2809875" cy="34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Unprotected Sex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858125" y="6012692"/>
            <a:ext cx="3648075" cy="57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Bold"/>
              </a:rPr>
              <a:t>There is a risk during any type of intimate contact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97145" y="1513756"/>
            <a:ext cx="2343150" cy="799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33"/>
              </a:lnSpc>
            </a:pPr>
            <a:r>
              <a:rPr lang="en-US" sz="5282" spc="316">
                <a:solidFill>
                  <a:srgbClr val="161616"/>
                </a:solidFill>
                <a:latin typeface="Libre Baskerville Bold"/>
              </a:rPr>
              <a:t>Blood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919897" y="1547053"/>
            <a:ext cx="1524531" cy="799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33"/>
              </a:lnSpc>
            </a:pPr>
            <a:r>
              <a:rPr lang="en-US" sz="5282" spc="316">
                <a:solidFill>
                  <a:srgbClr val="161616"/>
                </a:solidFill>
                <a:latin typeface="Libre Baskerville Bold"/>
              </a:rPr>
              <a:t>Sex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7827" y="3908928"/>
            <a:ext cx="1857375" cy="499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698" spc="101">
                <a:solidFill>
                  <a:srgbClr val="1A191C"/>
                </a:solidFill>
                <a:latin typeface="Kite One Bold"/>
              </a:rPr>
              <a:t>Mother to child during birth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483945" y="2401885"/>
            <a:ext cx="4396435" cy="57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74"/>
              </a:lnSpc>
              <a:spcBef>
                <a:spcPct val="0"/>
              </a:spcBef>
            </a:pPr>
            <a:r>
              <a:rPr lang="en-US" sz="2012" u="none" spc="120">
                <a:solidFill>
                  <a:srgbClr val="1A191C"/>
                </a:solidFill>
                <a:latin typeface="Kite One Bold"/>
              </a:rPr>
              <a:t>Direct contact with bodily fluids of someone living with hepatitis B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95288"/>
            <a:chOff x="0" y="0"/>
            <a:chExt cx="10030210" cy="10042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1004283"/>
            </a:xfrm>
            <a:custGeom>
              <a:avLst/>
              <a:gdLst/>
              <a:ahLst/>
              <a:cxnLst/>
              <a:rect l="l" t="t" r="r" b="b"/>
              <a:pathLst>
                <a:path w="10030210" h="1004283">
                  <a:moveTo>
                    <a:pt x="0" y="0"/>
                  </a:moveTo>
                  <a:lnTo>
                    <a:pt x="10030210" y="0"/>
                  </a:lnTo>
                  <a:lnTo>
                    <a:pt x="10030210" y="1004283"/>
                  </a:lnTo>
                  <a:lnTo>
                    <a:pt x="0" y="1004283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28600" y="4537823"/>
            <a:ext cx="5194327" cy="100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161616"/>
                </a:solidFill>
                <a:latin typeface="Kite One Bold"/>
              </a:rPr>
              <a:t>Drinking from the same cup as someone who is living with hepatitis B or sharing a toilet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81000" y="2022654"/>
            <a:ext cx="4661198" cy="67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Or sharing meals with someone who is living with hepatitis B</a:t>
            </a:r>
          </a:p>
        </p:txBody>
      </p:sp>
      <p:sp>
        <p:nvSpPr>
          <p:cNvPr id="6" name="Freeform 6"/>
          <p:cNvSpPr/>
          <p:nvPr/>
        </p:nvSpPr>
        <p:spPr>
          <a:xfrm rot="-2700000">
            <a:off x="1101201" y="2839691"/>
            <a:ext cx="1073590" cy="1073590"/>
          </a:xfrm>
          <a:custGeom>
            <a:avLst/>
            <a:gdLst/>
            <a:ahLst/>
            <a:cxnLst/>
            <a:rect l="l" t="t" r="r" b="b"/>
            <a:pathLst>
              <a:path w="1073590" h="1073590">
                <a:moveTo>
                  <a:pt x="0" y="0"/>
                </a:moveTo>
                <a:lnTo>
                  <a:pt x="1073590" y="0"/>
                </a:lnTo>
                <a:lnTo>
                  <a:pt x="1073590" y="1073591"/>
                </a:lnTo>
                <a:lnTo>
                  <a:pt x="0" y="10735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2289267">
            <a:off x="3077148" y="2806965"/>
            <a:ext cx="1244070" cy="1244070"/>
          </a:xfrm>
          <a:custGeom>
            <a:avLst/>
            <a:gdLst/>
            <a:ahLst/>
            <a:cxnLst/>
            <a:rect l="l" t="t" r="r" b="b"/>
            <a:pathLst>
              <a:path w="1244070" h="1244070">
                <a:moveTo>
                  <a:pt x="0" y="0"/>
                </a:moveTo>
                <a:lnTo>
                  <a:pt x="1244070" y="0"/>
                </a:lnTo>
                <a:lnTo>
                  <a:pt x="1244070" y="1244070"/>
                </a:lnTo>
                <a:lnTo>
                  <a:pt x="0" y="12440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178027" y="5605962"/>
            <a:ext cx="889620" cy="889620"/>
          </a:xfrm>
          <a:custGeom>
            <a:avLst/>
            <a:gdLst/>
            <a:ahLst/>
            <a:cxnLst/>
            <a:rect l="l" t="t" r="r" b="b"/>
            <a:pathLst>
              <a:path w="889620" h="889620">
                <a:moveTo>
                  <a:pt x="0" y="0"/>
                </a:moveTo>
                <a:lnTo>
                  <a:pt x="889620" y="0"/>
                </a:lnTo>
                <a:lnTo>
                  <a:pt x="889620" y="889621"/>
                </a:lnTo>
                <a:lnTo>
                  <a:pt x="0" y="8896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73881">
            <a:off x="2975132" y="5541430"/>
            <a:ext cx="1153737" cy="1153737"/>
          </a:xfrm>
          <a:custGeom>
            <a:avLst/>
            <a:gdLst/>
            <a:ahLst/>
            <a:cxnLst/>
            <a:rect l="l" t="t" r="r" b="b"/>
            <a:pathLst>
              <a:path w="1153737" h="1153737">
                <a:moveTo>
                  <a:pt x="0" y="0"/>
                </a:moveTo>
                <a:lnTo>
                  <a:pt x="1153737" y="0"/>
                </a:lnTo>
                <a:lnTo>
                  <a:pt x="1153737" y="1153737"/>
                </a:lnTo>
                <a:lnTo>
                  <a:pt x="0" y="11537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809481" flipH="1">
            <a:off x="1314855" y="5676301"/>
            <a:ext cx="751395" cy="883995"/>
          </a:xfrm>
          <a:custGeom>
            <a:avLst/>
            <a:gdLst/>
            <a:ahLst/>
            <a:cxnLst/>
            <a:rect l="l" t="t" r="r" b="b"/>
            <a:pathLst>
              <a:path w="751395" h="883995">
                <a:moveTo>
                  <a:pt x="751395" y="0"/>
                </a:moveTo>
                <a:lnTo>
                  <a:pt x="0" y="0"/>
                </a:lnTo>
                <a:lnTo>
                  <a:pt x="0" y="883995"/>
                </a:lnTo>
                <a:lnTo>
                  <a:pt x="751395" y="883995"/>
                </a:lnTo>
                <a:lnTo>
                  <a:pt x="75139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620" b="-6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873714" y="2605253"/>
            <a:ext cx="1008444" cy="653827"/>
          </a:xfrm>
          <a:custGeom>
            <a:avLst/>
            <a:gdLst/>
            <a:ahLst/>
            <a:cxnLst/>
            <a:rect l="l" t="t" r="r" b="b"/>
            <a:pathLst>
              <a:path w="1008444" h="653827">
                <a:moveTo>
                  <a:pt x="0" y="0"/>
                </a:moveTo>
                <a:lnTo>
                  <a:pt x="1008444" y="0"/>
                </a:lnTo>
                <a:lnTo>
                  <a:pt x="1008444" y="653827"/>
                </a:lnTo>
                <a:lnTo>
                  <a:pt x="0" y="6538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214" r="-2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9906000" y="5784072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3730490">
            <a:off x="10641002" y="6031722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16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6" name="Freeform 16"/>
          <p:cNvSpPr/>
          <p:nvPr/>
        </p:nvSpPr>
        <p:spPr>
          <a:xfrm>
            <a:off x="10006936" y="2114452"/>
            <a:ext cx="1146343" cy="1166762"/>
          </a:xfrm>
          <a:custGeom>
            <a:avLst/>
            <a:gdLst/>
            <a:ahLst/>
            <a:cxnLst/>
            <a:rect l="l" t="t" r="r" b="b"/>
            <a:pathLst>
              <a:path w="1146343" h="1166762">
                <a:moveTo>
                  <a:pt x="0" y="0"/>
                </a:moveTo>
                <a:lnTo>
                  <a:pt x="1146343" y="0"/>
                </a:lnTo>
                <a:lnTo>
                  <a:pt x="1146343" y="1166762"/>
                </a:lnTo>
                <a:lnTo>
                  <a:pt x="0" y="116676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-27892" y="9269"/>
            <a:ext cx="12343424" cy="403799"/>
            <a:chOff x="0" y="0"/>
            <a:chExt cx="16457898" cy="538398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9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9" name="Freeform 19"/>
          <p:cNvSpPr/>
          <p:nvPr/>
        </p:nvSpPr>
        <p:spPr>
          <a:xfrm>
            <a:off x="5787921" y="4394022"/>
            <a:ext cx="1492481" cy="1773245"/>
          </a:xfrm>
          <a:custGeom>
            <a:avLst/>
            <a:gdLst/>
            <a:ahLst/>
            <a:cxnLst/>
            <a:rect l="l" t="t" r="r" b="b"/>
            <a:pathLst>
              <a:path w="1492481" h="1773245">
                <a:moveTo>
                  <a:pt x="0" y="0"/>
                </a:moveTo>
                <a:lnTo>
                  <a:pt x="1492482" y="0"/>
                </a:lnTo>
                <a:lnTo>
                  <a:pt x="1492482" y="1773246"/>
                </a:lnTo>
                <a:lnTo>
                  <a:pt x="0" y="177324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-79762" y="0"/>
            <a:ext cx="12343424" cy="403799"/>
            <a:chOff x="0" y="0"/>
            <a:chExt cx="16457898" cy="538398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22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22" name="Freeform 22"/>
          <p:cNvSpPr/>
          <p:nvPr/>
        </p:nvSpPr>
        <p:spPr>
          <a:xfrm>
            <a:off x="9368201" y="3639518"/>
            <a:ext cx="1277470" cy="1668904"/>
          </a:xfrm>
          <a:custGeom>
            <a:avLst/>
            <a:gdLst/>
            <a:ahLst/>
            <a:cxnLst/>
            <a:rect l="l" t="t" r="r" b="b"/>
            <a:pathLst>
              <a:path w="1277470" h="1668904">
                <a:moveTo>
                  <a:pt x="0" y="0"/>
                </a:moveTo>
                <a:lnTo>
                  <a:pt x="1277470" y="0"/>
                </a:lnTo>
                <a:lnTo>
                  <a:pt x="1277470" y="1668904"/>
                </a:lnTo>
                <a:lnTo>
                  <a:pt x="0" y="1668904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7979506" y="4935382"/>
            <a:ext cx="1227390" cy="1115391"/>
          </a:xfrm>
          <a:custGeom>
            <a:avLst/>
            <a:gdLst/>
            <a:ahLst/>
            <a:cxnLst/>
            <a:rect l="l" t="t" r="r" b="b"/>
            <a:pathLst>
              <a:path w="1227390" h="1115391">
                <a:moveTo>
                  <a:pt x="0" y="0"/>
                </a:moveTo>
                <a:lnTo>
                  <a:pt x="1227390" y="0"/>
                </a:lnTo>
                <a:lnTo>
                  <a:pt x="1227390" y="1115390"/>
                </a:lnTo>
                <a:lnTo>
                  <a:pt x="0" y="111539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7765987" y="1434035"/>
            <a:ext cx="1059371" cy="1078240"/>
          </a:xfrm>
          <a:custGeom>
            <a:avLst/>
            <a:gdLst/>
            <a:ahLst/>
            <a:cxnLst/>
            <a:rect l="l" t="t" r="r" b="b"/>
            <a:pathLst>
              <a:path w="1059371" h="1078240">
                <a:moveTo>
                  <a:pt x="0" y="0"/>
                </a:moveTo>
                <a:lnTo>
                  <a:pt x="1059371" y="0"/>
                </a:lnTo>
                <a:lnTo>
                  <a:pt x="1059371" y="1078240"/>
                </a:lnTo>
                <a:lnTo>
                  <a:pt x="0" y="107824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-27892" y="610159"/>
            <a:ext cx="12239682" cy="45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B299F"/>
                </a:solidFill>
                <a:latin typeface="Libre Baskerville Bold"/>
              </a:rPr>
              <a:t>Hepatitis B is              spread by: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159000" y="4135629"/>
            <a:ext cx="927673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Water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30200" y="1616254"/>
            <a:ext cx="4762500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1A191C"/>
                </a:solidFill>
                <a:latin typeface="Kite One Bold"/>
              </a:rPr>
              <a:t>Food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262975" y="1414985"/>
            <a:ext cx="2222469" cy="99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Sneezing or coughing on someone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750300" y="5342926"/>
            <a:ext cx="3810679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Kissing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422928" y="3858479"/>
            <a:ext cx="2222469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Breastfeeding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105900" y="1565454"/>
            <a:ext cx="280987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Touching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918450" y="3359995"/>
            <a:ext cx="2809875" cy="345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Hugging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657850" y="517843"/>
            <a:ext cx="1638531" cy="60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9"/>
              </a:lnSpc>
            </a:pPr>
            <a:r>
              <a:rPr lang="en-US" sz="4025" spc="241">
                <a:solidFill>
                  <a:srgbClr val="0B299F"/>
                </a:solidFill>
                <a:latin typeface="Libre Baskerville Bold"/>
              </a:rPr>
              <a:t>NOT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296381" y="2601650"/>
            <a:ext cx="2222469" cy="339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The evil eye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17441" y="4596366"/>
            <a:ext cx="1188459" cy="339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Bold"/>
              </a:rPr>
              <a:t>A bird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54510" y="5251987"/>
            <a:ext cx="5692487" cy="1219829"/>
            <a:chOff x="0" y="0"/>
            <a:chExt cx="6704576" cy="14367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04576" cy="1436707"/>
            </a:xfrm>
            <a:custGeom>
              <a:avLst/>
              <a:gdLst/>
              <a:ahLst/>
              <a:cxnLst/>
              <a:rect l="l" t="t" r="r" b="b"/>
              <a:pathLst>
                <a:path w="6704576" h="1436707">
                  <a:moveTo>
                    <a:pt x="6580116" y="59690"/>
                  </a:moveTo>
                  <a:cubicBezTo>
                    <a:pt x="6615676" y="59690"/>
                    <a:pt x="6644886" y="88900"/>
                    <a:pt x="6644886" y="124460"/>
                  </a:cubicBezTo>
                  <a:lnTo>
                    <a:pt x="6644886" y="1312247"/>
                  </a:lnTo>
                  <a:cubicBezTo>
                    <a:pt x="6644886" y="1347807"/>
                    <a:pt x="6615676" y="1377017"/>
                    <a:pt x="6580116" y="1377017"/>
                  </a:cubicBezTo>
                  <a:lnTo>
                    <a:pt x="124460" y="1377017"/>
                  </a:lnTo>
                  <a:cubicBezTo>
                    <a:pt x="88900" y="1377017"/>
                    <a:pt x="59690" y="1347807"/>
                    <a:pt x="59690" y="131224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6580116" y="59690"/>
                  </a:lnTo>
                  <a:moveTo>
                    <a:pt x="658011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12247"/>
                  </a:lnTo>
                  <a:cubicBezTo>
                    <a:pt x="0" y="1380827"/>
                    <a:pt x="55880" y="1436707"/>
                    <a:pt x="124460" y="1436707"/>
                  </a:cubicBezTo>
                  <a:lnTo>
                    <a:pt x="6580116" y="1436707"/>
                  </a:lnTo>
                  <a:cubicBezTo>
                    <a:pt x="6648696" y="1436707"/>
                    <a:pt x="6704576" y="1380827"/>
                    <a:pt x="6704576" y="1312247"/>
                  </a:cubicBezTo>
                  <a:lnTo>
                    <a:pt x="6704576" y="124460"/>
                  </a:lnTo>
                  <a:cubicBezTo>
                    <a:pt x="6704576" y="55880"/>
                    <a:pt x="6648696" y="0"/>
                    <a:pt x="6580116" y="0"/>
                  </a:cubicBezTo>
                  <a:close/>
                </a:path>
              </a:pathLst>
            </a:custGeom>
            <a:solidFill>
              <a:srgbClr val="77777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-1406538" y="1454152"/>
            <a:ext cx="5882626" cy="5882626"/>
          </a:xfrm>
          <a:custGeom>
            <a:avLst/>
            <a:gdLst/>
            <a:ahLst/>
            <a:cxnLst/>
            <a:rect l="l" t="t" r="r" b="b"/>
            <a:pathLst>
              <a:path w="5882626" h="5882626">
                <a:moveTo>
                  <a:pt x="0" y="0"/>
                </a:moveTo>
                <a:lnTo>
                  <a:pt x="5882626" y="0"/>
                </a:lnTo>
                <a:lnTo>
                  <a:pt x="5882626" y="5882626"/>
                </a:lnTo>
                <a:lnTo>
                  <a:pt x="0" y="58826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-219625" y="367133"/>
            <a:ext cx="13221428" cy="1298782"/>
            <a:chOff x="0" y="0"/>
            <a:chExt cx="12860986" cy="12633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860986" cy="1263375"/>
            </a:xfrm>
            <a:custGeom>
              <a:avLst/>
              <a:gdLst/>
              <a:ahLst/>
              <a:cxnLst/>
              <a:rect l="l" t="t" r="r" b="b"/>
              <a:pathLst>
                <a:path w="12860986" h="1263375">
                  <a:moveTo>
                    <a:pt x="0" y="0"/>
                  </a:moveTo>
                  <a:lnTo>
                    <a:pt x="12860986" y="0"/>
                  </a:lnTo>
                  <a:lnTo>
                    <a:pt x="12860986" y="1263375"/>
                  </a:lnTo>
                  <a:lnTo>
                    <a:pt x="0" y="1263375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9104160" y="3582485"/>
            <a:ext cx="1103012" cy="1032783"/>
          </a:xfrm>
          <a:custGeom>
            <a:avLst/>
            <a:gdLst/>
            <a:ahLst/>
            <a:cxnLst/>
            <a:rect l="l" t="t" r="r" b="b"/>
            <a:pathLst>
              <a:path w="1103012" h="1032783">
                <a:moveTo>
                  <a:pt x="0" y="0"/>
                </a:moveTo>
                <a:lnTo>
                  <a:pt x="1103012" y="0"/>
                </a:lnTo>
                <a:lnTo>
                  <a:pt x="1103012" y="1032783"/>
                </a:lnTo>
                <a:lnTo>
                  <a:pt x="0" y="10327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948410" y="3439640"/>
            <a:ext cx="1175703" cy="1175703"/>
          </a:xfrm>
          <a:custGeom>
            <a:avLst/>
            <a:gdLst/>
            <a:ahLst/>
            <a:cxnLst/>
            <a:rect l="l" t="t" r="r" b="b"/>
            <a:pathLst>
              <a:path w="1175703" h="1175703">
                <a:moveTo>
                  <a:pt x="0" y="0"/>
                </a:moveTo>
                <a:lnTo>
                  <a:pt x="1175703" y="0"/>
                </a:lnTo>
                <a:lnTo>
                  <a:pt x="1175703" y="1175703"/>
                </a:lnTo>
                <a:lnTo>
                  <a:pt x="0" y="11757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391090" y="3939531"/>
            <a:ext cx="609664" cy="609664"/>
          </a:xfrm>
          <a:custGeom>
            <a:avLst/>
            <a:gdLst/>
            <a:ahLst/>
            <a:cxnLst/>
            <a:rect l="l" t="t" r="r" b="b"/>
            <a:pathLst>
              <a:path w="609664" h="609664">
                <a:moveTo>
                  <a:pt x="0" y="0"/>
                </a:moveTo>
                <a:lnTo>
                  <a:pt x="609664" y="0"/>
                </a:lnTo>
                <a:lnTo>
                  <a:pt x="609664" y="609664"/>
                </a:lnTo>
                <a:lnTo>
                  <a:pt x="0" y="6096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687801" y="3429000"/>
            <a:ext cx="1260609" cy="1260609"/>
          </a:xfrm>
          <a:custGeom>
            <a:avLst/>
            <a:gdLst/>
            <a:ahLst/>
            <a:cxnLst/>
            <a:rect l="l" t="t" r="r" b="b"/>
            <a:pathLst>
              <a:path w="1260609" h="1260609">
                <a:moveTo>
                  <a:pt x="0" y="0"/>
                </a:moveTo>
                <a:lnTo>
                  <a:pt x="1260609" y="0"/>
                </a:lnTo>
                <a:lnTo>
                  <a:pt x="1260609" y="1260609"/>
                </a:lnTo>
                <a:lnTo>
                  <a:pt x="0" y="12606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0288505" y="3618619"/>
            <a:ext cx="1086754" cy="1086754"/>
          </a:xfrm>
          <a:custGeom>
            <a:avLst/>
            <a:gdLst/>
            <a:ahLst/>
            <a:cxnLst/>
            <a:rect l="l" t="t" r="r" b="b"/>
            <a:pathLst>
              <a:path w="1086754" h="1086754">
                <a:moveTo>
                  <a:pt x="0" y="0"/>
                </a:moveTo>
                <a:lnTo>
                  <a:pt x="1086754" y="0"/>
                </a:lnTo>
                <a:lnTo>
                  <a:pt x="1086754" y="1086754"/>
                </a:lnTo>
                <a:lnTo>
                  <a:pt x="0" y="10867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8035578" y="3613495"/>
            <a:ext cx="925029" cy="925029"/>
          </a:xfrm>
          <a:custGeom>
            <a:avLst/>
            <a:gdLst/>
            <a:ahLst/>
            <a:cxnLst/>
            <a:rect l="l" t="t" r="r" b="b"/>
            <a:pathLst>
              <a:path w="925029" h="925029">
                <a:moveTo>
                  <a:pt x="0" y="0"/>
                </a:moveTo>
                <a:lnTo>
                  <a:pt x="925029" y="0"/>
                </a:lnTo>
                <a:lnTo>
                  <a:pt x="925029" y="925029"/>
                </a:lnTo>
                <a:lnTo>
                  <a:pt x="0" y="9250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7144165" y="4069856"/>
            <a:ext cx="618515" cy="479339"/>
          </a:xfrm>
          <a:custGeom>
            <a:avLst/>
            <a:gdLst/>
            <a:ahLst/>
            <a:cxnLst/>
            <a:rect l="l" t="t" r="r" b="b"/>
            <a:pathLst>
              <a:path w="618515" h="479339">
                <a:moveTo>
                  <a:pt x="0" y="0"/>
                </a:moveTo>
                <a:lnTo>
                  <a:pt x="618515" y="0"/>
                </a:lnTo>
                <a:lnTo>
                  <a:pt x="618515" y="479339"/>
                </a:lnTo>
                <a:lnTo>
                  <a:pt x="0" y="479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88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4252500" y="5447054"/>
            <a:ext cx="5594498" cy="886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3"/>
              </a:lnSpc>
            </a:pPr>
            <a:r>
              <a:rPr lang="en-US" sz="2028" spc="121">
                <a:solidFill>
                  <a:srgbClr val="000000"/>
                </a:solidFill>
                <a:latin typeface="Libre Baskerville"/>
              </a:rPr>
              <a:t>Yellow skin or eyes, abdominal pain, </a:t>
            </a:r>
          </a:p>
          <a:p>
            <a:pPr algn="ctr">
              <a:lnSpc>
                <a:spcPts val="2393"/>
              </a:lnSpc>
            </a:pPr>
            <a:r>
              <a:rPr lang="en-US" sz="2028" spc="121">
                <a:solidFill>
                  <a:srgbClr val="000000"/>
                </a:solidFill>
                <a:latin typeface="Libre Baskerville"/>
              </a:rPr>
              <a:t>vomiting, feeling tired, joint pain, dark urine or clay-colored stool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77678" y="2032477"/>
            <a:ext cx="11646151" cy="89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If symptoms occur with chronic hepatitis B, 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they can be a sign of advanced liver disease: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27732" y="559847"/>
            <a:ext cx="9262013" cy="89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B299F"/>
                </a:solidFill>
                <a:latin typeface="Libre Baskerville Bold"/>
              </a:rPr>
              <a:t>Fewer than 10% of people living with 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B299F"/>
                </a:solidFill>
                <a:latin typeface="Libre Baskerville Bold"/>
              </a:rPr>
              <a:t>chronic hepatitis B have symptoms.</a:t>
            </a:r>
          </a:p>
        </p:txBody>
      </p:sp>
      <p:sp>
        <p:nvSpPr>
          <p:cNvPr id="17" name="Freeform 17"/>
          <p:cNvSpPr/>
          <p:nvPr/>
        </p:nvSpPr>
        <p:spPr>
          <a:xfrm>
            <a:off x="525252" y="3140752"/>
            <a:ext cx="2019046" cy="2019046"/>
          </a:xfrm>
          <a:custGeom>
            <a:avLst/>
            <a:gdLst/>
            <a:ahLst/>
            <a:cxnLst/>
            <a:rect l="l" t="t" r="r" b="b"/>
            <a:pathLst>
              <a:path w="2019046" h="2019046">
                <a:moveTo>
                  <a:pt x="0" y="0"/>
                </a:moveTo>
                <a:lnTo>
                  <a:pt x="2019046" y="0"/>
                </a:lnTo>
                <a:lnTo>
                  <a:pt x="2019046" y="2019046"/>
                </a:lnTo>
                <a:lnTo>
                  <a:pt x="0" y="20190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13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4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2" name="Group 22"/>
          <p:cNvGrpSpPr/>
          <p:nvPr/>
        </p:nvGrpSpPr>
        <p:grpSpPr>
          <a:xfrm>
            <a:off x="-47598" y="0"/>
            <a:ext cx="12343424" cy="403799"/>
            <a:chOff x="0" y="0"/>
            <a:chExt cx="16457898" cy="538398"/>
          </a:xfrm>
        </p:grpSpPr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15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3428" y="361701"/>
            <a:ext cx="13221428" cy="771242"/>
            <a:chOff x="0" y="0"/>
            <a:chExt cx="12860986" cy="7502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860986" cy="750217"/>
            </a:xfrm>
            <a:custGeom>
              <a:avLst/>
              <a:gdLst/>
              <a:ahLst/>
              <a:cxnLst/>
              <a:rect l="l" t="t" r="r" b="b"/>
              <a:pathLst>
                <a:path w="12860986" h="750217">
                  <a:moveTo>
                    <a:pt x="0" y="0"/>
                  </a:moveTo>
                  <a:lnTo>
                    <a:pt x="12860986" y="0"/>
                  </a:lnTo>
                  <a:lnTo>
                    <a:pt x="12860986" y="750217"/>
                  </a:lnTo>
                  <a:lnTo>
                    <a:pt x="0" y="750217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243034" y="2791473"/>
            <a:ext cx="11732703" cy="3723222"/>
            <a:chOff x="0" y="0"/>
            <a:chExt cx="11412846" cy="36217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412846" cy="3621720"/>
            </a:xfrm>
            <a:custGeom>
              <a:avLst/>
              <a:gdLst/>
              <a:ahLst/>
              <a:cxnLst/>
              <a:rect l="l" t="t" r="r" b="b"/>
              <a:pathLst>
                <a:path w="11412846" h="3621720">
                  <a:moveTo>
                    <a:pt x="0" y="0"/>
                  </a:moveTo>
                  <a:lnTo>
                    <a:pt x="11412846" y="0"/>
                  </a:lnTo>
                  <a:lnTo>
                    <a:pt x="11412846" y="3621720"/>
                  </a:lnTo>
                  <a:lnTo>
                    <a:pt x="0" y="3621720"/>
                  </a:lnTo>
                  <a:close/>
                </a:path>
              </a:pathLst>
            </a:custGeom>
            <a:solidFill>
              <a:srgbClr val="E6D42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542847" y="3943402"/>
            <a:ext cx="2282132" cy="1423480"/>
          </a:xfrm>
          <a:custGeom>
            <a:avLst/>
            <a:gdLst/>
            <a:ahLst/>
            <a:cxnLst/>
            <a:rect l="l" t="t" r="r" b="b"/>
            <a:pathLst>
              <a:path w="2282132" h="1423480">
                <a:moveTo>
                  <a:pt x="0" y="0"/>
                </a:moveTo>
                <a:lnTo>
                  <a:pt x="2282132" y="0"/>
                </a:lnTo>
                <a:lnTo>
                  <a:pt x="2282132" y="1423480"/>
                </a:lnTo>
                <a:lnTo>
                  <a:pt x="0" y="1423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392715" y="3939287"/>
            <a:ext cx="2282630" cy="1427595"/>
          </a:xfrm>
          <a:custGeom>
            <a:avLst/>
            <a:gdLst/>
            <a:ahLst/>
            <a:cxnLst/>
            <a:rect l="l" t="t" r="r" b="b"/>
            <a:pathLst>
              <a:path w="2282630" h="1427595">
                <a:moveTo>
                  <a:pt x="0" y="0"/>
                </a:moveTo>
                <a:lnTo>
                  <a:pt x="2282630" y="0"/>
                </a:lnTo>
                <a:lnTo>
                  <a:pt x="2282630" y="1427595"/>
                </a:lnTo>
                <a:lnTo>
                  <a:pt x="0" y="142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613482" y="3943402"/>
            <a:ext cx="2281948" cy="1425267"/>
          </a:xfrm>
          <a:custGeom>
            <a:avLst/>
            <a:gdLst/>
            <a:ahLst/>
            <a:cxnLst/>
            <a:rect l="l" t="t" r="r" b="b"/>
            <a:pathLst>
              <a:path w="2281948" h="1425267">
                <a:moveTo>
                  <a:pt x="0" y="0"/>
                </a:moveTo>
                <a:lnTo>
                  <a:pt x="2281948" y="0"/>
                </a:lnTo>
                <a:lnTo>
                  <a:pt x="2281948" y="1425267"/>
                </a:lnTo>
                <a:lnTo>
                  <a:pt x="0" y="142526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9558827" y="3924242"/>
            <a:ext cx="2281161" cy="1433330"/>
          </a:xfrm>
          <a:custGeom>
            <a:avLst/>
            <a:gdLst/>
            <a:ahLst/>
            <a:cxnLst/>
            <a:rect l="l" t="t" r="r" b="b"/>
            <a:pathLst>
              <a:path w="2281161" h="1433330">
                <a:moveTo>
                  <a:pt x="0" y="0"/>
                </a:moveTo>
                <a:lnTo>
                  <a:pt x="2281161" y="0"/>
                </a:lnTo>
                <a:lnTo>
                  <a:pt x="2281161" y="1433329"/>
                </a:lnTo>
                <a:lnTo>
                  <a:pt x="0" y="14333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29586" y="1572282"/>
            <a:ext cx="11646151" cy="89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If hepatitis B goes unmonitored and unmanaged, people are at</a:t>
            </a:r>
          </a:p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much higher risk for liver disease and liver cancer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27732" y="559847"/>
            <a:ext cx="9834450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B299F"/>
                </a:solidFill>
                <a:latin typeface="Libre Baskerville Bold"/>
              </a:rPr>
              <a:t>Hepatitis B can lead to liver disease and liver cancer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29586" y="2968699"/>
            <a:ext cx="11646151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Progression of liver disease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6186" y="5630040"/>
            <a:ext cx="2318792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Healthy Liver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81884" y="5630040"/>
            <a:ext cx="2318792" cy="732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799">
                <a:solidFill>
                  <a:srgbClr val="000000"/>
                </a:solidFill>
                <a:latin typeface="Kite One"/>
              </a:rPr>
              <a:t>Liver Fibrosis</a:t>
            </a:r>
          </a:p>
          <a:p>
            <a:pPr algn="ctr">
              <a:lnSpc>
                <a:spcPts val="2286"/>
              </a:lnSpc>
            </a:pPr>
            <a:r>
              <a:rPr lang="en-US" sz="1800">
                <a:solidFill>
                  <a:srgbClr val="000000"/>
                </a:solidFill>
                <a:latin typeface="Kite One"/>
              </a:rPr>
              <a:t>(hardening of the liver)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07286" y="5630040"/>
            <a:ext cx="2318792" cy="750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799">
                <a:solidFill>
                  <a:srgbClr val="000000"/>
                </a:solidFill>
                <a:latin typeface="Kite One"/>
              </a:rPr>
              <a:t>Liver Cirrhosis</a:t>
            </a:r>
          </a:p>
          <a:p>
            <a:pPr algn="ctr">
              <a:lnSpc>
                <a:spcPts val="2413"/>
              </a:lnSpc>
            </a:pPr>
            <a:r>
              <a:rPr lang="en-US" sz="1900">
                <a:solidFill>
                  <a:srgbClr val="000000"/>
                </a:solidFill>
                <a:latin typeface="Kite One"/>
              </a:rPr>
              <a:t>(scarring of the liver)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97729" y="5630040"/>
            <a:ext cx="2318792" cy="444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800">
                <a:solidFill>
                  <a:srgbClr val="000000"/>
                </a:solidFill>
                <a:latin typeface="Kite One"/>
              </a:rPr>
              <a:t>Liver Cancer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11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1" name="Group 21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12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900" y="-358277"/>
            <a:ext cx="12936610" cy="7310971"/>
            <a:chOff x="0" y="0"/>
            <a:chExt cx="10030210" cy="56684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5668454"/>
            </a:xfrm>
            <a:custGeom>
              <a:avLst/>
              <a:gdLst/>
              <a:ahLst/>
              <a:cxnLst/>
              <a:rect l="l" t="t" r="r" b="b"/>
              <a:pathLst>
                <a:path w="10030210" h="5668454">
                  <a:moveTo>
                    <a:pt x="0" y="0"/>
                  </a:moveTo>
                  <a:lnTo>
                    <a:pt x="10030210" y="0"/>
                  </a:lnTo>
                  <a:lnTo>
                    <a:pt x="10030210" y="5668454"/>
                  </a:lnTo>
                  <a:lnTo>
                    <a:pt x="0" y="5668454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85850" y="871746"/>
            <a:ext cx="8839200" cy="1178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Although hepatitis B is common among African populations, most people do not know they are living with the virus.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1686460" y="2192317"/>
            <a:ext cx="9551276" cy="1568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16"/>
              </a:lnSpc>
              <a:spcBef>
                <a:spcPct val="0"/>
              </a:spcBef>
            </a:pPr>
            <a:r>
              <a:rPr lang="en-US" sz="2641" u="none" spc="158">
                <a:solidFill>
                  <a:srgbClr val="000000"/>
                </a:solidFill>
                <a:latin typeface="Libre Baskerville Bold"/>
              </a:rPr>
              <a:t>People can be afraid to get tested. They may incorrectly believe they would have symptoms, may hold on to common myths, or may not have access to health care.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5850" y="4376946"/>
            <a:ext cx="10420350" cy="39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Not knowing your hepatitis B status is a health risk.</a:t>
            </a:r>
          </a:p>
        </p:txBody>
      </p:sp>
      <p:sp>
        <p:nvSpPr>
          <p:cNvPr id="9" name="Freeform 9"/>
          <p:cNvSpPr/>
          <p:nvPr/>
        </p:nvSpPr>
        <p:spPr>
          <a:xfrm>
            <a:off x="1085850" y="2465691"/>
            <a:ext cx="332351" cy="521509"/>
          </a:xfrm>
          <a:custGeom>
            <a:avLst/>
            <a:gdLst/>
            <a:ahLst/>
            <a:cxnLst/>
            <a:rect l="l" t="t" r="r" b="b"/>
            <a:pathLst>
              <a:path w="332351" h="521509">
                <a:moveTo>
                  <a:pt x="0" y="0"/>
                </a:moveTo>
                <a:lnTo>
                  <a:pt x="332351" y="0"/>
                </a:lnTo>
                <a:lnTo>
                  <a:pt x="332351" y="521508"/>
                </a:lnTo>
                <a:lnTo>
                  <a:pt x="0" y="5215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60350" y="4113523"/>
            <a:ext cx="592244" cy="929319"/>
          </a:xfrm>
          <a:custGeom>
            <a:avLst/>
            <a:gdLst/>
            <a:ahLst/>
            <a:cxnLst/>
            <a:rect l="l" t="t" r="r" b="b"/>
            <a:pathLst>
              <a:path w="592244" h="929319">
                <a:moveTo>
                  <a:pt x="0" y="0"/>
                </a:moveTo>
                <a:lnTo>
                  <a:pt x="592244" y="0"/>
                </a:lnTo>
                <a:lnTo>
                  <a:pt x="592244" y="929319"/>
                </a:lnTo>
                <a:lnTo>
                  <a:pt x="0" y="929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60350" y="774365"/>
            <a:ext cx="592244" cy="929319"/>
          </a:xfrm>
          <a:custGeom>
            <a:avLst/>
            <a:gdLst/>
            <a:ahLst/>
            <a:cxnLst/>
            <a:rect l="l" t="t" r="r" b="b"/>
            <a:pathLst>
              <a:path w="592244" h="929319">
                <a:moveTo>
                  <a:pt x="0" y="0"/>
                </a:moveTo>
                <a:lnTo>
                  <a:pt x="592244" y="0"/>
                </a:lnTo>
                <a:lnTo>
                  <a:pt x="592244" y="929320"/>
                </a:lnTo>
                <a:lnTo>
                  <a:pt x="0" y="929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5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1686460" y="5200497"/>
            <a:ext cx="10260724" cy="1568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Libre Baskerville Bold"/>
              </a:rPr>
              <a:t>Without regular healthcare and possible treatment, a person with hepatitis B faces an increased risk of liver disease, liver cancer, or unknowingly transmitting the virus.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085850" y="5536743"/>
            <a:ext cx="332351" cy="521509"/>
          </a:xfrm>
          <a:custGeom>
            <a:avLst/>
            <a:gdLst/>
            <a:ahLst/>
            <a:cxnLst/>
            <a:rect l="l" t="t" r="r" b="b"/>
            <a:pathLst>
              <a:path w="332351" h="521509">
                <a:moveTo>
                  <a:pt x="0" y="0"/>
                </a:moveTo>
                <a:lnTo>
                  <a:pt x="332351" y="0"/>
                </a:lnTo>
                <a:lnTo>
                  <a:pt x="332351" y="521509"/>
                </a:lnTo>
                <a:lnTo>
                  <a:pt x="0" y="5215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6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>
            <a:off x="-19050" y="0"/>
            <a:ext cx="12343424" cy="403799"/>
            <a:chOff x="0" y="0"/>
            <a:chExt cx="16457898" cy="538398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7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900" y="-358277"/>
            <a:ext cx="12936610" cy="7310971"/>
            <a:chOff x="0" y="0"/>
            <a:chExt cx="10030210" cy="56684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5668454"/>
            </a:xfrm>
            <a:custGeom>
              <a:avLst/>
              <a:gdLst/>
              <a:ahLst/>
              <a:cxnLst/>
              <a:rect l="l" t="t" r="r" b="b"/>
              <a:pathLst>
                <a:path w="10030210" h="5668454">
                  <a:moveTo>
                    <a:pt x="0" y="0"/>
                  </a:moveTo>
                  <a:lnTo>
                    <a:pt x="10030210" y="0"/>
                  </a:lnTo>
                  <a:lnTo>
                    <a:pt x="10030210" y="5668454"/>
                  </a:lnTo>
                  <a:lnTo>
                    <a:pt x="0" y="5668454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5802" b="45802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5875590" y="1135736"/>
            <a:ext cx="592244" cy="929319"/>
          </a:xfrm>
          <a:custGeom>
            <a:avLst/>
            <a:gdLst/>
            <a:ahLst/>
            <a:cxnLst/>
            <a:rect l="l" t="t" r="r" b="b"/>
            <a:pathLst>
              <a:path w="592244" h="929319">
                <a:moveTo>
                  <a:pt x="0" y="0"/>
                </a:moveTo>
                <a:lnTo>
                  <a:pt x="592244" y="0"/>
                </a:lnTo>
                <a:lnTo>
                  <a:pt x="592244" y="929319"/>
                </a:lnTo>
                <a:lnTo>
                  <a:pt x="0" y="929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33" b="-1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-19050" y="0"/>
            <a:ext cx="12343424" cy="403799"/>
            <a:chOff x="0" y="0"/>
            <a:chExt cx="16457898" cy="538398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7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819579">
            <a:off x="999782" y="813263"/>
            <a:ext cx="4309973" cy="5615240"/>
            <a:chOff x="0" y="0"/>
            <a:chExt cx="4013200" cy="5228590"/>
          </a:xfrm>
        </p:grpSpPr>
        <p:sp>
          <p:nvSpPr>
            <p:cNvPr id="14" name="Freeform 14"/>
            <p:cNvSpPr/>
            <p:nvPr/>
          </p:nvSpPr>
          <p:spPr>
            <a:xfrm>
              <a:off x="270510" y="270510"/>
              <a:ext cx="3473450" cy="4687570"/>
            </a:xfrm>
            <a:custGeom>
              <a:avLst/>
              <a:gdLst/>
              <a:ahLst/>
              <a:cxnLst/>
              <a:rect l="l" t="t" r="r" b="b"/>
              <a:pathLst>
                <a:path w="3473450" h="4687570">
                  <a:moveTo>
                    <a:pt x="0" y="0"/>
                  </a:moveTo>
                  <a:lnTo>
                    <a:pt x="3473450" y="0"/>
                  </a:lnTo>
                  <a:lnTo>
                    <a:pt x="3473450" y="4687570"/>
                  </a:lnTo>
                  <a:lnTo>
                    <a:pt x="0" y="46875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1934" r="-804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4013200" cy="5228590"/>
            </a:xfrm>
            <a:custGeom>
              <a:avLst/>
              <a:gdLst/>
              <a:ahLst/>
              <a:cxnLst/>
              <a:rect l="l" t="t" r="r" b="b"/>
              <a:pathLst>
                <a:path w="4013200" h="5228590">
                  <a:moveTo>
                    <a:pt x="4013200" y="5228590"/>
                  </a:moveTo>
                  <a:lnTo>
                    <a:pt x="0" y="5228590"/>
                  </a:lnTo>
                  <a:lnTo>
                    <a:pt x="0" y="0"/>
                  </a:lnTo>
                  <a:lnTo>
                    <a:pt x="4013200" y="0"/>
                  </a:lnTo>
                  <a:lnTo>
                    <a:pt x="4013200" y="5228590"/>
                  </a:lnTo>
                  <a:close/>
                  <a:moveTo>
                    <a:pt x="106680" y="5121910"/>
                  </a:moveTo>
                  <a:lnTo>
                    <a:pt x="3907790" y="5121910"/>
                  </a:lnTo>
                  <a:lnTo>
                    <a:pt x="3907790" y="106680"/>
                  </a:lnTo>
                  <a:lnTo>
                    <a:pt x="106680" y="106680"/>
                  </a:lnTo>
                  <a:lnTo>
                    <a:pt x="106680" y="5121910"/>
                  </a:lnTo>
                  <a:close/>
                  <a:moveTo>
                    <a:pt x="3793490" y="5008880"/>
                  </a:moveTo>
                  <a:lnTo>
                    <a:pt x="219710" y="5008880"/>
                  </a:lnTo>
                  <a:lnTo>
                    <a:pt x="219710" y="219710"/>
                  </a:lnTo>
                  <a:lnTo>
                    <a:pt x="3794760" y="219710"/>
                  </a:lnTo>
                  <a:lnTo>
                    <a:pt x="3793490" y="5008880"/>
                  </a:lnTo>
                  <a:close/>
                  <a:moveTo>
                    <a:pt x="321310" y="4907280"/>
                  </a:moveTo>
                  <a:lnTo>
                    <a:pt x="3693160" y="4907280"/>
                  </a:lnTo>
                  <a:lnTo>
                    <a:pt x="3693160" y="321310"/>
                  </a:lnTo>
                  <a:lnTo>
                    <a:pt x="321310" y="321310"/>
                  </a:lnTo>
                  <a:lnTo>
                    <a:pt x="321310" y="4907280"/>
                  </a:lnTo>
                  <a:close/>
                </a:path>
              </a:pathLst>
            </a:custGeom>
            <a:solidFill>
              <a:srgbClr val="FFDA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815016" y="1135736"/>
            <a:ext cx="4691184" cy="5036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74"/>
              </a:lnSpc>
            </a:pPr>
            <a:r>
              <a:rPr lang="en-US" sz="2859" spc="171">
                <a:solidFill>
                  <a:srgbClr val="000000"/>
                </a:solidFill>
                <a:latin typeface="Libre Baskerville Bold"/>
              </a:rPr>
              <a:t>The CDC now recommends that all adults in the United States be tested for hepatitis B at least once in their lifetime and that all adults between the ages of 19 and 59 (as well as high-risk adults ages 60+) be vaccinated against hepatitis B.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85894"/>
            <a:chOff x="0" y="0"/>
            <a:chExt cx="10030210" cy="9969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96999"/>
            </a:xfrm>
            <a:custGeom>
              <a:avLst/>
              <a:gdLst/>
              <a:ahLst/>
              <a:cxnLst/>
              <a:rect l="l" t="t" r="r" b="b"/>
              <a:pathLst>
                <a:path w="10030210" h="996999">
                  <a:moveTo>
                    <a:pt x="0" y="0"/>
                  </a:moveTo>
                  <a:lnTo>
                    <a:pt x="10030210" y="0"/>
                  </a:lnTo>
                  <a:lnTo>
                    <a:pt x="10030210" y="996999"/>
                  </a:lnTo>
                  <a:lnTo>
                    <a:pt x="0" y="996999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-20082" y="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-19050" y="0"/>
            <a:ext cx="12343424" cy="403799"/>
            <a:chOff x="0" y="0"/>
            <a:chExt cx="16457898" cy="5383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0" name="Freeform 10"/>
          <p:cNvSpPr/>
          <p:nvPr/>
        </p:nvSpPr>
        <p:spPr>
          <a:xfrm>
            <a:off x="7562665" y="2135970"/>
            <a:ext cx="3943535" cy="3184404"/>
          </a:xfrm>
          <a:custGeom>
            <a:avLst/>
            <a:gdLst/>
            <a:ahLst/>
            <a:cxnLst/>
            <a:rect l="l" t="t" r="r" b="b"/>
            <a:pathLst>
              <a:path w="3943535" h="3184404">
                <a:moveTo>
                  <a:pt x="0" y="0"/>
                </a:moveTo>
                <a:lnTo>
                  <a:pt x="3943535" y="0"/>
                </a:lnTo>
                <a:lnTo>
                  <a:pt x="3943535" y="3184404"/>
                </a:lnTo>
                <a:lnTo>
                  <a:pt x="0" y="31844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-20082" y="600118"/>
            <a:ext cx="12230315" cy="45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B299F"/>
                </a:solidFill>
                <a:latin typeface="Libre Baskerville Bold"/>
              </a:rPr>
              <a:t>The test for hepatitis B is a simple blood test.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7243" y="1637790"/>
            <a:ext cx="6696075" cy="787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It can be done at a family doctor, liver specialist, or at a community health fair.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5800" y="3122016"/>
            <a:ext cx="6696075" cy="771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It is quick and easy and the results will be available in a few days.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75145"/>
            <a:chOff x="0" y="0"/>
            <a:chExt cx="10030210" cy="988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88665"/>
            </a:xfrm>
            <a:custGeom>
              <a:avLst/>
              <a:gdLst/>
              <a:ahLst/>
              <a:cxnLst/>
              <a:rect l="l" t="t" r="r" b="b"/>
              <a:pathLst>
                <a:path w="10030210" h="988665">
                  <a:moveTo>
                    <a:pt x="0" y="0"/>
                  </a:moveTo>
                  <a:lnTo>
                    <a:pt x="10030210" y="0"/>
                  </a:lnTo>
                  <a:lnTo>
                    <a:pt x="10030210" y="988665"/>
                  </a:lnTo>
                  <a:lnTo>
                    <a:pt x="0" y="988665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200820" y="1854274"/>
            <a:ext cx="4928739" cy="40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If the test results show that</a:t>
            </a:r>
          </a:p>
        </p:txBody>
      </p:sp>
      <p:sp>
        <p:nvSpPr>
          <p:cNvPr id="7" name="Freeform 7"/>
          <p:cNvSpPr/>
          <p:nvPr/>
        </p:nvSpPr>
        <p:spPr>
          <a:xfrm>
            <a:off x="5447438" y="983035"/>
            <a:ext cx="2252884" cy="2252884"/>
          </a:xfrm>
          <a:custGeom>
            <a:avLst/>
            <a:gdLst/>
            <a:ahLst/>
            <a:cxnLst/>
            <a:rect l="l" t="t" r="r" b="b"/>
            <a:pathLst>
              <a:path w="2252884" h="2252884">
                <a:moveTo>
                  <a:pt x="0" y="0"/>
                </a:moveTo>
                <a:lnTo>
                  <a:pt x="2252883" y="0"/>
                </a:lnTo>
                <a:lnTo>
                  <a:pt x="2252883" y="2252883"/>
                </a:lnTo>
                <a:lnTo>
                  <a:pt x="0" y="22528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 rot="634764">
            <a:off x="7458037" y="2177188"/>
            <a:ext cx="1367182" cy="82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r>
              <a:rPr lang="en-US" sz="92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291"/>
              </a:lnSpc>
            </a:pPr>
            <a:endParaRPr lang="en-US" sz="922">
              <a:solidFill>
                <a:srgbClr val="FFFFFF"/>
              </a:solidFill>
              <a:latin typeface="Arimo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343719" y="1708764"/>
            <a:ext cx="4689369" cy="693494"/>
            <a:chOff x="0" y="0"/>
            <a:chExt cx="7643078" cy="113030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643078" cy="1130308"/>
            </a:xfrm>
            <a:custGeom>
              <a:avLst/>
              <a:gdLst/>
              <a:ahLst/>
              <a:cxnLst/>
              <a:rect l="l" t="t" r="r" b="b"/>
              <a:pathLst>
                <a:path w="7643078" h="1130308">
                  <a:moveTo>
                    <a:pt x="7518618" y="59690"/>
                  </a:moveTo>
                  <a:cubicBezTo>
                    <a:pt x="7554178" y="59690"/>
                    <a:pt x="7583388" y="88900"/>
                    <a:pt x="7583388" y="124460"/>
                  </a:cubicBezTo>
                  <a:lnTo>
                    <a:pt x="7583388" y="1005848"/>
                  </a:lnTo>
                  <a:cubicBezTo>
                    <a:pt x="7583388" y="1041408"/>
                    <a:pt x="7554178" y="1070618"/>
                    <a:pt x="7518618" y="1070618"/>
                  </a:cubicBezTo>
                  <a:lnTo>
                    <a:pt x="124460" y="1070618"/>
                  </a:lnTo>
                  <a:cubicBezTo>
                    <a:pt x="88900" y="1070618"/>
                    <a:pt x="59690" y="1041408"/>
                    <a:pt x="59690" y="100584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518618" y="59690"/>
                  </a:lnTo>
                  <a:moveTo>
                    <a:pt x="751861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05848"/>
                  </a:lnTo>
                  <a:cubicBezTo>
                    <a:pt x="0" y="1074428"/>
                    <a:pt x="55880" y="1130308"/>
                    <a:pt x="124460" y="1130308"/>
                  </a:cubicBezTo>
                  <a:lnTo>
                    <a:pt x="7518618" y="1130308"/>
                  </a:lnTo>
                  <a:cubicBezTo>
                    <a:pt x="7587198" y="1130308"/>
                    <a:pt x="7643078" y="1074428"/>
                    <a:pt x="7643078" y="1005848"/>
                  </a:cubicBezTo>
                  <a:lnTo>
                    <a:pt x="7643078" y="124460"/>
                  </a:lnTo>
                  <a:cubicBezTo>
                    <a:pt x="7643078" y="55880"/>
                    <a:pt x="7587198" y="0"/>
                    <a:pt x="7518618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7088867" y="1744396"/>
            <a:ext cx="4895872" cy="4895853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26545" y="-19050"/>
            <a:ext cx="12343424" cy="403799"/>
            <a:chOff x="0" y="0"/>
            <a:chExt cx="16457898" cy="538398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6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5" name="TextBox 15"/>
          <p:cNvSpPr txBox="1"/>
          <p:nvPr/>
        </p:nvSpPr>
        <p:spPr>
          <a:xfrm>
            <a:off x="200820" y="585801"/>
            <a:ext cx="11888695" cy="39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B299F"/>
                </a:solidFill>
                <a:latin typeface="Libre Baskerville Bold"/>
              </a:rPr>
              <a:t>After someone is tested: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317961" y="4626735"/>
            <a:ext cx="6463129" cy="345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Someone is living with hepatitis B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0751" y="2968061"/>
            <a:ext cx="6463129" cy="345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Someone is NOT living with hepatitis B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27883" y="3579257"/>
            <a:ext cx="4424779" cy="704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0132" lvl="1" indent="-195066">
              <a:lnSpc>
                <a:spcPts val="2788"/>
              </a:lnSpc>
              <a:buFont typeface="Arial"/>
              <a:buChar char="•"/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They should get vaccinated to prevent hepatitis B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16627" y="5208044"/>
            <a:ext cx="4348579" cy="1364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0132" lvl="1" indent="-195066">
              <a:lnSpc>
                <a:spcPts val="2788"/>
              </a:lnSpc>
              <a:buFont typeface="Arial"/>
              <a:buChar char="•"/>
            </a:pPr>
            <a:r>
              <a:rPr lang="en-US" sz="2363" spc="141">
                <a:solidFill>
                  <a:srgbClr val="000000"/>
                </a:solidFill>
                <a:latin typeface="Kite One Italics"/>
              </a:rPr>
              <a:t>They should see a doctor for additional testing</a:t>
            </a:r>
          </a:p>
          <a:p>
            <a:pPr marL="390132" lvl="1" indent="-195066">
              <a:lnSpc>
                <a:spcPts val="2599"/>
              </a:lnSpc>
              <a:buFont typeface="Arial"/>
              <a:buChar char="•"/>
            </a:pPr>
            <a:r>
              <a:rPr lang="en-US" sz="2363" spc="137">
                <a:solidFill>
                  <a:srgbClr val="000000"/>
                </a:solidFill>
                <a:latin typeface="Kite One Italics"/>
              </a:rPr>
              <a:t>Have family members and sexual partners tested</a:t>
            </a:r>
          </a:p>
        </p:txBody>
      </p:sp>
      <p:sp>
        <p:nvSpPr>
          <p:cNvPr id="20" name="TextBox 20"/>
          <p:cNvSpPr txBox="1"/>
          <p:nvPr/>
        </p:nvSpPr>
        <p:spPr>
          <a:xfrm rot="634764">
            <a:off x="6246269" y="1382028"/>
            <a:ext cx="755562" cy="459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endParaRPr lang="en-US" sz="509">
              <a:solidFill>
                <a:srgbClr val="FFFFFF"/>
              </a:solidFill>
              <a:latin typeface="Arimo"/>
            </a:endParaRPr>
          </a:p>
        </p:txBody>
      </p:sp>
      <p:sp>
        <p:nvSpPr>
          <p:cNvPr id="21" name="TextBox 21"/>
          <p:cNvSpPr txBox="1"/>
          <p:nvPr/>
        </p:nvSpPr>
        <p:spPr>
          <a:xfrm rot="634764">
            <a:off x="6609564" y="1438778"/>
            <a:ext cx="755562" cy="459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endParaRPr lang="en-US" sz="509">
              <a:solidFill>
                <a:srgbClr val="FFFFFF"/>
              </a:solidFill>
              <a:latin typeface="Arimo"/>
            </a:endParaRPr>
          </a:p>
        </p:txBody>
      </p:sp>
      <p:sp>
        <p:nvSpPr>
          <p:cNvPr id="22" name="TextBox 22"/>
          <p:cNvSpPr txBox="1"/>
          <p:nvPr/>
        </p:nvSpPr>
        <p:spPr>
          <a:xfrm rot="634764">
            <a:off x="6786452" y="1816272"/>
            <a:ext cx="755562" cy="459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r>
              <a:rPr lang="en-US" sz="509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713"/>
              </a:lnSpc>
            </a:pPr>
            <a:endParaRPr lang="en-US" sz="509">
              <a:solidFill>
                <a:srgbClr val="FFFFFF"/>
              </a:solidFill>
              <a:latin typeface="Arimo"/>
            </a:endParaRPr>
          </a:p>
        </p:txBody>
      </p:sp>
      <p:sp>
        <p:nvSpPr>
          <p:cNvPr id="23" name="TextBox 23"/>
          <p:cNvSpPr txBox="1"/>
          <p:nvPr/>
        </p:nvSpPr>
        <p:spPr>
          <a:xfrm rot="634764">
            <a:off x="6101910" y="1844557"/>
            <a:ext cx="1871212" cy="112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r>
              <a:rPr lang="en-US" sz="1262">
                <a:solidFill>
                  <a:srgbClr val="FFFFFF"/>
                </a:solidFill>
                <a:latin typeface="Arimo"/>
              </a:rPr>
              <a:t>______</a:t>
            </a:r>
          </a:p>
          <a:p>
            <a:pPr>
              <a:lnSpc>
                <a:spcPts val="1767"/>
              </a:lnSpc>
            </a:pPr>
            <a:endParaRPr lang="en-US" sz="1262">
              <a:solidFill>
                <a:srgbClr val="FFFFFF"/>
              </a:solidFill>
              <a:latin typeface="Arimo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0" y="-19050"/>
            <a:ext cx="12343424" cy="403799"/>
            <a:chOff x="0" y="0"/>
            <a:chExt cx="16457898" cy="538398"/>
          </a:xfrm>
        </p:grpSpPr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7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275145"/>
            <a:chOff x="0" y="0"/>
            <a:chExt cx="10030210" cy="988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988665"/>
            </a:xfrm>
            <a:custGeom>
              <a:avLst/>
              <a:gdLst/>
              <a:ahLst/>
              <a:cxnLst/>
              <a:rect l="l" t="t" r="r" b="b"/>
              <a:pathLst>
                <a:path w="10030210" h="988665">
                  <a:moveTo>
                    <a:pt x="0" y="0"/>
                  </a:moveTo>
                  <a:lnTo>
                    <a:pt x="10030210" y="0"/>
                  </a:lnTo>
                  <a:lnTo>
                    <a:pt x="10030210" y="988665"/>
                  </a:lnTo>
                  <a:lnTo>
                    <a:pt x="0" y="988665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00820" y="585801"/>
            <a:ext cx="11888695" cy="399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B299F"/>
                </a:solidFill>
                <a:latin typeface="Libre Baskerville Bold"/>
              </a:rPr>
              <a:t>People who test positive for hepatitis B can stay healthy by: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62137" y="1546711"/>
            <a:ext cx="6248400" cy="399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Seeing their doctor 1-2 times a year.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73254" y="2266071"/>
            <a:ext cx="5695950" cy="1362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Ideally a doctor experienced in managing hepatitis B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They will perform additional tests and, if needed, recommend treatment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3636232" y="5011178"/>
            <a:ext cx="920247" cy="1593829"/>
            <a:chOff x="0" y="0"/>
            <a:chExt cx="1958340" cy="34112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8340" cy="3411220"/>
            </a:xfrm>
            <a:custGeom>
              <a:avLst/>
              <a:gdLst/>
              <a:ahLst/>
              <a:cxnLst/>
              <a:rect l="l" t="t" r="r" b="b"/>
              <a:pathLst>
                <a:path w="1958340" h="3411220">
                  <a:moveTo>
                    <a:pt x="999490" y="2647950"/>
                  </a:moveTo>
                  <a:cubicBezTo>
                    <a:pt x="1065530" y="2567940"/>
                    <a:pt x="1136650" y="2482850"/>
                    <a:pt x="1214120" y="2392680"/>
                  </a:cubicBezTo>
                  <a:cubicBezTo>
                    <a:pt x="1292860" y="2299970"/>
                    <a:pt x="1375410" y="2199640"/>
                    <a:pt x="1459230" y="2092960"/>
                  </a:cubicBezTo>
                  <a:cubicBezTo>
                    <a:pt x="1545590" y="1983740"/>
                    <a:pt x="1624330" y="1868170"/>
                    <a:pt x="1695450" y="1746250"/>
                  </a:cubicBezTo>
                  <a:cubicBezTo>
                    <a:pt x="1767840" y="1623060"/>
                    <a:pt x="1827530" y="1492250"/>
                    <a:pt x="1873250" y="1357630"/>
                  </a:cubicBezTo>
                  <a:cubicBezTo>
                    <a:pt x="1921510" y="1219200"/>
                    <a:pt x="1945640" y="1071880"/>
                    <a:pt x="1945640" y="922020"/>
                  </a:cubicBezTo>
                  <a:cubicBezTo>
                    <a:pt x="1945640" y="764540"/>
                    <a:pt x="1921510" y="624840"/>
                    <a:pt x="1873250" y="509270"/>
                  </a:cubicBezTo>
                  <a:cubicBezTo>
                    <a:pt x="1824990" y="392430"/>
                    <a:pt x="1756410" y="293370"/>
                    <a:pt x="1671320" y="217170"/>
                  </a:cubicBezTo>
                  <a:cubicBezTo>
                    <a:pt x="1586230" y="143510"/>
                    <a:pt x="1485900" y="87630"/>
                    <a:pt x="1371600" y="52070"/>
                  </a:cubicBezTo>
                  <a:cubicBezTo>
                    <a:pt x="1261110" y="17780"/>
                    <a:pt x="1144270" y="0"/>
                    <a:pt x="1021080" y="0"/>
                  </a:cubicBezTo>
                  <a:cubicBezTo>
                    <a:pt x="891540" y="0"/>
                    <a:pt x="765810" y="20320"/>
                    <a:pt x="647700" y="59690"/>
                  </a:cubicBezTo>
                  <a:cubicBezTo>
                    <a:pt x="527050" y="100330"/>
                    <a:pt x="417830" y="165100"/>
                    <a:pt x="325120" y="252730"/>
                  </a:cubicBezTo>
                  <a:cubicBezTo>
                    <a:pt x="232410" y="340360"/>
                    <a:pt x="158750" y="453390"/>
                    <a:pt x="105410" y="586740"/>
                  </a:cubicBezTo>
                  <a:cubicBezTo>
                    <a:pt x="52070" y="720090"/>
                    <a:pt x="25400" y="878840"/>
                    <a:pt x="25400" y="1060450"/>
                  </a:cubicBezTo>
                  <a:cubicBezTo>
                    <a:pt x="25400" y="1122680"/>
                    <a:pt x="27940" y="1169670"/>
                    <a:pt x="33020" y="1206500"/>
                  </a:cubicBezTo>
                  <a:cubicBezTo>
                    <a:pt x="34290" y="1226820"/>
                    <a:pt x="36830" y="1247140"/>
                    <a:pt x="40640" y="1264920"/>
                  </a:cubicBezTo>
                  <a:lnTo>
                    <a:pt x="57150" y="1352550"/>
                  </a:lnTo>
                  <a:lnTo>
                    <a:pt x="800100" y="1352550"/>
                  </a:lnTo>
                  <a:lnTo>
                    <a:pt x="800100" y="1055370"/>
                  </a:lnTo>
                  <a:cubicBezTo>
                    <a:pt x="800100" y="998220"/>
                    <a:pt x="805180" y="943610"/>
                    <a:pt x="814070" y="892810"/>
                  </a:cubicBezTo>
                  <a:cubicBezTo>
                    <a:pt x="822960" y="847090"/>
                    <a:pt x="836930" y="807720"/>
                    <a:pt x="854710" y="774700"/>
                  </a:cubicBezTo>
                  <a:cubicBezTo>
                    <a:pt x="871220" y="745490"/>
                    <a:pt x="891540" y="723900"/>
                    <a:pt x="915670" y="707390"/>
                  </a:cubicBezTo>
                  <a:cubicBezTo>
                    <a:pt x="937260" y="693420"/>
                    <a:pt x="962660" y="687070"/>
                    <a:pt x="996950" y="687070"/>
                  </a:cubicBezTo>
                  <a:cubicBezTo>
                    <a:pt x="1031240" y="687070"/>
                    <a:pt x="1059180" y="693420"/>
                    <a:pt x="1078230" y="703580"/>
                  </a:cubicBezTo>
                  <a:cubicBezTo>
                    <a:pt x="1099820" y="716280"/>
                    <a:pt x="1116330" y="731520"/>
                    <a:pt x="1127760" y="750570"/>
                  </a:cubicBezTo>
                  <a:cubicBezTo>
                    <a:pt x="1141730" y="773430"/>
                    <a:pt x="1151890" y="798830"/>
                    <a:pt x="1158240" y="825500"/>
                  </a:cubicBezTo>
                  <a:cubicBezTo>
                    <a:pt x="1165860" y="857250"/>
                    <a:pt x="1168400" y="887730"/>
                    <a:pt x="1168400" y="916940"/>
                  </a:cubicBezTo>
                  <a:cubicBezTo>
                    <a:pt x="1168400" y="1010920"/>
                    <a:pt x="1153160" y="1102360"/>
                    <a:pt x="1123950" y="1184910"/>
                  </a:cubicBezTo>
                  <a:cubicBezTo>
                    <a:pt x="1093470" y="1272540"/>
                    <a:pt x="1052830" y="1357630"/>
                    <a:pt x="1002030" y="1440180"/>
                  </a:cubicBezTo>
                  <a:cubicBezTo>
                    <a:pt x="952500" y="1526540"/>
                    <a:pt x="892810" y="1609090"/>
                    <a:pt x="825500" y="1689100"/>
                  </a:cubicBezTo>
                  <a:cubicBezTo>
                    <a:pt x="756920" y="1771650"/>
                    <a:pt x="684530" y="1856740"/>
                    <a:pt x="612140" y="1939290"/>
                  </a:cubicBezTo>
                  <a:cubicBezTo>
                    <a:pt x="537210" y="2024380"/>
                    <a:pt x="463550" y="2113280"/>
                    <a:pt x="393700" y="2200910"/>
                  </a:cubicBezTo>
                  <a:cubicBezTo>
                    <a:pt x="320040" y="2292350"/>
                    <a:pt x="254000" y="2390140"/>
                    <a:pt x="196850" y="2490470"/>
                  </a:cubicBezTo>
                  <a:cubicBezTo>
                    <a:pt x="138430" y="2593340"/>
                    <a:pt x="90170" y="2702560"/>
                    <a:pt x="55880" y="2816860"/>
                  </a:cubicBezTo>
                  <a:cubicBezTo>
                    <a:pt x="19050" y="2934970"/>
                    <a:pt x="0" y="3061970"/>
                    <a:pt x="0" y="3194050"/>
                  </a:cubicBezTo>
                  <a:lnTo>
                    <a:pt x="0" y="3411220"/>
                  </a:lnTo>
                  <a:lnTo>
                    <a:pt x="1958340" y="3411220"/>
                  </a:lnTo>
                  <a:lnTo>
                    <a:pt x="1958340" y="2683510"/>
                  </a:lnTo>
                  <a:lnTo>
                    <a:pt x="971550" y="2683510"/>
                  </a:lnTo>
                  <a:cubicBezTo>
                    <a:pt x="980440" y="2672080"/>
                    <a:pt x="989330" y="2660650"/>
                    <a:pt x="999490" y="2647950"/>
                  </a:cubicBezTo>
                  <a:close/>
                </a:path>
              </a:pathLst>
            </a:custGeom>
            <a:solidFill>
              <a:srgbClr val="3871C1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8496686" y="1469732"/>
            <a:ext cx="3106503" cy="3106490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r="-500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555806" y="1746528"/>
            <a:ext cx="979341" cy="1593829"/>
            <a:chOff x="0" y="0"/>
            <a:chExt cx="2062480" cy="33553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62480" cy="3355340"/>
            </a:xfrm>
            <a:custGeom>
              <a:avLst/>
              <a:gdLst/>
              <a:ahLst/>
              <a:cxnLst/>
              <a:rect l="l" t="t" r="r" b="b"/>
              <a:pathLst>
                <a:path w="2062480" h="3355340">
                  <a:moveTo>
                    <a:pt x="1436370" y="0"/>
                  </a:moveTo>
                  <a:lnTo>
                    <a:pt x="1033780" y="0"/>
                  </a:lnTo>
                  <a:lnTo>
                    <a:pt x="1007110" y="17780"/>
                  </a:lnTo>
                  <a:cubicBezTo>
                    <a:pt x="941070" y="60960"/>
                    <a:pt x="866140" y="101600"/>
                    <a:pt x="786130" y="138430"/>
                  </a:cubicBezTo>
                  <a:cubicBezTo>
                    <a:pt x="704850" y="176530"/>
                    <a:pt x="621030" y="210820"/>
                    <a:pt x="537210" y="241300"/>
                  </a:cubicBezTo>
                  <a:cubicBezTo>
                    <a:pt x="454660" y="270510"/>
                    <a:pt x="373380" y="295910"/>
                    <a:pt x="295910" y="314960"/>
                  </a:cubicBezTo>
                  <a:cubicBezTo>
                    <a:pt x="219710" y="334010"/>
                    <a:pt x="151130" y="346710"/>
                    <a:pt x="93980" y="354330"/>
                  </a:cubicBezTo>
                  <a:lnTo>
                    <a:pt x="0" y="365760"/>
                  </a:lnTo>
                  <a:lnTo>
                    <a:pt x="0" y="935990"/>
                  </a:lnTo>
                  <a:lnTo>
                    <a:pt x="687070" y="935990"/>
                  </a:lnTo>
                  <a:lnTo>
                    <a:pt x="687070" y="2677160"/>
                  </a:lnTo>
                  <a:lnTo>
                    <a:pt x="3810" y="2677160"/>
                  </a:lnTo>
                  <a:lnTo>
                    <a:pt x="3810" y="3355340"/>
                  </a:lnTo>
                  <a:lnTo>
                    <a:pt x="2062480" y="3355340"/>
                  </a:lnTo>
                  <a:lnTo>
                    <a:pt x="2062480" y="2677160"/>
                  </a:lnTo>
                  <a:lnTo>
                    <a:pt x="1436370" y="2677160"/>
                  </a:lnTo>
                  <a:lnTo>
                    <a:pt x="1436370" y="0"/>
                  </a:lnTo>
                  <a:close/>
                </a:path>
              </a:pathLst>
            </a:custGeom>
            <a:solidFill>
              <a:srgbClr val="3871C1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555806" y="4313008"/>
            <a:ext cx="2607447" cy="2607447"/>
          </a:xfrm>
          <a:custGeom>
            <a:avLst/>
            <a:gdLst/>
            <a:ahLst/>
            <a:cxnLst/>
            <a:rect l="l" t="t" r="r" b="b"/>
            <a:pathLst>
              <a:path w="2607447" h="2607447">
                <a:moveTo>
                  <a:pt x="0" y="0"/>
                </a:moveTo>
                <a:lnTo>
                  <a:pt x="2607448" y="0"/>
                </a:lnTo>
                <a:lnTo>
                  <a:pt x="2607448" y="2607448"/>
                </a:lnTo>
                <a:lnTo>
                  <a:pt x="0" y="26074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-474304">
            <a:off x="1924843" y="5680463"/>
            <a:ext cx="1282754" cy="1038420"/>
          </a:xfrm>
          <a:custGeom>
            <a:avLst/>
            <a:gdLst/>
            <a:ahLst/>
            <a:cxnLst/>
            <a:rect l="l" t="t" r="r" b="b"/>
            <a:pathLst>
              <a:path w="1282754" h="1038420">
                <a:moveTo>
                  <a:pt x="0" y="0"/>
                </a:moveTo>
                <a:lnTo>
                  <a:pt x="1282754" y="0"/>
                </a:lnTo>
                <a:lnTo>
                  <a:pt x="1282754" y="1038420"/>
                </a:lnTo>
                <a:lnTo>
                  <a:pt x="0" y="10384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04" r="-4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4879198" y="5190278"/>
            <a:ext cx="5934216" cy="1023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Eating a nutritious diet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Staying physically active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Avoiding alcohol and cigarettes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86337" y="6237342"/>
            <a:ext cx="5934216" cy="36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Kite One Italics"/>
              </a:rPr>
              <a:t>These contain toxins that can harm the liver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302284" y="4103642"/>
            <a:ext cx="2451972" cy="2698517"/>
            <a:chOff x="0" y="0"/>
            <a:chExt cx="3269296" cy="3598023"/>
          </a:xfrm>
        </p:grpSpPr>
        <p:sp>
          <p:nvSpPr>
            <p:cNvPr id="20" name="Freeform 20"/>
            <p:cNvSpPr/>
            <p:nvPr/>
          </p:nvSpPr>
          <p:spPr>
            <a:xfrm rot="1656161">
              <a:off x="409142" y="409142"/>
              <a:ext cx="2341171" cy="2341171"/>
            </a:xfrm>
            <a:custGeom>
              <a:avLst/>
              <a:gdLst/>
              <a:ahLst/>
              <a:cxnLst/>
              <a:rect l="l" t="t" r="r" b="b"/>
              <a:pathLst>
                <a:path w="2341171" h="2341171">
                  <a:moveTo>
                    <a:pt x="0" y="0"/>
                  </a:moveTo>
                  <a:lnTo>
                    <a:pt x="2341172" y="0"/>
                  </a:lnTo>
                  <a:lnTo>
                    <a:pt x="2341172" y="2341172"/>
                  </a:lnTo>
                  <a:lnTo>
                    <a:pt x="0" y="2341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 rot="-2230324" flipH="1">
              <a:off x="915649" y="1244376"/>
              <a:ext cx="1960527" cy="1960527"/>
            </a:xfrm>
            <a:custGeom>
              <a:avLst/>
              <a:gdLst/>
              <a:ahLst/>
              <a:cxnLst/>
              <a:rect l="l" t="t" r="r" b="b"/>
              <a:pathLst>
                <a:path w="1960527" h="1960527">
                  <a:moveTo>
                    <a:pt x="1960527" y="0"/>
                  </a:moveTo>
                  <a:lnTo>
                    <a:pt x="0" y="0"/>
                  </a:lnTo>
                  <a:lnTo>
                    <a:pt x="0" y="1960527"/>
                  </a:lnTo>
                  <a:lnTo>
                    <a:pt x="1960527" y="1960527"/>
                  </a:lnTo>
                  <a:lnTo>
                    <a:pt x="1960527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891817" y="4628457"/>
            <a:ext cx="5934216" cy="399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00000"/>
                </a:solidFill>
                <a:latin typeface="Kite One Italics"/>
              </a:rPr>
              <a:t>Leading a healthy lifestyle.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12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5" name="Group 25"/>
          <p:cNvGrpSpPr/>
          <p:nvPr/>
        </p:nvGrpSpPr>
        <p:grpSpPr>
          <a:xfrm>
            <a:off x="-26545" y="0"/>
            <a:ext cx="12343424" cy="403799"/>
            <a:chOff x="0" y="0"/>
            <a:chExt cx="16457898" cy="538398"/>
          </a:xfrm>
        </p:grpSpPr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13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230943"/>
            <a:ext cx="13221428" cy="899453"/>
            <a:chOff x="0" y="0"/>
            <a:chExt cx="12860986" cy="8749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860986" cy="874932"/>
            </a:xfrm>
            <a:custGeom>
              <a:avLst/>
              <a:gdLst/>
              <a:ahLst/>
              <a:cxnLst/>
              <a:rect l="l" t="t" r="r" b="b"/>
              <a:pathLst>
                <a:path w="12860986" h="874932">
                  <a:moveTo>
                    <a:pt x="0" y="0"/>
                  </a:moveTo>
                  <a:lnTo>
                    <a:pt x="12860986" y="0"/>
                  </a:lnTo>
                  <a:lnTo>
                    <a:pt x="12860986" y="874932"/>
                  </a:lnTo>
                  <a:lnTo>
                    <a:pt x="0" y="874932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83068" y="472129"/>
            <a:ext cx="12139188" cy="544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B299F"/>
                </a:solidFill>
                <a:latin typeface="Libre Baskerville Bold"/>
              </a:rPr>
              <a:t>There is no cure for chronic hepatitis B.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35869" y="1538599"/>
            <a:ext cx="6520262" cy="1031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222222"/>
                </a:solidFill>
                <a:latin typeface="Kite One"/>
              </a:rPr>
              <a:t>Claims that medicine or herbal remedies can cure the virus are false.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142284" y="3474648"/>
            <a:ext cx="4359507" cy="4277843"/>
            <a:chOff x="0" y="0"/>
            <a:chExt cx="5812676" cy="5703791"/>
          </a:xfrm>
        </p:grpSpPr>
        <p:sp>
          <p:nvSpPr>
            <p:cNvPr id="9" name="Freeform 9"/>
            <p:cNvSpPr/>
            <p:nvPr/>
          </p:nvSpPr>
          <p:spPr>
            <a:xfrm rot="232163">
              <a:off x="805139" y="996561"/>
              <a:ext cx="1534268" cy="2622681"/>
            </a:xfrm>
            <a:custGeom>
              <a:avLst/>
              <a:gdLst/>
              <a:ahLst/>
              <a:cxnLst/>
              <a:rect l="l" t="t" r="r" b="b"/>
              <a:pathLst>
                <a:path w="1534268" h="2622681">
                  <a:moveTo>
                    <a:pt x="0" y="0"/>
                  </a:moveTo>
                  <a:lnTo>
                    <a:pt x="1534269" y="0"/>
                  </a:lnTo>
                  <a:lnTo>
                    <a:pt x="1534269" y="2622681"/>
                  </a:lnTo>
                  <a:lnTo>
                    <a:pt x="0" y="2622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8884" y="0"/>
              <a:ext cx="5703791" cy="5703791"/>
            </a:xfrm>
            <a:custGeom>
              <a:avLst/>
              <a:gdLst/>
              <a:ahLst/>
              <a:cxnLst/>
              <a:rect l="l" t="t" r="r" b="b"/>
              <a:pathLst>
                <a:path w="5703791" h="5703791">
                  <a:moveTo>
                    <a:pt x="0" y="0"/>
                  </a:moveTo>
                  <a:lnTo>
                    <a:pt x="5703792" y="0"/>
                  </a:lnTo>
                  <a:lnTo>
                    <a:pt x="5703792" y="5703791"/>
                  </a:lnTo>
                  <a:lnTo>
                    <a:pt x="0" y="5703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 rot="-3567551">
              <a:off x="511866" y="2394790"/>
              <a:ext cx="1044193" cy="1784946"/>
            </a:xfrm>
            <a:custGeom>
              <a:avLst/>
              <a:gdLst/>
              <a:ahLst/>
              <a:cxnLst/>
              <a:rect l="l" t="t" r="r" b="b"/>
              <a:pathLst>
                <a:path w="1044193" h="1784946">
                  <a:moveTo>
                    <a:pt x="0" y="0"/>
                  </a:moveTo>
                  <a:lnTo>
                    <a:pt x="1044193" y="0"/>
                  </a:lnTo>
                  <a:lnTo>
                    <a:pt x="1044193" y="1784946"/>
                  </a:lnTo>
                  <a:lnTo>
                    <a:pt x="0" y="1784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3868205" y="2945352"/>
            <a:ext cx="1449589" cy="1449589"/>
          </a:xfrm>
          <a:custGeom>
            <a:avLst/>
            <a:gdLst/>
            <a:ahLst/>
            <a:cxnLst/>
            <a:rect l="l" t="t" r="r" b="b"/>
            <a:pathLst>
              <a:path w="1449589" h="1449589">
                <a:moveTo>
                  <a:pt x="0" y="0"/>
                </a:moveTo>
                <a:lnTo>
                  <a:pt x="1449589" y="0"/>
                </a:lnTo>
                <a:lnTo>
                  <a:pt x="1449589" y="1449589"/>
                </a:lnTo>
                <a:lnTo>
                  <a:pt x="0" y="14495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 rot="-719232">
            <a:off x="2638522" y="4104110"/>
            <a:ext cx="6059549" cy="516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FFFFFF"/>
                </a:solidFill>
                <a:latin typeface="Archivo Black"/>
              </a:rPr>
              <a:t>CANNOT CURE</a:t>
            </a:r>
          </a:p>
        </p:txBody>
      </p:sp>
      <p:sp>
        <p:nvSpPr>
          <p:cNvPr id="14" name="TextBox 14"/>
          <p:cNvSpPr txBox="1"/>
          <p:nvPr/>
        </p:nvSpPr>
        <p:spPr>
          <a:xfrm rot="-719232">
            <a:off x="2638522" y="4032948"/>
            <a:ext cx="6059549" cy="516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222222"/>
                </a:solidFill>
                <a:latin typeface="Archivo Black"/>
              </a:rPr>
              <a:t>CANNOT CURE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0" y="-19050"/>
            <a:ext cx="12343424" cy="403799"/>
            <a:chOff x="0" y="0"/>
            <a:chExt cx="16457898" cy="53839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9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7" name="Group 17"/>
          <p:cNvGrpSpPr/>
          <p:nvPr/>
        </p:nvGrpSpPr>
        <p:grpSpPr>
          <a:xfrm>
            <a:off x="-75712" y="0"/>
            <a:ext cx="12343424" cy="403799"/>
            <a:chOff x="0" y="0"/>
            <a:chExt cx="16457898" cy="538398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0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90369" y="230943"/>
            <a:ext cx="13221428" cy="899453"/>
            <a:chOff x="0" y="0"/>
            <a:chExt cx="12860986" cy="874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860986" cy="874932"/>
            </a:xfrm>
            <a:custGeom>
              <a:avLst/>
              <a:gdLst/>
              <a:ahLst/>
              <a:cxnLst/>
              <a:rect l="l" t="t" r="r" b="b"/>
              <a:pathLst>
                <a:path w="12860986" h="874932">
                  <a:moveTo>
                    <a:pt x="0" y="0"/>
                  </a:moveTo>
                  <a:lnTo>
                    <a:pt x="12860986" y="0"/>
                  </a:lnTo>
                  <a:lnTo>
                    <a:pt x="12860986" y="874932"/>
                  </a:lnTo>
                  <a:lnTo>
                    <a:pt x="0" y="874932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749" y="488287"/>
            <a:ext cx="1213918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B299F"/>
                </a:solidFill>
                <a:latin typeface="Libre Baskerville Bold"/>
              </a:rPr>
              <a:t>There are treatments for hepatitis B.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4269" y="2603066"/>
            <a:ext cx="6149812" cy="1594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5"/>
              </a:lnSpc>
            </a:pPr>
            <a:r>
              <a:rPr lang="en-US" sz="3032">
                <a:solidFill>
                  <a:srgbClr val="222222"/>
                </a:solidFill>
                <a:latin typeface="Kite One"/>
              </a:rPr>
              <a:t>There are treatments, called antivirals, that can effectively control the virus and prevent liver damage.</a:t>
            </a:r>
          </a:p>
        </p:txBody>
      </p:sp>
      <p:sp>
        <p:nvSpPr>
          <p:cNvPr id="9" name="Freeform 9"/>
          <p:cNvSpPr/>
          <p:nvPr/>
        </p:nvSpPr>
        <p:spPr>
          <a:xfrm>
            <a:off x="7761977" y="2360597"/>
            <a:ext cx="4059033" cy="4059033"/>
          </a:xfrm>
          <a:custGeom>
            <a:avLst/>
            <a:gdLst/>
            <a:ahLst/>
            <a:cxnLst/>
            <a:rect l="l" t="t" r="r" b="b"/>
            <a:pathLst>
              <a:path w="4059033" h="4059033">
                <a:moveTo>
                  <a:pt x="0" y="0"/>
                </a:moveTo>
                <a:lnTo>
                  <a:pt x="4059033" y="0"/>
                </a:lnTo>
                <a:lnTo>
                  <a:pt x="4059033" y="4059033"/>
                </a:lnTo>
                <a:lnTo>
                  <a:pt x="0" y="40590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1394922">
            <a:off x="10371549" y="5030412"/>
            <a:ext cx="702051" cy="702051"/>
          </a:xfrm>
          <a:custGeom>
            <a:avLst/>
            <a:gdLst/>
            <a:ahLst/>
            <a:cxnLst/>
            <a:rect l="l" t="t" r="r" b="b"/>
            <a:pathLst>
              <a:path w="702051" h="702051">
                <a:moveTo>
                  <a:pt x="0" y="0"/>
                </a:moveTo>
                <a:lnTo>
                  <a:pt x="702050" y="0"/>
                </a:lnTo>
                <a:lnTo>
                  <a:pt x="702050" y="702051"/>
                </a:lnTo>
                <a:lnTo>
                  <a:pt x="0" y="7020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7991634" y="2676314"/>
            <a:ext cx="3415756" cy="3415756"/>
          </a:xfrm>
          <a:custGeom>
            <a:avLst/>
            <a:gdLst/>
            <a:ahLst/>
            <a:cxnLst/>
            <a:rect l="l" t="t" r="r" b="b"/>
            <a:pathLst>
              <a:path w="3415756" h="3415756">
                <a:moveTo>
                  <a:pt x="0" y="0"/>
                </a:moveTo>
                <a:lnTo>
                  <a:pt x="3415756" y="0"/>
                </a:lnTo>
                <a:lnTo>
                  <a:pt x="3415756" y="3415756"/>
                </a:lnTo>
                <a:lnTo>
                  <a:pt x="0" y="34157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6037825">
            <a:off x="10124198" y="5336503"/>
            <a:ext cx="702051" cy="702051"/>
          </a:xfrm>
          <a:custGeom>
            <a:avLst/>
            <a:gdLst/>
            <a:ahLst/>
            <a:cxnLst/>
            <a:rect l="l" t="t" r="r" b="b"/>
            <a:pathLst>
              <a:path w="702051" h="702051">
                <a:moveTo>
                  <a:pt x="0" y="0"/>
                </a:moveTo>
                <a:lnTo>
                  <a:pt x="702051" y="0"/>
                </a:lnTo>
                <a:lnTo>
                  <a:pt x="702051" y="702050"/>
                </a:lnTo>
                <a:lnTo>
                  <a:pt x="0" y="7020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-19050" y="1502001"/>
            <a:ext cx="9412822" cy="1028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30"/>
              </a:lnSpc>
            </a:pPr>
            <a:r>
              <a:rPr lang="en-US" sz="6021">
                <a:solidFill>
                  <a:srgbClr val="231F1F"/>
                </a:solidFill>
                <a:latin typeface="Bebas Neue Cyrillic"/>
              </a:rPr>
              <a:t>But, the good news is that...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9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-90369" y="0"/>
            <a:ext cx="12343424" cy="403799"/>
            <a:chOff x="0" y="0"/>
            <a:chExt cx="16457898" cy="538398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10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90369" y="230943"/>
            <a:ext cx="13221428" cy="848115"/>
            <a:chOff x="0" y="0"/>
            <a:chExt cx="12860986" cy="8249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860986" cy="824994"/>
            </a:xfrm>
            <a:custGeom>
              <a:avLst/>
              <a:gdLst/>
              <a:ahLst/>
              <a:cxnLst/>
              <a:rect l="l" t="t" r="r" b="b"/>
              <a:pathLst>
                <a:path w="12860986" h="824994">
                  <a:moveTo>
                    <a:pt x="0" y="0"/>
                  </a:moveTo>
                  <a:lnTo>
                    <a:pt x="12860986" y="0"/>
                  </a:lnTo>
                  <a:lnTo>
                    <a:pt x="12860986" y="824994"/>
                  </a:lnTo>
                  <a:lnTo>
                    <a:pt x="0" y="824994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218" y="426304"/>
            <a:ext cx="12139188" cy="517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B299F"/>
                </a:solidFill>
                <a:latin typeface="Libre Baskerville Bold"/>
              </a:rPr>
              <a:t>Why should people get tested for hepatitis B?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23385" y="0"/>
            <a:ext cx="9527531" cy="483454"/>
            <a:chOff x="0" y="0"/>
            <a:chExt cx="11117916" cy="571500"/>
          </a:xfrm>
        </p:grpSpPr>
        <p:sp>
          <p:nvSpPr>
            <p:cNvPr id="9" name="Freeform 9"/>
            <p:cNvSpPr/>
            <p:nvPr/>
          </p:nvSpPr>
          <p:spPr>
            <a:xfrm>
              <a:off x="0" y="255270"/>
              <a:ext cx="11117916" cy="69850"/>
            </a:xfrm>
            <a:custGeom>
              <a:avLst/>
              <a:gdLst/>
              <a:ahLst/>
              <a:cxnLst/>
              <a:rect l="l" t="t" r="r" b="b"/>
              <a:pathLst>
                <a:path w="11117916" h="69850">
                  <a:moveTo>
                    <a:pt x="1082708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17916" y="69850"/>
                  </a:lnTo>
                  <a:lnTo>
                    <a:pt x="11117916" y="0"/>
                  </a:lnTo>
                  <a:close/>
                </a:path>
              </a:pathLst>
            </a:custGeom>
            <a:solidFill>
              <a:srgbClr val="CF221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505888" y="3200703"/>
            <a:ext cx="13601560" cy="1231276"/>
            <a:chOff x="0" y="0"/>
            <a:chExt cx="15925627" cy="144166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925626" cy="1441662"/>
            </a:xfrm>
            <a:custGeom>
              <a:avLst/>
              <a:gdLst/>
              <a:ahLst/>
              <a:cxnLst/>
              <a:rect l="l" t="t" r="r" b="b"/>
              <a:pathLst>
                <a:path w="15925626" h="1441662">
                  <a:moveTo>
                    <a:pt x="0" y="0"/>
                  </a:moveTo>
                  <a:lnTo>
                    <a:pt x="15925626" y="0"/>
                  </a:lnTo>
                  <a:lnTo>
                    <a:pt x="15925626" y="1441662"/>
                  </a:lnTo>
                  <a:lnTo>
                    <a:pt x="0" y="1441662"/>
                  </a:lnTo>
                  <a:close/>
                </a:path>
              </a:pathLst>
            </a:custGeom>
            <a:solidFill>
              <a:srgbClr val="3871C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4719255" y="2523774"/>
            <a:ext cx="3014983" cy="3014983"/>
          </a:xfrm>
          <a:custGeom>
            <a:avLst/>
            <a:gdLst/>
            <a:ahLst/>
            <a:cxnLst/>
            <a:rect l="l" t="t" r="r" b="b"/>
            <a:pathLst>
              <a:path w="3014983" h="3014983">
                <a:moveTo>
                  <a:pt x="0" y="0"/>
                </a:moveTo>
                <a:lnTo>
                  <a:pt x="3014983" y="0"/>
                </a:lnTo>
                <a:lnTo>
                  <a:pt x="3014983" y="3014983"/>
                </a:lnTo>
                <a:lnTo>
                  <a:pt x="0" y="30149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45479" y="1293862"/>
            <a:ext cx="1697642" cy="1700234"/>
            <a:chOff x="0" y="0"/>
            <a:chExt cx="2263523" cy="2266978"/>
          </a:xfrm>
        </p:grpSpPr>
        <p:sp>
          <p:nvSpPr>
            <p:cNvPr id="14" name="Freeform 14"/>
            <p:cNvSpPr/>
            <p:nvPr/>
          </p:nvSpPr>
          <p:spPr>
            <a:xfrm rot="1394922">
              <a:off x="1577101" y="1559993"/>
              <a:ext cx="465229" cy="465229"/>
            </a:xfrm>
            <a:custGeom>
              <a:avLst/>
              <a:gdLst/>
              <a:ahLst/>
              <a:cxnLst/>
              <a:rect l="l" t="t" r="r" b="b"/>
              <a:pathLst>
                <a:path w="465229" h="465229">
                  <a:moveTo>
                    <a:pt x="0" y="0"/>
                  </a:moveTo>
                  <a:lnTo>
                    <a:pt x="465229" y="0"/>
                  </a:lnTo>
                  <a:lnTo>
                    <a:pt x="465229" y="465229"/>
                  </a:lnTo>
                  <a:lnTo>
                    <a:pt x="0" y="465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2263523" cy="2263523"/>
            </a:xfrm>
            <a:custGeom>
              <a:avLst/>
              <a:gdLst/>
              <a:ahLst/>
              <a:cxnLst/>
              <a:rect l="l" t="t" r="r" b="b"/>
              <a:pathLst>
                <a:path w="2263523" h="2263523">
                  <a:moveTo>
                    <a:pt x="0" y="0"/>
                  </a:moveTo>
                  <a:lnTo>
                    <a:pt x="2263523" y="0"/>
                  </a:lnTo>
                  <a:lnTo>
                    <a:pt x="2263523" y="2263523"/>
                  </a:lnTo>
                  <a:lnTo>
                    <a:pt x="0" y="22635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 rot="6037825">
              <a:off x="1413189" y="1762830"/>
              <a:ext cx="465229" cy="465229"/>
            </a:xfrm>
            <a:custGeom>
              <a:avLst/>
              <a:gdLst/>
              <a:ahLst/>
              <a:cxnLst/>
              <a:rect l="l" t="t" r="r" b="b"/>
              <a:pathLst>
                <a:path w="465229" h="465229">
                  <a:moveTo>
                    <a:pt x="0" y="0"/>
                  </a:moveTo>
                  <a:lnTo>
                    <a:pt x="465229" y="0"/>
                  </a:lnTo>
                  <a:lnTo>
                    <a:pt x="465229" y="465229"/>
                  </a:lnTo>
                  <a:lnTo>
                    <a:pt x="0" y="465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0470119" y="4836326"/>
            <a:ext cx="1721715" cy="1721715"/>
          </a:xfrm>
          <a:custGeom>
            <a:avLst/>
            <a:gdLst/>
            <a:ahLst/>
            <a:cxnLst/>
            <a:rect l="l" t="t" r="r" b="b"/>
            <a:pathLst>
              <a:path w="1721715" h="1721715">
                <a:moveTo>
                  <a:pt x="0" y="0"/>
                </a:moveTo>
                <a:lnTo>
                  <a:pt x="1721715" y="0"/>
                </a:lnTo>
                <a:lnTo>
                  <a:pt x="1721715" y="1721715"/>
                </a:lnTo>
                <a:lnTo>
                  <a:pt x="0" y="17217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326202" y="5101774"/>
            <a:ext cx="4071768" cy="1126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142">
                <a:solidFill>
                  <a:srgbClr val="000000"/>
                </a:solidFill>
                <a:latin typeface="Kite One"/>
              </a:rPr>
              <a:t>There is a safe and effective vaccine that can protect loved ones who don't have hepatitis B.</a:t>
            </a:r>
          </a:p>
        </p:txBody>
      </p:sp>
      <p:sp>
        <p:nvSpPr>
          <p:cNvPr id="19" name="Freeform 19"/>
          <p:cNvSpPr/>
          <p:nvPr/>
        </p:nvSpPr>
        <p:spPr>
          <a:xfrm>
            <a:off x="231388" y="3403451"/>
            <a:ext cx="762912" cy="762912"/>
          </a:xfrm>
          <a:custGeom>
            <a:avLst/>
            <a:gdLst/>
            <a:ahLst/>
            <a:cxnLst/>
            <a:rect l="l" t="t" r="r" b="b"/>
            <a:pathLst>
              <a:path w="762912" h="762912">
                <a:moveTo>
                  <a:pt x="0" y="0"/>
                </a:moveTo>
                <a:lnTo>
                  <a:pt x="762912" y="0"/>
                </a:lnTo>
                <a:lnTo>
                  <a:pt x="762912" y="762912"/>
                </a:lnTo>
                <a:lnTo>
                  <a:pt x="0" y="7629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0981530" y="3345422"/>
            <a:ext cx="878969" cy="878969"/>
          </a:xfrm>
          <a:custGeom>
            <a:avLst/>
            <a:gdLst/>
            <a:ahLst/>
            <a:cxnLst/>
            <a:rect l="l" t="t" r="r" b="b"/>
            <a:pathLst>
              <a:path w="878969" h="878969">
                <a:moveTo>
                  <a:pt x="0" y="0"/>
                </a:moveTo>
                <a:lnTo>
                  <a:pt x="878969" y="0"/>
                </a:lnTo>
                <a:lnTo>
                  <a:pt x="878969" y="878970"/>
                </a:lnTo>
                <a:lnTo>
                  <a:pt x="0" y="8789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1004970" y="3351541"/>
            <a:ext cx="837338" cy="837338"/>
          </a:xfrm>
          <a:custGeom>
            <a:avLst/>
            <a:gdLst/>
            <a:ahLst/>
            <a:cxnLst/>
            <a:rect l="l" t="t" r="r" b="b"/>
            <a:pathLst>
              <a:path w="837338" h="837338">
                <a:moveTo>
                  <a:pt x="0" y="0"/>
                </a:moveTo>
                <a:lnTo>
                  <a:pt x="837337" y="0"/>
                </a:lnTo>
                <a:lnTo>
                  <a:pt x="837337" y="837337"/>
                </a:lnTo>
                <a:lnTo>
                  <a:pt x="0" y="83733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-13163" y="4908808"/>
            <a:ext cx="1540656" cy="1540656"/>
          </a:xfrm>
          <a:custGeom>
            <a:avLst/>
            <a:gdLst/>
            <a:ahLst/>
            <a:cxnLst/>
            <a:rect l="l" t="t" r="r" b="b"/>
            <a:pathLst>
              <a:path w="1540656" h="1540656">
                <a:moveTo>
                  <a:pt x="0" y="0"/>
                </a:moveTo>
                <a:lnTo>
                  <a:pt x="1540656" y="0"/>
                </a:lnTo>
                <a:lnTo>
                  <a:pt x="1540656" y="1540656"/>
                </a:lnTo>
                <a:lnTo>
                  <a:pt x="0" y="154065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643542" y="5037613"/>
            <a:ext cx="227246" cy="204521"/>
          </a:xfrm>
          <a:custGeom>
            <a:avLst/>
            <a:gdLst/>
            <a:ahLst/>
            <a:cxnLst/>
            <a:rect l="l" t="t" r="r" b="b"/>
            <a:pathLst>
              <a:path w="227246" h="204521">
                <a:moveTo>
                  <a:pt x="0" y="0"/>
                </a:moveTo>
                <a:lnTo>
                  <a:pt x="227246" y="0"/>
                </a:lnTo>
                <a:lnTo>
                  <a:pt x="227246" y="204522"/>
                </a:lnTo>
                <a:lnTo>
                  <a:pt x="0" y="20452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19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6" name="Group 26"/>
          <p:cNvGrpSpPr/>
          <p:nvPr/>
        </p:nvGrpSpPr>
        <p:grpSpPr>
          <a:xfrm>
            <a:off x="-90369" y="-22442"/>
            <a:ext cx="12358081" cy="454158"/>
            <a:chOff x="0" y="0"/>
            <a:chExt cx="16477441" cy="605544"/>
          </a:xfrm>
        </p:grpSpPr>
        <p:pic>
          <p:nvPicPr>
            <p:cNvPr id="27" name="Picture 27"/>
            <p:cNvPicPr>
              <a:picLocks noChangeAspect="1"/>
            </p:cNvPicPr>
            <p:nvPr/>
          </p:nvPicPr>
          <p:blipFill>
            <a:blip r:embed="rId20"/>
            <a:srcRect t="48621" b="48621"/>
            <a:stretch>
              <a:fillRect/>
            </a:stretch>
          </p:blipFill>
          <p:spPr>
            <a:xfrm>
              <a:off x="0" y="0"/>
              <a:ext cx="16477441" cy="605544"/>
            </a:xfrm>
            <a:prstGeom prst="rect">
              <a:avLst/>
            </a:prstGeom>
          </p:spPr>
        </p:pic>
      </p:grpSp>
      <p:sp>
        <p:nvSpPr>
          <p:cNvPr id="28" name="Freeform 28"/>
          <p:cNvSpPr/>
          <p:nvPr/>
        </p:nvSpPr>
        <p:spPr>
          <a:xfrm>
            <a:off x="10505213" y="1586027"/>
            <a:ext cx="1474417" cy="1408068"/>
          </a:xfrm>
          <a:custGeom>
            <a:avLst/>
            <a:gdLst/>
            <a:ahLst/>
            <a:cxnLst/>
            <a:rect l="l" t="t" r="r" b="b"/>
            <a:pathLst>
              <a:path w="1474417" h="1408068">
                <a:moveTo>
                  <a:pt x="0" y="0"/>
                </a:moveTo>
                <a:lnTo>
                  <a:pt x="1474416" y="0"/>
                </a:lnTo>
                <a:lnTo>
                  <a:pt x="1474416" y="1408068"/>
                </a:lnTo>
                <a:lnTo>
                  <a:pt x="0" y="140806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4902520" y="2413307"/>
            <a:ext cx="2386584" cy="2743200"/>
          </a:xfrm>
          <a:custGeom>
            <a:avLst/>
            <a:gdLst/>
            <a:ahLst/>
            <a:cxnLst/>
            <a:rect l="l" t="t" r="r" b="b"/>
            <a:pathLst>
              <a:path w="2386584" h="2743200">
                <a:moveTo>
                  <a:pt x="0" y="0"/>
                </a:moveTo>
                <a:lnTo>
                  <a:pt x="2386584" y="0"/>
                </a:lnTo>
                <a:lnTo>
                  <a:pt x="2386584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1484843" y="1732434"/>
            <a:ext cx="3429910" cy="791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Kite One"/>
              </a:rPr>
              <a:t>Hepatitis B can be managed and treated!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915241" y="5101499"/>
            <a:ext cx="3930571" cy="112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5"/>
              </a:lnSpc>
            </a:pPr>
            <a:r>
              <a:rPr lang="en-US" sz="2140">
                <a:solidFill>
                  <a:srgbClr val="000000"/>
                </a:solidFill>
                <a:latin typeface="Kite One"/>
              </a:rPr>
              <a:t>Getting tested now can allow someone to stay healthy for themselves and their loved ones!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94300" y="3514784"/>
            <a:ext cx="3589504" cy="631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2"/>
              </a:lnSpc>
            </a:pPr>
            <a:r>
              <a:rPr lang="en-US" sz="2280" spc="27">
                <a:solidFill>
                  <a:srgbClr val="FFFFFF"/>
                </a:solidFill>
                <a:latin typeface="Kite One"/>
              </a:rPr>
              <a:t>Someone should not wait until they feel sick.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864896" y="1732434"/>
            <a:ext cx="2506967" cy="791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Kite One"/>
              </a:rPr>
              <a:t>Most people do not have symptoms.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329573" y="3514784"/>
            <a:ext cx="2324831" cy="63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62"/>
              </a:lnSpc>
              <a:spcBef>
                <a:spcPct val="0"/>
              </a:spcBef>
            </a:pPr>
            <a:r>
              <a:rPr lang="en-US" sz="2280" u="none" spc="27">
                <a:solidFill>
                  <a:srgbClr val="FFFFFF"/>
                </a:solidFill>
                <a:latin typeface="Kite One"/>
              </a:rPr>
              <a:t>They should get tested now!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9850" y="-31750"/>
            <a:ext cx="12331732" cy="6921508"/>
            <a:chOff x="0" y="0"/>
            <a:chExt cx="16442310" cy="922867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0820" b="40820"/>
            <a:stretch>
              <a:fillRect/>
            </a:stretch>
          </p:blipFill>
          <p:spPr>
            <a:xfrm>
              <a:off x="0" y="0"/>
              <a:ext cx="10876873" cy="2991559"/>
            </a:xfrm>
            <a:prstGeom prst="rect">
              <a:avLst/>
            </a:prstGeom>
          </p:spPr>
        </p:pic>
        <p:sp>
          <p:nvSpPr>
            <p:cNvPr id="4" name="AutoShape 4"/>
            <p:cNvSpPr/>
            <p:nvPr/>
          </p:nvSpPr>
          <p:spPr>
            <a:xfrm>
              <a:off x="0" y="3118559"/>
              <a:ext cx="10876873" cy="6110118"/>
            </a:xfrm>
            <a:prstGeom prst="rect">
              <a:avLst/>
            </a:pr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0310" b="26054"/>
            <a:stretch>
              <a:fillRect/>
            </a:stretch>
          </p:blipFill>
          <p:spPr>
            <a:xfrm>
              <a:off x="11003873" y="0"/>
              <a:ext cx="5438437" cy="4614339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13189" b="31837"/>
            <a:stretch>
              <a:fillRect/>
            </a:stretch>
          </p:blipFill>
          <p:spPr>
            <a:xfrm>
              <a:off x="11003873" y="4741339"/>
              <a:ext cx="5438437" cy="4487339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342900" y="4387863"/>
            <a:ext cx="7627650" cy="2220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26"/>
              </a:lnSpc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You have the power to save lives by:</a:t>
            </a:r>
          </a:p>
          <a:p>
            <a:pPr marL="698870" lvl="1" indent="-349435">
              <a:lnSpc>
                <a:spcPts val="5926"/>
              </a:lnSpc>
              <a:buFont typeface="Arial"/>
              <a:buChar char="•"/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Educating about hepatitis B</a:t>
            </a:r>
          </a:p>
          <a:p>
            <a:pPr marL="698870" lvl="1" indent="-349435">
              <a:lnSpc>
                <a:spcPts val="5926"/>
              </a:lnSpc>
              <a:buFont typeface="Arial"/>
              <a:buChar char="•"/>
            </a:pPr>
            <a:r>
              <a:rPr lang="en-US" sz="4233">
                <a:solidFill>
                  <a:srgbClr val="000000"/>
                </a:solidFill>
                <a:latin typeface="Bebas Neue Cyrillic"/>
              </a:rPr>
              <a:t>Promoting testing in your community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0" y="-76200"/>
            <a:ext cx="12744734" cy="1770781"/>
            <a:chOff x="0" y="0"/>
            <a:chExt cx="12397287" cy="17225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722506"/>
            </a:xfrm>
            <a:custGeom>
              <a:avLst/>
              <a:gdLst/>
              <a:ahLst/>
              <a:cxnLst/>
              <a:rect l="l" t="t" r="r" b="b"/>
              <a:pathLst>
                <a:path w="12397287" h="1722506">
                  <a:moveTo>
                    <a:pt x="0" y="0"/>
                  </a:moveTo>
                  <a:lnTo>
                    <a:pt x="12397287" y="0"/>
                  </a:lnTo>
                  <a:lnTo>
                    <a:pt x="12397287" y="1722506"/>
                  </a:lnTo>
                  <a:lnTo>
                    <a:pt x="0" y="1722506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5" name="Freeform 5"/>
          <p:cNvSpPr/>
          <p:nvPr/>
        </p:nvSpPr>
        <p:spPr>
          <a:xfrm>
            <a:off x="5467693" y="2151589"/>
            <a:ext cx="4651430" cy="4587712"/>
          </a:xfrm>
          <a:custGeom>
            <a:avLst/>
            <a:gdLst/>
            <a:ahLst/>
            <a:cxnLst/>
            <a:rect l="l" t="t" r="r" b="b"/>
            <a:pathLst>
              <a:path w="4651430" h="4587712">
                <a:moveTo>
                  <a:pt x="0" y="0"/>
                </a:moveTo>
                <a:lnTo>
                  <a:pt x="4651430" y="0"/>
                </a:lnTo>
                <a:lnTo>
                  <a:pt x="4651430" y="4587711"/>
                </a:lnTo>
                <a:lnTo>
                  <a:pt x="0" y="45877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1" b="-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00038" y="2151589"/>
            <a:ext cx="8020972" cy="2572414"/>
          </a:xfrm>
          <a:custGeom>
            <a:avLst/>
            <a:gdLst/>
            <a:ahLst/>
            <a:cxnLst/>
            <a:rect l="l" t="t" r="r" b="b"/>
            <a:pathLst>
              <a:path w="8020972" h="2572414">
                <a:moveTo>
                  <a:pt x="0" y="0"/>
                </a:moveTo>
                <a:lnTo>
                  <a:pt x="8020972" y="0"/>
                </a:lnTo>
                <a:lnTo>
                  <a:pt x="8020972" y="2572413"/>
                </a:lnTo>
                <a:lnTo>
                  <a:pt x="0" y="25724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05903" b="-10590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6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7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11" name="Freeform 11"/>
          <p:cNvSpPr/>
          <p:nvPr/>
        </p:nvSpPr>
        <p:spPr>
          <a:xfrm>
            <a:off x="-95250" y="1818406"/>
            <a:ext cx="3349964" cy="5028089"/>
          </a:xfrm>
          <a:custGeom>
            <a:avLst/>
            <a:gdLst/>
            <a:ahLst/>
            <a:cxnLst/>
            <a:rect l="l" t="t" r="r" b="b"/>
            <a:pathLst>
              <a:path w="3349964" h="5028089">
                <a:moveTo>
                  <a:pt x="0" y="0"/>
                </a:moveTo>
                <a:lnTo>
                  <a:pt x="3349964" y="0"/>
                </a:lnTo>
                <a:lnTo>
                  <a:pt x="3349964" y="5028089"/>
                </a:lnTo>
                <a:lnTo>
                  <a:pt x="0" y="50280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4165423" y="2525608"/>
            <a:ext cx="7096125" cy="1707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3"/>
              </a:lnSpc>
            </a:pPr>
            <a:r>
              <a:rPr lang="en-US" sz="2892" spc="173">
                <a:solidFill>
                  <a:srgbClr val="000000"/>
                </a:solidFill>
                <a:latin typeface="Kite One Italics"/>
              </a:rPr>
              <a:t>Knowing the common misconceptions and how to overcome them can help dispel stigma and convey accurate information.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7377" y="468056"/>
            <a:ext cx="11926897" cy="1056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B299F"/>
                </a:solidFill>
                <a:latin typeface="Libre Baskerville Bold"/>
              </a:rPr>
              <a:t>Talking about hepatitis B in a </a:t>
            </a:r>
          </a:p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0B299F"/>
                </a:solidFill>
                <a:latin typeface="Libre Baskerville Bold"/>
              </a:rPr>
              <a:t>culturally sensitive way can be challenging.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-75712" y="0"/>
            <a:ext cx="12343424" cy="403799"/>
            <a:chOff x="0" y="0"/>
            <a:chExt cx="16457898" cy="538398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9"/>
            <a:srcRect t="48773" b="4877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6107906" y="357188"/>
            <a:ext cx="6518672" cy="7289874"/>
          </a:xfrm>
          <a:custGeom>
            <a:avLst/>
            <a:gdLst/>
            <a:ahLst/>
            <a:cxnLst/>
            <a:rect l="l" t="t" r="r" b="b"/>
            <a:pathLst>
              <a:path w="6518672" h="7289874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r="-59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107906" y="403799"/>
            <a:ext cx="7579684" cy="7258734"/>
          </a:xfrm>
          <a:custGeom>
            <a:avLst/>
            <a:gdLst/>
            <a:ahLst/>
            <a:cxnLst/>
            <a:rect l="l" t="t" r="r" b="b"/>
            <a:pathLst>
              <a:path w="7579684" h="7258734">
                <a:moveTo>
                  <a:pt x="0" y="0"/>
                </a:moveTo>
                <a:lnTo>
                  <a:pt x="7579684" y="0"/>
                </a:lnTo>
                <a:lnTo>
                  <a:pt x="7579684" y="7258734"/>
                </a:lnTo>
                <a:lnTo>
                  <a:pt x="0" y="72587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536" r="-26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 rot="5400000">
            <a:off x="3143250" y="3732609"/>
            <a:ext cx="5947172" cy="660797"/>
            <a:chOff x="0" y="0"/>
            <a:chExt cx="5097576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5097576" cy="69850"/>
            </a:xfrm>
            <a:custGeom>
              <a:avLst/>
              <a:gdLst/>
              <a:ahLst/>
              <a:cxnLst/>
              <a:rect l="l" t="t" r="r" b="b"/>
              <a:pathLst>
                <a:path w="5097576" h="69850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ABDC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376026" y="53718"/>
            <a:ext cx="13071345" cy="660797"/>
            <a:chOff x="0" y="0"/>
            <a:chExt cx="11204010" cy="571500"/>
          </a:xfrm>
        </p:grpSpPr>
        <p:sp>
          <p:nvSpPr>
            <p:cNvPr id="8" name="Freeform 8"/>
            <p:cNvSpPr/>
            <p:nvPr/>
          </p:nvSpPr>
          <p:spPr>
            <a:xfrm>
              <a:off x="0" y="255270"/>
              <a:ext cx="11204010" cy="69850"/>
            </a:xfrm>
            <a:custGeom>
              <a:avLst/>
              <a:gdLst/>
              <a:ahLst/>
              <a:cxnLst/>
              <a:rect l="l" t="t" r="r" b="b"/>
              <a:pathLst>
                <a:path w="11204010" h="6985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-5400000">
            <a:off x="3096400" y="3876816"/>
            <a:ext cx="6023013" cy="269687"/>
            <a:chOff x="0" y="0"/>
            <a:chExt cx="9621520" cy="276860"/>
          </a:xfrm>
        </p:grpSpPr>
        <p:sp>
          <p:nvSpPr>
            <p:cNvPr id="12" name="Freeform 12"/>
            <p:cNvSpPr/>
            <p:nvPr/>
          </p:nvSpPr>
          <p:spPr>
            <a:xfrm>
              <a:off x="253365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304038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0269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05257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270" y="11430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593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5080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01473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5201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354584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759713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810387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860933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911605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709040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55714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60782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506476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658368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6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33" name="Group 33"/>
          <p:cNvGrpSpPr/>
          <p:nvPr/>
        </p:nvGrpSpPr>
        <p:grpSpPr>
          <a:xfrm>
            <a:off x="-19050" y="-201831"/>
            <a:ext cx="12645628" cy="697635"/>
            <a:chOff x="0" y="0"/>
            <a:chExt cx="16860838" cy="930181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7"/>
            <a:srcRect t="47931" b="47931"/>
            <a:stretch>
              <a:fillRect/>
            </a:stretch>
          </p:blipFill>
          <p:spPr>
            <a:xfrm>
              <a:off x="0" y="0"/>
              <a:ext cx="16860838" cy="930181"/>
            </a:xfrm>
            <a:prstGeom prst="rect">
              <a:avLst/>
            </a:prstGeom>
          </p:spPr>
        </p:pic>
      </p:grpSp>
      <p:grpSp>
        <p:nvGrpSpPr>
          <p:cNvPr id="35" name="Group 35"/>
          <p:cNvGrpSpPr/>
          <p:nvPr/>
        </p:nvGrpSpPr>
        <p:grpSpPr>
          <a:xfrm>
            <a:off x="3396258" y="-17859"/>
            <a:ext cx="5279522" cy="1117243"/>
            <a:chOff x="0" y="0"/>
            <a:chExt cx="7162878" cy="151638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162878" cy="1516380"/>
            </a:xfrm>
            <a:custGeom>
              <a:avLst/>
              <a:gdLst/>
              <a:ahLst/>
              <a:cxnLst/>
              <a:rect l="l" t="t" r="r" b="b"/>
              <a:pathLst>
                <a:path w="7162878" h="1516380">
                  <a:moveTo>
                    <a:pt x="7162878" y="0"/>
                  </a:moveTo>
                  <a:lnTo>
                    <a:pt x="0" y="0"/>
                  </a:lnTo>
                  <a:lnTo>
                    <a:pt x="345440" y="758190"/>
                  </a:lnTo>
                  <a:lnTo>
                    <a:pt x="0" y="1516380"/>
                  </a:lnTo>
                  <a:lnTo>
                    <a:pt x="7162878" y="1516380"/>
                  </a:lnTo>
                  <a:lnTo>
                    <a:pt x="6816168" y="758190"/>
                  </a:lnTo>
                  <a:close/>
                </a:path>
              </a:pathLst>
            </a:custGeom>
            <a:solidFill>
              <a:srgbClr val="CD661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Freeform 37"/>
          <p:cNvSpPr/>
          <p:nvPr/>
        </p:nvSpPr>
        <p:spPr>
          <a:xfrm rot="-3204606">
            <a:off x="4191616" y="3026689"/>
            <a:ext cx="1824565" cy="1504466"/>
          </a:xfrm>
          <a:custGeom>
            <a:avLst/>
            <a:gdLst/>
            <a:ahLst/>
            <a:cxnLst/>
            <a:rect l="l" t="t" r="r" b="b"/>
            <a:pathLst>
              <a:path w="1824565" h="1504466">
                <a:moveTo>
                  <a:pt x="0" y="0"/>
                </a:moveTo>
                <a:lnTo>
                  <a:pt x="1824565" y="0"/>
                </a:lnTo>
                <a:lnTo>
                  <a:pt x="1824565" y="1504466"/>
                </a:lnTo>
                <a:lnTo>
                  <a:pt x="0" y="15044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42" b="-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2781941" y="1251784"/>
            <a:ext cx="2706968" cy="2441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8"/>
              </a:lnSpc>
            </a:pPr>
            <a:r>
              <a:rPr lang="en-US" sz="2736" spc="164">
                <a:solidFill>
                  <a:srgbClr val="000000"/>
                </a:solidFill>
                <a:latin typeface="Kite One Italics"/>
              </a:rPr>
              <a:t>I don't have any symptoms. </a:t>
            </a:r>
          </a:p>
          <a:p>
            <a:pPr algn="ctr">
              <a:lnSpc>
                <a:spcPts val="3228"/>
              </a:lnSpc>
            </a:pPr>
            <a:endParaRPr lang="en-US" sz="2736" spc="164">
              <a:solidFill>
                <a:srgbClr val="000000"/>
              </a:solidFill>
              <a:latin typeface="Kite One Italics"/>
            </a:endParaRPr>
          </a:p>
          <a:p>
            <a:pPr algn="ctr">
              <a:lnSpc>
                <a:spcPts val="3228"/>
              </a:lnSpc>
            </a:pPr>
            <a:r>
              <a:rPr lang="en-US" sz="2736" spc="164">
                <a:solidFill>
                  <a:srgbClr val="000000"/>
                </a:solidFill>
                <a:latin typeface="Kite One Italics"/>
              </a:rPr>
              <a:t>Could I still have hepatitis B?</a:t>
            </a:r>
          </a:p>
        </p:txBody>
      </p:sp>
      <p:sp>
        <p:nvSpPr>
          <p:cNvPr id="39" name="Freeform 39"/>
          <p:cNvSpPr/>
          <p:nvPr/>
        </p:nvSpPr>
        <p:spPr>
          <a:xfrm>
            <a:off x="-19050" y="3560186"/>
            <a:ext cx="3919595" cy="3297814"/>
          </a:xfrm>
          <a:custGeom>
            <a:avLst/>
            <a:gdLst/>
            <a:ahLst/>
            <a:cxnLst/>
            <a:rect l="l" t="t" r="r" b="b"/>
            <a:pathLst>
              <a:path w="3919595" h="3297814">
                <a:moveTo>
                  <a:pt x="0" y="0"/>
                </a:moveTo>
                <a:lnTo>
                  <a:pt x="3919595" y="0"/>
                </a:lnTo>
                <a:lnTo>
                  <a:pt x="3919595" y="3297814"/>
                </a:lnTo>
                <a:lnTo>
                  <a:pt x="0" y="32978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905" r="-89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TextBox 40"/>
          <p:cNvSpPr txBox="1"/>
          <p:nvPr/>
        </p:nvSpPr>
        <p:spPr>
          <a:xfrm>
            <a:off x="3762029" y="197305"/>
            <a:ext cx="4552950" cy="718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5"/>
              </a:lnSpc>
            </a:pPr>
            <a:endParaRPr/>
          </a:p>
        </p:txBody>
      </p:sp>
      <p:sp>
        <p:nvSpPr>
          <p:cNvPr id="41" name="TextBox 41"/>
          <p:cNvSpPr txBox="1"/>
          <p:nvPr/>
        </p:nvSpPr>
        <p:spPr>
          <a:xfrm rot="85348">
            <a:off x="7308902" y="1302163"/>
            <a:ext cx="1589700" cy="525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6"/>
              </a:lnSpc>
            </a:pPr>
            <a:r>
              <a:rPr lang="en-US" sz="3054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263090" y="1964483"/>
            <a:ext cx="3680326" cy="1025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6"/>
              </a:lnSpc>
            </a:pPr>
            <a:r>
              <a:rPr lang="en-US" sz="2336" spc="140">
                <a:solidFill>
                  <a:srgbClr val="000000"/>
                </a:solidFill>
                <a:latin typeface="Kite One Italics"/>
              </a:rPr>
              <a:t>Most people with hepatitis B do not have any symptoms!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227031" y="34487"/>
            <a:ext cx="5600700" cy="45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#1: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332210" y="476755"/>
            <a:ext cx="3343275" cy="523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Symptoms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376026" y="53718"/>
            <a:ext cx="13053478" cy="660797"/>
            <a:chOff x="0" y="0"/>
            <a:chExt cx="11188695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11188695" cy="69850"/>
            </a:xfrm>
            <a:custGeom>
              <a:avLst/>
              <a:gdLst/>
              <a:ahLst/>
              <a:cxnLst/>
              <a:rect l="l" t="t" r="r" b="b"/>
              <a:pathLst>
                <a:path w="11188695" h="69850">
                  <a:moveTo>
                    <a:pt x="10897865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88695" y="69850"/>
                  </a:lnTo>
                  <a:lnTo>
                    <a:pt x="11188695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E69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414357" y="242264"/>
              <a:ext cx="51562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2788303" y="3866167"/>
            <a:ext cx="1537352" cy="559564"/>
          </a:xfrm>
          <a:custGeom>
            <a:avLst/>
            <a:gdLst/>
            <a:ahLst/>
            <a:cxnLst/>
            <a:rect l="l" t="t" r="r" b="b"/>
            <a:pathLst>
              <a:path w="1537352" h="559564">
                <a:moveTo>
                  <a:pt x="0" y="0"/>
                </a:moveTo>
                <a:lnTo>
                  <a:pt x="1537352" y="0"/>
                </a:lnTo>
                <a:lnTo>
                  <a:pt x="1537352" y="559564"/>
                </a:lnTo>
                <a:lnTo>
                  <a:pt x="0" y="5595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87370" b="-873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2788303" y="1679206"/>
            <a:ext cx="1876366" cy="551453"/>
          </a:xfrm>
          <a:custGeom>
            <a:avLst/>
            <a:gdLst/>
            <a:ahLst/>
            <a:cxnLst/>
            <a:rect l="l" t="t" r="r" b="b"/>
            <a:pathLst>
              <a:path w="1876366" h="551453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20129" b="-1201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0" y="2383059"/>
            <a:ext cx="3843006" cy="4474941"/>
          </a:xfrm>
          <a:custGeom>
            <a:avLst/>
            <a:gdLst/>
            <a:ahLst/>
            <a:cxnLst/>
            <a:rect l="l" t="t" r="r" b="b"/>
            <a:pathLst>
              <a:path w="3843006" h="4474941">
                <a:moveTo>
                  <a:pt x="0" y="0"/>
                </a:moveTo>
                <a:lnTo>
                  <a:pt x="3843006" y="0"/>
                </a:lnTo>
                <a:lnTo>
                  <a:pt x="3843006" y="4474941"/>
                </a:lnTo>
                <a:lnTo>
                  <a:pt x="0" y="44749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3865" r="-784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-35719" y="1075529"/>
            <a:ext cx="12268200" cy="44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231F1F"/>
                </a:solidFill>
                <a:latin typeface="Libre Baskerville Bold"/>
              </a:rPr>
              <a:t>Most people with hepatitis B don’t have any symptoms.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74914" y="2405503"/>
            <a:ext cx="8346096" cy="684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45">
                <a:solidFill>
                  <a:srgbClr val="000000"/>
                </a:solidFill>
                <a:latin typeface="Kite One"/>
              </a:rPr>
              <a:t>People may be used to treating illnesses only when they have symptoms. People may not have a sense of urgency to get tested.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330517" y="4553341"/>
            <a:ext cx="8490493" cy="55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Let community members know that people with hepatitis B often have no symptoms, even though their liver could be damaged. 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357562" y="5321642"/>
            <a:ext cx="8652801" cy="55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Remind people that they have the power to improve their health now, to prevent serious liver problems in the future.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722489" y="160596"/>
            <a:ext cx="4752975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357562" y="6145023"/>
            <a:ext cx="8148638" cy="538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"/>
              </a:rPr>
              <a:t>The hepatitis B test is a simple blood test. It is the only way to know your status!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37968" y="3967559"/>
            <a:ext cx="1289401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959419" y="1770952"/>
            <a:ext cx="1587644" cy="34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Remember: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6107906" y="357188"/>
            <a:ext cx="6518672" cy="7289874"/>
          </a:xfrm>
          <a:custGeom>
            <a:avLst/>
            <a:gdLst/>
            <a:ahLst/>
            <a:cxnLst/>
            <a:rect l="l" t="t" r="r" b="b"/>
            <a:pathLst>
              <a:path w="6518672" h="7289874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r="-591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 rot="5400000">
            <a:off x="3106084" y="3526480"/>
            <a:ext cx="5947172" cy="660797"/>
            <a:chOff x="0" y="0"/>
            <a:chExt cx="5097576" cy="571500"/>
          </a:xfrm>
        </p:grpSpPr>
        <p:sp>
          <p:nvSpPr>
            <p:cNvPr id="5" name="Freeform 5"/>
            <p:cNvSpPr/>
            <p:nvPr/>
          </p:nvSpPr>
          <p:spPr>
            <a:xfrm>
              <a:off x="0" y="255270"/>
              <a:ext cx="5097576" cy="69850"/>
            </a:xfrm>
            <a:custGeom>
              <a:avLst/>
              <a:gdLst/>
              <a:ahLst/>
              <a:cxnLst/>
              <a:rect l="l" t="t" r="r" b="b"/>
              <a:pathLst>
                <a:path w="5097576" h="69850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ABDC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17690" b="765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>
            <a:off x="6107906" y="403799"/>
            <a:ext cx="7579684" cy="7258734"/>
          </a:xfrm>
          <a:custGeom>
            <a:avLst/>
            <a:gdLst/>
            <a:ahLst/>
            <a:cxnLst/>
            <a:rect l="l" t="t" r="r" b="b"/>
            <a:pathLst>
              <a:path w="7579684" h="7258734">
                <a:moveTo>
                  <a:pt x="0" y="0"/>
                </a:moveTo>
                <a:lnTo>
                  <a:pt x="7579684" y="0"/>
                </a:lnTo>
                <a:lnTo>
                  <a:pt x="7579684" y="7258734"/>
                </a:lnTo>
                <a:lnTo>
                  <a:pt x="0" y="72587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536" r="-26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 rot="-5400000">
            <a:off x="3068163" y="3867281"/>
            <a:ext cx="6023013" cy="269687"/>
            <a:chOff x="0" y="0"/>
            <a:chExt cx="9621520" cy="276860"/>
          </a:xfrm>
        </p:grpSpPr>
        <p:sp>
          <p:nvSpPr>
            <p:cNvPr id="10" name="Freeform 10"/>
            <p:cNvSpPr/>
            <p:nvPr/>
          </p:nvSpPr>
          <p:spPr>
            <a:xfrm>
              <a:off x="253365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04038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0269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405257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70" y="11430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5593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080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1473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5201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4584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759713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810387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860933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911605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709040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55714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60782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506476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658368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396258" y="-35719"/>
            <a:ext cx="5279522" cy="1117243"/>
            <a:chOff x="0" y="0"/>
            <a:chExt cx="7039363" cy="1489658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-376026" y="53718"/>
            <a:ext cx="13089249" cy="660797"/>
            <a:chOff x="0" y="0"/>
            <a:chExt cx="11219357" cy="571500"/>
          </a:xfrm>
        </p:grpSpPr>
        <p:sp>
          <p:nvSpPr>
            <p:cNvPr id="34" name="Freeform 34"/>
            <p:cNvSpPr/>
            <p:nvPr/>
          </p:nvSpPr>
          <p:spPr>
            <a:xfrm>
              <a:off x="0" y="255270"/>
              <a:ext cx="11219357" cy="69850"/>
            </a:xfrm>
            <a:custGeom>
              <a:avLst/>
              <a:gdLst/>
              <a:ahLst/>
              <a:cxnLst/>
              <a:rect l="l" t="t" r="r" b="b"/>
              <a:pathLst>
                <a:path w="11219357" h="69850">
                  <a:moveTo>
                    <a:pt x="1092852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19357" y="69850"/>
                  </a:lnTo>
                  <a:lnTo>
                    <a:pt x="11219357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3306961" y="228364"/>
            <a:ext cx="560070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#2</a:t>
            </a:r>
          </a:p>
        </p:txBody>
      </p:sp>
      <p:sp>
        <p:nvSpPr>
          <p:cNvPr id="36" name="Freeform 36"/>
          <p:cNvSpPr/>
          <p:nvPr/>
        </p:nvSpPr>
        <p:spPr>
          <a:xfrm rot="-2165400">
            <a:off x="4117583" y="2887604"/>
            <a:ext cx="1774413" cy="1463112"/>
          </a:xfrm>
          <a:custGeom>
            <a:avLst/>
            <a:gdLst/>
            <a:ahLst/>
            <a:cxnLst/>
            <a:rect l="l" t="t" r="r" b="b"/>
            <a:pathLst>
              <a:path w="1774413" h="1463112">
                <a:moveTo>
                  <a:pt x="0" y="0"/>
                </a:moveTo>
                <a:lnTo>
                  <a:pt x="1774413" y="0"/>
                </a:lnTo>
                <a:lnTo>
                  <a:pt x="1774413" y="1463112"/>
                </a:lnTo>
                <a:lnTo>
                  <a:pt x="0" y="14631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42" b="-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-376026" y="53718"/>
            <a:ext cx="13071345" cy="660797"/>
            <a:chOff x="0" y="0"/>
            <a:chExt cx="11204010" cy="571500"/>
          </a:xfrm>
        </p:grpSpPr>
        <p:sp>
          <p:nvSpPr>
            <p:cNvPr id="39" name="Freeform 39"/>
            <p:cNvSpPr/>
            <p:nvPr/>
          </p:nvSpPr>
          <p:spPr>
            <a:xfrm>
              <a:off x="0" y="255270"/>
              <a:ext cx="11204010" cy="69850"/>
            </a:xfrm>
            <a:custGeom>
              <a:avLst/>
              <a:gdLst/>
              <a:ahLst/>
              <a:cxnLst/>
              <a:rect l="l" t="t" r="r" b="b"/>
              <a:pathLst>
                <a:path w="11204010" h="6985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1" name="Picture 41"/>
            <p:cNvPicPr>
              <a:picLocks noChangeAspect="1"/>
            </p:cNvPicPr>
            <p:nvPr/>
          </p:nvPicPr>
          <p:blipFill>
            <a:blip r:embed="rId8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2" name="Group 42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9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4" name="Group 44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45" name="Picture 45"/>
            <p:cNvPicPr>
              <a:picLocks noChangeAspect="1"/>
            </p:cNvPicPr>
            <p:nvPr/>
          </p:nvPicPr>
          <p:blipFill>
            <a:blip r:embed="rId10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46" name="Group 46"/>
          <p:cNvGrpSpPr/>
          <p:nvPr/>
        </p:nvGrpSpPr>
        <p:grpSpPr>
          <a:xfrm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id="47" name="Group 47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E69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2748598" y="1099384"/>
            <a:ext cx="2576728" cy="2212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8"/>
              </a:lnSpc>
            </a:pPr>
            <a:r>
              <a:rPr lang="en-US" sz="2473" spc="148">
                <a:solidFill>
                  <a:srgbClr val="000000"/>
                </a:solidFill>
                <a:latin typeface="Kite One Italics"/>
              </a:rPr>
              <a:t>I haven’t done anything risky to get hepatitis B. </a:t>
            </a:r>
          </a:p>
          <a:p>
            <a:pPr algn="ctr">
              <a:lnSpc>
                <a:spcPts val="2918"/>
              </a:lnSpc>
            </a:pPr>
            <a:endParaRPr lang="en-US" sz="2473" spc="148">
              <a:solidFill>
                <a:srgbClr val="000000"/>
              </a:solidFill>
              <a:latin typeface="Kite One Italics"/>
            </a:endParaRPr>
          </a:p>
          <a:p>
            <a:pPr algn="ctr">
              <a:lnSpc>
                <a:spcPts val="2918"/>
              </a:lnSpc>
            </a:pPr>
            <a:r>
              <a:rPr lang="en-US" sz="2473" spc="148">
                <a:solidFill>
                  <a:srgbClr val="000000"/>
                </a:solidFill>
                <a:latin typeface="Kite One Italics"/>
              </a:rPr>
              <a:t>Could I still have it?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433728" y="1294564"/>
            <a:ext cx="1645169" cy="551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5"/>
              </a:lnSpc>
            </a:pPr>
            <a:r>
              <a:rPr lang="en-US" sz="3161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6336910" y="1932524"/>
            <a:ext cx="3838806" cy="653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9"/>
              </a:lnSpc>
            </a:pPr>
            <a:r>
              <a:rPr lang="en-US" sz="2219" spc="133">
                <a:solidFill>
                  <a:srgbClr val="000000"/>
                </a:solidFill>
                <a:latin typeface="Kite One Italics"/>
              </a:rPr>
              <a:t>Most people get hepatitis B as babies or children.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3227031" y="34487"/>
            <a:ext cx="5600700" cy="45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#2: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4332210" y="476755"/>
            <a:ext cx="3343275" cy="523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Transmission</a:t>
            </a:r>
          </a:p>
        </p:txBody>
      </p:sp>
      <p:sp>
        <p:nvSpPr>
          <p:cNvPr id="55" name="Freeform 55"/>
          <p:cNvSpPr/>
          <p:nvPr/>
        </p:nvSpPr>
        <p:spPr>
          <a:xfrm>
            <a:off x="-19050" y="3560186"/>
            <a:ext cx="3919595" cy="3270279"/>
          </a:xfrm>
          <a:custGeom>
            <a:avLst/>
            <a:gdLst/>
            <a:ahLst/>
            <a:cxnLst/>
            <a:rect l="l" t="t" r="r" b="b"/>
            <a:pathLst>
              <a:path w="3919595" h="3270279">
                <a:moveTo>
                  <a:pt x="0" y="0"/>
                </a:moveTo>
                <a:lnTo>
                  <a:pt x="3919595" y="0"/>
                </a:lnTo>
                <a:lnTo>
                  <a:pt x="3919595" y="3270279"/>
                </a:lnTo>
                <a:lnTo>
                  <a:pt x="0" y="32702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8413" r="-8413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376026" y="53718"/>
            <a:ext cx="13035572" cy="660797"/>
            <a:chOff x="0" y="0"/>
            <a:chExt cx="11173347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11173347" cy="69850"/>
            </a:xfrm>
            <a:custGeom>
              <a:avLst/>
              <a:gdLst/>
              <a:ahLst/>
              <a:cxnLst/>
              <a:rect l="l" t="t" r="r" b="b"/>
              <a:pathLst>
                <a:path w="11173347" h="69850">
                  <a:moveTo>
                    <a:pt x="1088251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3347" y="69850"/>
                  </a:lnTo>
                  <a:lnTo>
                    <a:pt x="11173347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E69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414357" y="242264"/>
              <a:ext cx="51562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3843006" y="4110248"/>
            <a:ext cx="1537352" cy="559564"/>
          </a:xfrm>
          <a:custGeom>
            <a:avLst/>
            <a:gdLst/>
            <a:ahLst/>
            <a:cxnLst/>
            <a:rect l="l" t="t" r="r" b="b"/>
            <a:pathLst>
              <a:path w="1537352" h="559564">
                <a:moveTo>
                  <a:pt x="0" y="0"/>
                </a:moveTo>
                <a:lnTo>
                  <a:pt x="1537352" y="0"/>
                </a:lnTo>
                <a:lnTo>
                  <a:pt x="1537352" y="559564"/>
                </a:lnTo>
                <a:lnTo>
                  <a:pt x="0" y="5595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87370" b="-873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2964656" y="1732359"/>
            <a:ext cx="1876366" cy="551453"/>
          </a:xfrm>
          <a:custGeom>
            <a:avLst/>
            <a:gdLst/>
            <a:ahLst/>
            <a:cxnLst/>
            <a:rect l="l" t="t" r="r" b="b"/>
            <a:pathLst>
              <a:path w="1876366" h="551453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20129" b="-1201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35719" y="1125599"/>
            <a:ext cx="12201525" cy="338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9"/>
              </a:lnSpc>
            </a:pPr>
            <a:r>
              <a:rPr lang="en-US" sz="2064">
                <a:solidFill>
                  <a:srgbClr val="231F1F"/>
                </a:solidFill>
                <a:latin typeface="Libre Baskerville Bold"/>
              </a:rPr>
              <a:t>Most people living with hepatitis B get the virus at birth or early childhood. 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91393" y="2617831"/>
            <a:ext cx="8494129" cy="57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4"/>
              </a:lnSpc>
            </a:pPr>
            <a:r>
              <a:rPr lang="en-US" sz="2012" spc="80">
                <a:solidFill>
                  <a:srgbClr val="000000"/>
                </a:solidFill>
                <a:latin typeface="Kite One"/>
              </a:rPr>
              <a:t>Some people associate hepatitis B with unhealthy or risky behaviors. People may not be aware of how most people contract the virus.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09025" y="4981898"/>
            <a:ext cx="7691123" cy="804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 Italics"/>
              </a:rPr>
              <a:t>Reinforce the most common way hepatitis B is transmitted; which is through blood contact at birth or contact with blood of someone living with hepatitis B during early childhood.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544514" y="5910124"/>
            <a:ext cx="7536056" cy="571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257"/>
              </a:lnSpc>
              <a:buFont typeface="Arial"/>
              <a:buChar char="•"/>
            </a:pPr>
            <a:r>
              <a:rPr lang="en-US" sz="1820" spc="72">
                <a:solidFill>
                  <a:srgbClr val="000000"/>
                </a:solidFill>
                <a:latin typeface="Kite One Italics"/>
              </a:rPr>
              <a:t>Reminding them that hepatitis B is one of the world’s most common viruses may be helpful in normalizing testing.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21494" y="125064"/>
            <a:ext cx="4752975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966982" y="4218759"/>
            <a:ext cx="1289401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161109" y="1832550"/>
            <a:ext cx="1984599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Remember:</a:t>
            </a:r>
          </a:p>
        </p:txBody>
      </p:sp>
      <p:sp>
        <p:nvSpPr>
          <p:cNvPr id="24" name="Freeform 24"/>
          <p:cNvSpPr/>
          <p:nvPr/>
        </p:nvSpPr>
        <p:spPr>
          <a:xfrm>
            <a:off x="0" y="2383059"/>
            <a:ext cx="3843006" cy="4474941"/>
          </a:xfrm>
          <a:custGeom>
            <a:avLst/>
            <a:gdLst/>
            <a:ahLst/>
            <a:cxnLst/>
            <a:rect l="l" t="t" r="r" b="b"/>
            <a:pathLst>
              <a:path w="3843006" h="4474941">
                <a:moveTo>
                  <a:pt x="0" y="0"/>
                </a:moveTo>
                <a:lnTo>
                  <a:pt x="3843006" y="0"/>
                </a:lnTo>
                <a:lnTo>
                  <a:pt x="3843006" y="4474941"/>
                </a:lnTo>
                <a:lnTo>
                  <a:pt x="0" y="44749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3865" r="-7849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6107906" y="340296"/>
            <a:ext cx="6518672" cy="7289874"/>
          </a:xfrm>
          <a:custGeom>
            <a:avLst/>
            <a:gdLst/>
            <a:ahLst/>
            <a:cxnLst/>
            <a:rect l="l" t="t" r="r" b="b"/>
            <a:pathLst>
              <a:path w="6518672" h="7289874">
                <a:moveTo>
                  <a:pt x="0" y="0"/>
                </a:moveTo>
                <a:lnTo>
                  <a:pt x="6518672" y="0"/>
                </a:lnTo>
                <a:lnTo>
                  <a:pt x="6518672" y="7289874"/>
                </a:lnTo>
                <a:lnTo>
                  <a:pt x="0" y="728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915" r="-59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107906" y="403799"/>
            <a:ext cx="7579684" cy="7258734"/>
          </a:xfrm>
          <a:custGeom>
            <a:avLst/>
            <a:gdLst/>
            <a:ahLst/>
            <a:cxnLst/>
            <a:rect l="l" t="t" r="r" b="b"/>
            <a:pathLst>
              <a:path w="7579684" h="7258734">
                <a:moveTo>
                  <a:pt x="0" y="0"/>
                </a:moveTo>
                <a:lnTo>
                  <a:pt x="7579684" y="0"/>
                </a:lnTo>
                <a:lnTo>
                  <a:pt x="7579684" y="7258734"/>
                </a:lnTo>
                <a:lnTo>
                  <a:pt x="0" y="72587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536" r="-26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 rot="5400000">
            <a:off x="3143250" y="3636739"/>
            <a:ext cx="5947172" cy="660797"/>
            <a:chOff x="0" y="0"/>
            <a:chExt cx="5097576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5097576" cy="69850"/>
            </a:xfrm>
            <a:custGeom>
              <a:avLst/>
              <a:gdLst/>
              <a:ahLst/>
              <a:cxnLst/>
              <a:rect l="l" t="t" r="r" b="b"/>
              <a:pathLst>
                <a:path w="5097576" h="69850">
                  <a:moveTo>
                    <a:pt x="480674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5097576" y="69850"/>
                  </a:lnTo>
                  <a:lnTo>
                    <a:pt x="5097576" y="0"/>
                  </a:lnTo>
                  <a:close/>
                </a:path>
              </a:pathLst>
            </a:custGeom>
            <a:solidFill>
              <a:srgbClr val="3ABDC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17690" b="76501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-5400000">
            <a:off x="3096400" y="3890243"/>
            <a:ext cx="6023013" cy="269687"/>
            <a:chOff x="0" y="0"/>
            <a:chExt cx="9621520" cy="276860"/>
          </a:xfrm>
        </p:grpSpPr>
        <p:sp>
          <p:nvSpPr>
            <p:cNvPr id="10" name="Freeform 10"/>
            <p:cNvSpPr/>
            <p:nvPr/>
          </p:nvSpPr>
          <p:spPr>
            <a:xfrm>
              <a:off x="253365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04038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0269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405257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70" y="11430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60">
                  <a:moveTo>
                    <a:pt x="125730" y="0"/>
                  </a:moveTo>
                  <a:cubicBezTo>
                    <a:pt x="92710" y="0"/>
                    <a:pt x="59690" y="13970"/>
                    <a:pt x="36830" y="36830"/>
                  </a:cubicBezTo>
                  <a:cubicBezTo>
                    <a:pt x="12700" y="59690"/>
                    <a:pt x="0" y="92710"/>
                    <a:pt x="0" y="125730"/>
                  </a:cubicBezTo>
                  <a:cubicBezTo>
                    <a:pt x="0" y="158750"/>
                    <a:pt x="13970" y="191770"/>
                    <a:pt x="36830" y="214630"/>
                  </a:cubicBezTo>
                  <a:cubicBezTo>
                    <a:pt x="59690" y="238760"/>
                    <a:pt x="92710" y="251460"/>
                    <a:pt x="125730" y="251460"/>
                  </a:cubicBezTo>
                  <a:cubicBezTo>
                    <a:pt x="158750" y="251460"/>
                    <a:pt x="191770" y="237490"/>
                    <a:pt x="214630" y="214630"/>
                  </a:cubicBezTo>
                  <a:cubicBezTo>
                    <a:pt x="238760" y="191770"/>
                    <a:pt x="251460" y="158750"/>
                    <a:pt x="251460" y="125730"/>
                  </a:cubicBezTo>
                  <a:cubicBezTo>
                    <a:pt x="251460" y="92710"/>
                    <a:pt x="237490" y="59690"/>
                    <a:pt x="214630" y="36830"/>
                  </a:cubicBezTo>
                  <a:cubicBezTo>
                    <a:pt x="191770" y="13970"/>
                    <a:pt x="158750" y="0"/>
                    <a:pt x="125730" y="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5593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0800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1473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5201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4584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759713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4311" y="0"/>
                    <a:pt x="125731" y="0"/>
                  </a:cubicBezTo>
                  <a:cubicBezTo>
                    <a:pt x="55881" y="0"/>
                    <a:pt x="0" y="57150"/>
                    <a:pt x="0" y="125730"/>
                  </a:cubicBezTo>
                  <a:cubicBezTo>
                    <a:pt x="0" y="195580"/>
                    <a:pt x="55881" y="251460"/>
                    <a:pt x="125731" y="251460"/>
                  </a:cubicBezTo>
                  <a:cubicBezTo>
                    <a:pt x="195581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810387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860933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911605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7090409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1" y="125730"/>
                  </a:moveTo>
                  <a:cubicBezTo>
                    <a:pt x="251461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1" y="195580"/>
                    <a:pt x="251461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557149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607822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5880" y="251460"/>
                    <a:pt x="125730" y="251460"/>
                  </a:cubicBezTo>
                  <a:cubicBezTo>
                    <a:pt x="19431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5064760" y="11430"/>
              <a:ext cx="251460" cy="252730"/>
            </a:xfrm>
            <a:custGeom>
              <a:avLst/>
              <a:gdLst/>
              <a:ahLst/>
              <a:cxnLst/>
              <a:rect l="l" t="t" r="r" b="b"/>
              <a:pathLst>
                <a:path w="251460" h="252730">
                  <a:moveTo>
                    <a:pt x="251460" y="125730"/>
                  </a:moveTo>
                  <a:cubicBezTo>
                    <a:pt x="251460" y="55880"/>
                    <a:pt x="19431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6583680" y="11430"/>
              <a:ext cx="251461" cy="252730"/>
            </a:xfrm>
            <a:custGeom>
              <a:avLst/>
              <a:gdLst/>
              <a:ahLst/>
              <a:cxnLst/>
              <a:rect l="l" t="t" r="r" b="b"/>
              <a:pathLst>
                <a:path w="251461" h="252730">
                  <a:moveTo>
                    <a:pt x="251460" y="125730"/>
                  </a:moveTo>
                  <a:cubicBezTo>
                    <a:pt x="251460" y="55880"/>
                    <a:pt x="195580" y="0"/>
                    <a:pt x="125730" y="0"/>
                  </a:cubicBezTo>
                  <a:cubicBezTo>
                    <a:pt x="55880" y="0"/>
                    <a:pt x="0" y="57150"/>
                    <a:pt x="0" y="125730"/>
                  </a:cubicBezTo>
                  <a:cubicBezTo>
                    <a:pt x="0" y="195580"/>
                    <a:pt x="57150" y="251460"/>
                    <a:pt x="125730" y="251460"/>
                  </a:cubicBezTo>
                  <a:cubicBezTo>
                    <a:pt x="195580" y="252730"/>
                    <a:pt x="251460" y="195580"/>
                    <a:pt x="251460" y="125730"/>
                  </a:cubicBezTo>
                  <a:close/>
                </a:path>
              </a:pathLst>
            </a:custGeom>
            <a:solidFill>
              <a:srgbClr val="F2672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61D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-376026" y="53718"/>
            <a:ext cx="13090053" cy="660797"/>
            <a:chOff x="0" y="0"/>
            <a:chExt cx="11220046" cy="571500"/>
          </a:xfrm>
        </p:grpSpPr>
        <p:sp>
          <p:nvSpPr>
            <p:cNvPr id="34" name="Freeform 34"/>
            <p:cNvSpPr/>
            <p:nvPr/>
          </p:nvSpPr>
          <p:spPr>
            <a:xfrm>
              <a:off x="0" y="255270"/>
              <a:ext cx="11220046" cy="69850"/>
            </a:xfrm>
            <a:custGeom>
              <a:avLst/>
              <a:gdLst/>
              <a:ahLst/>
              <a:cxnLst/>
              <a:rect l="l" t="t" r="r" b="b"/>
              <a:pathLst>
                <a:path w="11220046" h="69850">
                  <a:moveTo>
                    <a:pt x="1092921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20046" y="69850"/>
                  </a:lnTo>
                  <a:lnTo>
                    <a:pt x="11220046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3288060" y="201505"/>
            <a:ext cx="560070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Misconception #3</a:t>
            </a:r>
          </a:p>
        </p:txBody>
      </p:sp>
      <p:sp>
        <p:nvSpPr>
          <p:cNvPr id="36" name="Freeform 36"/>
          <p:cNvSpPr/>
          <p:nvPr/>
        </p:nvSpPr>
        <p:spPr>
          <a:xfrm rot="-1122613">
            <a:off x="4076568" y="2303806"/>
            <a:ext cx="1660967" cy="1369570"/>
          </a:xfrm>
          <a:custGeom>
            <a:avLst/>
            <a:gdLst/>
            <a:ahLst/>
            <a:cxnLst/>
            <a:rect l="l" t="t" r="r" b="b"/>
            <a:pathLst>
              <a:path w="1660967" h="1369570">
                <a:moveTo>
                  <a:pt x="0" y="0"/>
                </a:moveTo>
                <a:lnTo>
                  <a:pt x="1660968" y="0"/>
                </a:lnTo>
                <a:lnTo>
                  <a:pt x="1660968" y="1369570"/>
                </a:lnTo>
                <a:lnTo>
                  <a:pt x="0" y="13695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42" b="-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-389189" y="53718"/>
            <a:ext cx="13071345" cy="660797"/>
            <a:chOff x="0" y="0"/>
            <a:chExt cx="11204010" cy="571500"/>
          </a:xfrm>
        </p:grpSpPr>
        <p:sp>
          <p:nvSpPr>
            <p:cNvPr id="39" name="Freeform 39"/>
            <p:cNvSpPr/>
            <p:nvPr/>
          </p:nvSpPr>
          <p:spPr>
            <a:xfrm>
              <a:off x="0" y="255270"/>
              <a:ext cx="11204010" cy="69850"/>
            </a:xfrm>
            <a:custGeom>
              <a:avLst/>
              <a:gdLst/>
              <a:ahLst/>
              <a:cxnLst/>
              <a:rect l="l" t="t" r="r" b="b"/>
              <a:pathLst>
                <a:path w="11204010" h="69850">
                  <a:moveTo>
                    <a:pt x="109131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010" y="69850"/>
                  </a:lnTo>
                  <a:lnTo>
                    <a:pt x="11204010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1" name="Picture 41"/>
            <p:cNvPicPr>
              <a:picLocks noChangeAspect="1"/>
            </p:cNvPicPr>
            <p:nvPr/>
          </p:nvPicPr>
          <p:blipFill>
            <a:blip r:embed="rId8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2" name="Group 42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9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44" name="Group 44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45" name="Picture 45"/>
            <p:cNvPicPr>
              <a:picLocks noChangeAspect="1"/>
            </p:cNvPicPr>
            <p:nvPr/>
          </p:nvPicPr>
          <p:blipFill>
            <a:blip r:embed="rId10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46" name="Group 46"/>
          <p:cNvGrpSpPr/>
          <p:nvPr/>
        </p:nvGrpSpPr>
        <p:grpSpPr>
          <a:xfrm>
            <a:off x="3396258" y="-17859"/>
            <a:ext cx="5279522" cy="1117243"/>
            <a:chOff x="0" y="0"/>
            <a:chExt cx="7039363" cy="1489658"/>
          </a:xfrm>
        </p:grpSpPr>
        <p:grpSp>
          <p:nvGrpSpPr>
            <p:cNvPr id="47" name="Group 47"/>
            <p:cNvGrpSpPr/>
            <p:nvPr/>
          </p:nvGrpSpPr>
          <p:grpSpPr>
            <a:xfrm>
              <a:off x="0" y="0"/>
              <a:ext cx="7039363" cy="1489658"/>
              <a:chOff x="0" y="0"/>
              <a:chExt cx="7162878" cy="151638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E69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487695" y="286886"/>
              <a:ext cx="60706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2032385" y="1108909"/>
            <a:ext cx="3643162" cy="1323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18" spc="181">
                <a:solidFill>
                  <a:srgbClr val="000000"/>
                </a:solidFill>
                <a:latin typeface="Kite One Italics"/>
              </a:rPr>
              <a:t>Are there treatments for hepatitis B?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530988" y="1183429"/>
            <a:ext cx="1660141" cy="556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5"/>
              </a:lnSpc>
            </a:pPr>
            <a:r>
              <a:rPr lang="en-US" sz="3189">
                <a:solidFill>
                  <a:srgbClr val="000000"/>
                </a:solidFill>
                <a:latin typeface="Libre Baskerville Bold"/>
              </a:rPr>
              <a:t>Yes.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6485144" y="1726709"/>
            <a:ext cx="3625414" cy="1082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3"/>
              </a:lnSpc>
            </a:pPr>
            <a:r>
              <a:rPr lang="en-US" sz="2426" spc="145">
                <a:solidFill>
                  <a:srgbClr val="000000"/>
                </a:solidFill>
                <a:latin typeface="Kite One Italics"/>
              </a:rPr>
              <a:t>Treatments are available that can help people stay healthy.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3227031" y="34487"/>
            <a:ext cx="5600700" cy="45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FFFFFF"/>
                </a:solidFill>
                <a:latin typeface="Kite One Bold"/>
              </a:rPr>
              <a:t>Misconception #3: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4332210" y="476755"/>
            <a:ext cx="3343275" cy="523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6"/>
              </a:lnSpc>
            </a:pPr>
            <a:r>
              <a:rPr lang="en-US" sz="3018">
                <a:solidFill>
                  <a:srgbClr val="FFFFFF"/>
                </a:solidFill>
                <a:latin typeface="Kite One Bold"/>
              </a:rPr>
              <a:t>Medical Care</a:t>
            </a:r>
          </a:p>
        </p:txBody>
      </p:sp>
      <p:sp>
        <p:nvSpPr>
          <p:cNvPr id="55" name="Freeform 55"/>
          <p:cNvSpPr/>
          <p:nvPr/>
        </p:nvSpPr>
        <p:spPr>
          <a:xfrm>
            <a:off x="-19050" y="3560186"/>
            <a:ext cx="3919595" cy="3270279"/>
          </a:xfrm>
          <a:custGeom>
            <a:avLst/>
            <a:gdLst/>
            <a:ahLst/>
            <a:cxnLst/>
            <a:rect l="l" t="t" r="r" b="b"/>
            <a:pathLst>
              <a:path w="3919595" h="3270279">
                <a:moveTo>
                  <a:pt x="0" y="0"/>
                </a:moveTo>
                <a:lnTo>
                  <a:pt x="3919595" y="0"/>
                </a:lnTo>
                <a:lnTo>
                  <a:pt x="3919595" y="3270279"/>
                </a:lnTo>
                <a:lnTo>
                  <a:pt x="0" y="32702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8413" r="-8413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2964656" y="1732359"/>
            <a:ext cx="1876366" cy="551453"/>
          </a:xfrm>
          <a:custGeom>
            <a:avLst/>
            <a:gdLst/>
            <a:ahLst/>
            <a:cxnLst/>
            <a:rect l="l" t="t" r="r" b="b"/>
            <a:pathLst>
              <a:path w="1876366" h="551453">
                <a:moveTo>
                  <a:pt x="0" y="0"/>
                </a:moveTo>
                <a:lnTo>
                  <a:pt x="1876366" y="0"/>
                </a:lnTo>
                <a:lnTo>
                  <a:pt x="1876366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20129" b="-1201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161109" y="1832550"/>
            <a:ext cx="1984599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Remember: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719" y="1057623"/>
            <a:ext cx="12201525" cy="44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7"/>
              </a:lnSpc>
            </a:pPr>
            <a:r>
              <a:rPr lang="en-US" sz="2641">
                <a:solidFill>
                  <a:srgbClr val="231F1F"/>
                </a:solidFill>
                <a:latin typeface="Libre Baskerville Bold"/>
              </a:rPr>
              <a:t>Treatments are available that can help people stay healthy.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-376026" y="53718"/>
            <a:ext cx="13072006" cy="660797"/>
            <a:chOff x="0" y="0"/>
            <a:chExt cx="11204577" cy="571500"/>
          </a:xfrm>
        </p:grpSpPr>
        <p:sp>
          <p:nvSpPr>
            <p:cNvPr id="11" name="Freeform 11"/>
            <p:cNvSpPr/>
            <p:nvPr/>
          </p:nvSpPr>
          <p:spPr>
            <a:xfrm>
              <a:off x="0" y="255270"/>
              <a:ext cx="11204577" cy="69850"/>
            </a:xfrm>
            <a:custGeom>
              <a:avLst/>
              <a:gdLst/>
              <a:ahLst/>
              <a:cxnLst/>
              <a:rect l="l" t="t" r="r" b="b"/>
              <a:pathLst>
                <a:path w="11204577" h="69850">
                  <a:moveTo>
                    <a:pt x="1091374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204577" y="69850"/>
                  </a:lnTo>
                  <a:lnTo>
                    <a:pt x="11204577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402096" y="2403332"/>
            <a:ext cx="7743825" cy="871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4"/>
              </a:lnSpc>
            </a:pPr>
            <a:r>
              <a:rPr lang="en-US" sz="2012" spc="120">
                <a:solidFill>
                  <a:srgbClr val="000000"/>
                </a:solidFill>
                <a:latin typeface="Kite One Italics"/>
              </a:rPr>
              <a:t>People may be worried that there is no cure for hepatitis B or that a hepatitis B diagnosis will change their whole life – but it doesn’t have to!</a:t>
            </a:r>
          </a:p>
        </p:txBody>
      </p:sp>
      <p:sp>
        <p:nvSpPr>
          <p:cNvPr id="13" name="Freeform 13"/>
          <p:cNvSpPr/>
          <p:nvPr/>
        </p:nvSpPr>
        <p:spPr>
          <a:xfrm>
            <a:off x="2956916" y="3625453"/>
            <a:ext cx="1537352" cy="551453"/>
          </a:xfrm>
          <a:custGeom>
            <a:avLst/>
            <a:gdLst/>
            <a:ahLst/>
            <a:cxnLst/>
            <a:rect l="l" t="t" r="r" b="b"/>
            <a:pathLst>
              <a:path w="1537352" h="551453">
                <a:moveTo>
                  <a:pt x="0" y="0"/>
                </a:moveTo>
                <a:lnTo>
                  <a:pt x="1537352" y="0"/>
                </a:lnTo>
                <a:lnTo>
                  <a:pt x="1537352" y="551453"/>
                </a:lnTo>
                <a:lnTo>
                  <a:pt x="0" y="5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89391" b="-893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3072092" y="3735297"/>
            <a:ext cx="1289401" cy="3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02096" y="5897155"/>
            <a:ext cx="8349312" cy="55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Hepatitis B can be managed effectively over time by seeing a doctor and taking treatment if it is needed.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6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>
            <a:off x="3843006" y="-10284"/>
            <a:ext cx="4485605" cy="949236"/>
            <a:chOff x="0" y="0"/>
            <a:chExt cx="5980806" cy="1265647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5980806" cy="1265647"/>
              <a:chOff x="0" y="0"/>
              <a:chExt cx="7162878" cy="15163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7162878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162878" h="1516380">
                    <a:moveTo>
                      <a:pt x="7162878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162878" y="1516380"/>
                    </a:lnTo>
                    <a:lnTo>
                      <a:pt x="6816168" y="758190"/>
                    </a:lnTo>
                    <a:close/>
                  </a:path>
                </a:pathLst>
              </a:custGeom>
              <a:solidFill>
                <a:srgbClr val="CE69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414357" y="242264"/>
              <a:ext cx="51562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722489" y="160876"/>
            <a:ext cx="4752975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FFFFFF"/>
                </a:solidFill>
                <a:latin typeface="Kite One Bold"/>
              </a:rPr>
              <a:t>Fact #3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402096" y="5075349"/>
            <a:ext cx="8590021" cy="538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Hepatitis B usually progresses slowly. The biggest danger is not knowing your status!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02096" y="4428710"/>
            <a:ext cx="8313593" cy="277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0583" lvl="1" indent="-150292">
              <a:lnSpc>
                <a:spcPts val="2148"/>
              </a:lnSpc>
              <a:buFont typeface="Arial"/>
              <a:buChar char="•"/>
            </a:pPr>
            <a:r>
              <a:rPr lang="en-US" sz="1820" spc="109">
                <a:solidFill>
                  <a:srgbClr val="000000"/>
                </a:solidFill>
                <a:latin typeface="Kite One Italics"/>
              </a:rPr>
              <a:t>People with hepatitis B can still live long, healthy and productive lives.</a:t>
            </a:r>
          </a:p>
        </p:txBody>
      </p:sp>
      <p:sp>
        <p:nvSpPr>
          <p:cNvPr id="25" name="Freeform 25"/>
          <p:cNvSpPr/>
          <p:nvPr/>
        </p:nvSpPr>
        <p:spPr>
          <a:xfrm>
            <a:off x="0" y="2383059"/>
            <a:ext cx="3843006" cy="4474941"/>
          </a:xfrm>
          <a:custGeom>
            <a:avLst/>
            <a:gdLst/>
            <a:ahLst/>
            <a:cxnLst/>
            <a:rect l="l" t="t" r="r" b="b"/>
            <a:pathLst>
              <a:path w="3843006" h="4474941">
                <a:moveTo>
                  <a:pt x="0" y="0"/>
                </a:moveTo>
                <a:lnTo>
                  <a:pt x="3843006" y="0"/>
                </a:lnTo>
                <a:lnTo>
                  <a:pt x="3843006" y="4474941"/>
                </a:lnTo>
                <a:lnTo>
                  <a:pt x="0" y="44749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3865" r="-7849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3344" y="-11906"/>
            <a:ext cx="12343424" cy="403799"/>
            <a:chOff x="0" y="0"/>
            <a:chExt cx="16457898" cy="5383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-1298538" y="451203"/>
            <a:ext cx="5133361" cy="6406797"/>
          </a:xfrm>
          <a:custGeom>
            <a:avLst/>
            <a:gdLst/>
            <a:ahLst/>
            <a:cxnLst/>
            <a:rect l="l" t="t" r="r" b="b"/>
            <a:pathLst>
              <a:path w="5133361" h="6406797">
                <a:moveTo>
                  <a:pt x="0" y="0"/>
                </a:moveTo>
                <a:lnTo>
                  <a:pt x="5133361" y="0"/>
                </a:lnTo>
                <a:lnTo>
                  <a:pt x="5133361" y="6406797"/>
                </a:lnTo>
                <a:lnTo>
                  <a:pt x="0" y="6406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535" r="-7979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-375047" y="61415"/>
            <a:ext cx="13217069" cy="660797"/>
            <a:chOff x="0" y="0"/>
            <a:chExt cx="11328916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11328916" cy="69850"/>
            </a:xfrm>
            <a:custGeom>
              <a:avLst/>
              <a:gdLst/>
              <a:ahLst/>
              <a:cxnLst/>
              <a:rect l="l" t="t" r="r" b="b"/>
              <a:pathLst>
                <a:path w="11328916" h="69850">
                  <a:moveTo>
                    <a:pt x="1103808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328916" y="69850"/>
                  </a:lnTo>
                  <a:lnTo>
                    <a:pt x="11328916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id="11" name="Freeform 11"/>
          <p:cNvSpPr/>
          <p:nvPr/>
        </p:nvSpPr>
        <p:spPr>
          <a:xfrm>
            <a:off x="0" y="451203"/>
            <a:ext cx="3779713" cy="6406797"/>
          </a:xfrm>
          <a:custGeom>
            <a:avLst/>
            <a:gdLst/>
            <a:ahLst/>
            <a:cxnLst/>
            <a:rect l="l" t="t" r="r" b="b"/>
            <a:pathLst>
              <a:path w="3779713" h="6406797">
                <a:moveTo>
                  <a:pt x="0" y="0"/>
                </a:moveTo>
                <a:lnTo>
                  <a:pt x="3779713" y="0"/>
                </a:lnTo>
                <a:lnTo>
                  <a:pt x="3779713" y="6406797"/>
                </a:lnTo>
                <a:lnTo>
                  <a:pt x="0" y="64067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0156" r="-7410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3070746" y="-40943"/>
            <a:ext cx="5731076" cy="1117243"/>
            <a:chOff x="0" y="0"/>
            <a:chExt cx="7641435" cy="1489658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7641435" cy="1489658"/>
              <a:chOff x="0" y="0"/>
              <a:chExt cx="7775515" cy="151638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7775515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7775515" h="1516380">
                    <a:moveTo>
                      <a:pt x="7775515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7775515" y="1516380"/>
                    </a:lnTo>
                    <a:lnTo>
                      <a:pt x="7428805" y="758190"/>
                    </a:lnTo>
                    <a:close/>
                  </a:path>
                </a:pathLst>
              </a:custGeom>
              <a:solidFill>
                <a:srgbClr val="89F9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487695" y="286886"/>
              <a:ext cx="6667500" cy="957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6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3554016" y="102751"/>
            <a:ext cx="4791075" cy="78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9"/>
              </a:lnSpc>
            </a:pPr>
            <a:r>
              <a:rPr lang="en-US" sz="4528">
                <a:solidFill>
                  <a:srgbClr val="0B299F"/>
                </a:solidFill>
                <a:latin typeface="Kite One Bold"/>
              </a:rPr>
              <a:t>Be Aware: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267977" y="1380381"/>
            <a:ext cx="6677286" cy="101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4"/>
              </a:lnSpc>
            </a:pPr>
            <a:r>
              <a:rPr lang="en-US" sz="3200">
                <a:solidFill>
                  <a:srgbClr val="000000"/>
                </a:solidFill>
                <a:latin typeface="Kite One Bold"/>
              </a:rPr>
              <a:t>There can be stigma and fear associated with hepatitis B.</a:t>
            </a:r>
          </a:p>
        </p:txBody>
      </p:sp>
      <p:sp>
        <p:nvSpPr>
          <p:cNvPr id="18" name="Freeform 18"/>
          <p:cNvSpPr/>
          <p:nvPr/>
        </p:nvSpPr>
        <p:spPr>
          <a:xfrm rot="-1257988">
            <a:off x="6970938" y="2620018"/>
            <a:ext cx="5486400" cy="3242757"/>
          </a:xfrm>
          <a:custGeom>
            <a:avLst/>
            <a:gdLst/>
            <a:ahLst/>
            <a:cxnLst/>
            <a:rect l="l" t="t" r="r" b="b"/>
            <a:pathLst>
              <a:path w="5486400" h="3242757">
                <a:moveTo>
                  <a:pt x="0" y="0"/>
                </a:moveTo>
                <a:lnTo>
                  <a:pt x="5486400" y="0"/>
                </a:lnTo>
                <a:lnTo>
                  <a:pt x="5486400" y="3242757"/>
                </a:lnTo>
                <a:lnTo>
                  <a:pt x="0" y="32427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b="-6918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 rot="-917645">
            <a:off x="8918834" y="4458842"/>
            <a:ext cx="3773681" cy="2830260"/>
          </a:xfrm>
          <a:custGeom>
            <a:avLst/>
            <a:gdLst/>
            <a:ahLst/>
            <a:cxnLst/>
            <a:rect l="l" t="t" r="r" b="b"/>
            <a:pathLst>
              <a:path w="3773681" h="2830260">
                <a:moveTo>
                  <a:pt x="0" y="0"/>
                </a:moveTo>
                <a:lnTo>
                  <a:pt x="3773681" y="0"/>
                </a:lnTo>
                <a:lnTo>
                  <a:pt x="3773681" y="2830260"/>
                </a:lnTo>
                <a:lnTo>
                  <a:pt x="0" y="28302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3445047" y="18073"/>
            <a:ext cx="1026320" cy="1026320"/>
          </a:xfrm>
          <a:custGeom>
            <a:avLst/>
            <a:gdLst/>
            <a:ahLst/>
            <a:cxnLst/>
            <a:rect l="l" t="t" r="r" b="b"/>
            <a:pathLst>
              <a:path w="1026320" h="1026320">
                <a:moveTo>
                  <a:pt x="0" y="0"/>
                </a:moveTo>
                <a:lnTo>
                  <a:pt x="1026319" y="0"/>
                </a:lnTo>
                <a:lnTo>
                  <a:pt x="1026319" y="1026319"/>
                </a:lnTo>
                <a:lnTo>
                  <a:pt x="0" y="102631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7467031" y="12848"/>
            <a:ext cx="1026320" cy="1026320"/>
          </a:xfrm>
          <a:custGeom>
            <a:avLst/>
            <a:gdLst/>
            <a:ahLst/>
            <a:cxnLst/>
            <a:rect l="l" t="t" r="r" b="b"/>
            <a:pathLst>
              <a:path w="1026320" h="1026320">
                <a:moveTo>
                  <a:pt x="0" y="0"/>
                </a:moveTo>
                <a:lnTo>
                  <a:pt x="1026320" y="0"/>
                </a:lnTo>
                <a:lnTo>
                  <a:pt x="1026320" y="1026320"/>
                </a:lnTo>
                <a:lnTo>
                  <a:pt x="0" y="102632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4904922" y="2479932"/>
            <a:ext cx="5283026" cy="607548"/>
          </a:xfrm>
          <a:custGeom>
            <a:avLst/>
            <a:gdLst/>
            <a:ahLst/>
            <a:cxnLst/>
            <a:rect l="l" t="t" r="r" b="b"/>
            <a:pathLst>
              <a:path w="5283026" h="607548">
                <a:moveTo>
                  <a:pt x="0" y="0"/>
                </a:moveTo>
                <a:lnTo>
                  <a:pt x="5283026" y="0"/>
                </a:lnTo>
                <a:lnTo>
                  <a:pt x="5283026" y="607548"/>
                </a:lnTo>
                <a:lnTo>
                  <a:pt x="0" y="6075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0945263" y="5161006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3894013" y="5001819"/>
            <a:ext cx="5356776" cy="1524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4"/>
              </a:lnSpc>
            </a:pPr>
            <a:r>
              <a:rPr lang="en-US" sz="3200">
                <a:solidFill>
                  <a:srgbClr val="000000"/>
                </a:solidFill>
                <a:latin typeface="Kite One Bold"/>
              </a:rPr>
              <a:t>Let's learn more about how to overcome these barriers when educating.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Freeform 3"/>
          <p:cNvSpPr/>
          <p:nvPr/>
        </p:nvSpPr>
        <p:spPr>
          <a:xfrm>
            <a:off x="393932" y="1217608"/>
            <a:ext cx="7009132" cy="698921"/>
          </a:xfrm>
          <a:custGeom>
            <a:avLst/>
            <a:gdLst/>
            <a:ahLst/>
            <a:cxnLst/>
            <a:rect l="l" t="t" r="r" b="b"/>
            <a:pathLst>
              <a:path w="7009132" h="698921">
                <a:moveTo>
                  <a:pt x="0" y="0"/>
                </a:moveTo>
                <a:lnTo>
                  <a:pt x="7009132" y="0"/>
                </a:lnTo>
                <a:lnTo>
                  <a:pt x="7009132" y="698921"/>
                </a:lnTo>
                <a:lnTo>
                  <a:pt x="0" y="698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51425" b="-4514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7" name="Freeform 7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89F9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393932" y="2155785"/>
            <a:ext cx="1239650" cy="4289840"/>
          </a:xfrm>
          <a:custGeom>
            <a:avLst/>
            <a:gdLst/>
            <a:ahLst/>
            <a:cxnLst/>
            <a:rect l="l" t="t" r="r" b="b"/>
            <a:pathLst>
              <a:path w="1239650" h="4289840">
                <a:moveTo>
                  <a:pt x="0" y="0"/>
                </a:moveTo>
                <a:lnTo>
                  <a:pt x="1239650" y="0"/>
                </a:lnTo>
                <a:lnTo>
                  <a:pt x="1239650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168" b="-1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497080" y="1217608"/>
            <a:ext cx="5829015" cy="5640392"/>
          </a:xfrm>
          <a:custGeom>
            <a:avLst/>
            <a:gdLst/>
            <a:ahLst/>
            <a:cxnLst/>
            <a:rect l="l" t="t" r="r" b="b"/>
            <a:pathLst>
              <a:path w="5829015" h="5640392">
                <a:moveTo>
                  <a:pt x="0" y="0"/>
                </a:moveTo>
                <a:lnTo>
                  <a:pt x="5829015" y="0"/>
                </a:lnTo>
                <a:lnTo>
                  <a:pt x="5829015" y="5640392"/>
                </a:lnTo>
                <a:lnTo>
                  <a:pt x="0" y="56403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3561" r="-14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492415" y="1360760"/>
            <a:ext cx="6804745" cy="415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5"/>
              </a:lnSpc>
            </a:pPr>
            <a:r>
              <a:rPr lang="en-US" sz="2767" spc="166">
                <a:solidFill>
                  <a:srgbClr val="FFFFFF"/>
                </a:solidFill>
                <a:latin typeface="Kite One Italics"/>
              </a:rPr>
              <a:t>Stigma can come from misinformation.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33975" y="123893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B299F"/>
                </a:solidFill>
                <a:latin typeface="Kite One Bold"/>
              </a:rPr>
              <a:t>Dispelling Stigma: Misinformation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33582" y="2117685"/>
            <a:ext cx="5863498" cy="800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1"/>
              </a:lnSpc>
            </a:pPr>
            <a:r>
              <a:rPr lang="en-US" sz="2308">
                <a:solidFill>
                  <a:srgbClr val="000000"/>
                </a:solidFill>
                <a:latin typeface="Kite One Italics"/>
              </a:rPr>
              <a:t>Misinformation can create assumptions about how someone may have gotten the virus.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49522" y="4751981"/>
            <a:ext cx="4259844" cy="1035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1381" lvl="1" indent="-190690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Immoral behavior</a:t>
            </a:r>
          </a:p>
          <a:p>
            <a:pPr marL="381381" lvl="1" indent="-190690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Drug use</a:t>
            </a:r>
          </a:p>
          <a:p>
            <a:pPr marL="381381" lvl="1" indent="-190690">
              <a:lnSpc>
                <a:spcPts val="2725"/>
              </a:lnSpc>
              <a:buFont typeface="Arial"/>
              <a:buChar char="•"/>
            </a:pPr>
            <a:r>
              <a:rPr lang="en-US" sz="2310" spc="138">
                <a:solidFill>
                  <a:srgbClr val="000000"/>
                </a:solidFill>
                <a:latin typeface="Kite One Italics"/>
              </a:rPr>
              <a:t>Having many sex partners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853301" y="3639716"/>
            <a:ext cx="5443859" cy="800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33"/>
              </a:lnSpc>
            </a:pPr>
            <a:r>
              <a:rPr lang="en-US" sz="2310" dirty="0">
                <a:solidFill>
                  <a:srgbClr val="000000"/>
                </a:solidFill>
                <a:latin typeface="Kite One Italics"/>
              </a:rPr>
              <a:t>People may assume that people have contracted hepatitis B through: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6" name="Freeform 6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C6231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36521" y="1234871"/>
            <a:ext cx="5249107" cy="1154027"/>
            <a:chOff x="0" y="0"/>
            <a:chExt cx="16604019" cy="365042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604019" cy="3650428"/>
            </a:xfrm>
            <a:custGeom>
              <a:avLst/>
              <a:gdLst/>
              <a:ahLst/>
              <a:cxnLst/>
              <a:rect l="l" t="t" r="r" b="b"/>
              <a:pathLst>
                <a:path w="16604019" h="3650428">
                  <a:moveTo>
                    <a:pt x="0" y="0"/>
                  </a:moveTo>
                  <a:lnTo>
                    <a:pt x="16604019" y="0"/>
                  </a:lnTo>
                  <a:lnTo>
                    <a:pt x="16604019" y="3650428"/>
                  </a:lnTo>
                  <a:lnTo>
                    <a:pt x="0" y="3650428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10" name="Freeform 10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4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15" name="Group 15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89F9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6557867" y="1234871"/>
            <a:ext cx="5634133" cy="5623129"/>
          </a:xfrm>
          <a:custGeom>
            <a:avLst/>
            <a:gdLst/>
            <a:ahLst/>
            <a:cxnLst/>
            <a:rect l="l" t="t" r="r" b="b"/>
            <a:pathLst>
              <a:path w="5634133" h="5623129">
                <a:moveTo>
                  <a:pt x="0" y="0"/>
                </a:moveTo>
                <a:lnTo>
                  <a:pt x="5634133" y="0"/>
                </a:lnTo>
                <a:lnTo>
                  <a:pt x="5634133" y="5623129"/>
                </a:lnTo>
                <a:lnTo>
                  <a:pt x="0" y="56231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8446" r="-1462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704445" y="3009224"/>
            <a:ext cx="4181183" cy="672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People most commonly get hepatitis B from: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22687" y="5487952"/>
            <a:ext cx="4654313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71"/>
              </a:lnSpc>
            </a:pPr>
            <a:r>
              <a:rPr lang="en-US" sz="2264" spc="135" dirty="0">
                <a:solidFill>
                  <a:srgbClr val="000000"/>
                </a:solidFill>
                <a:latin typeface="Kite One Italics"/>
              </a:rPr>
              <a:t>Anyone can get it regardless of their cultural or religious values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07179" y="1309032"/>
            <a:ext cx="4707792" cy="958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0"/>
              </a:lnSpc>
            </a:pPr>
            <a:r>
              <a:rPr lang="en-US" sz="2757">
                <a:solidFill>
                  <a:srgbClr val="FFFFFF"/>
                </a:solidFill>
                <a:latin typeface="Kite One Bold"/>
              </a:rPr>
              <a:t>To overcome misinformation, emphasize the facts!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928425" y="3870720"/>
            <a:ext cx="4548575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 dirty="0">
                <a:solidFill>
                  <a:srgbClr val="000000"/>
                </a:solidFill>
                <a:latin typeface="Kite One Italics"/>
              </a:rPr>
              <a:t>Their mothers during birth</a:t>
            </a:r>
          </a:p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 dirty="0">
                <a:solidFill>
                  <a:srgbClr val="000000"/>
                </a:solidFill>
                <a:latin typeface="Kite One Italics"/>
              </a:rPr>
              <a:t>Contact with blood from someone living with hepatitis B during early childhood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33975" y="123893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B299F"/>
                </a:solidFill>
                <a:latin typeface="Kite One Bold"/>
              </a:rPr>
              <a:t>Dispelling Stigma: Misinformation</a:t>
            </a:r>
          </a:p>
        </p:txBody>
      </p:sp>
      <p:sp>
        <p:nvSpPr>
          <p:cNvPr id="25" name="Freeform 25"/>
          <p:cNvSpPr/>
          <p:nvPr/>
        </p:nvSpPr>
        <p:spPr>
          <a:xfrm>
            <a:off x="464795" y="2470052"/>
            <a:ext cx="1239650" cy="4289840"/>
          </a:xfrm>
          <a:custGeom>
            <a:avLst/>
            <a:gdLst/>
            <a:ahLst/>
            <a:cxnLst/>
            <a:rect l="l" t="t" r="r" b="b"/>
            <a:pathLst>
              <a:path w="1239650" h="4289840">
                <a:moveTo>
                  <a:pt x="0" y="0"/>
                </a:moveTo>
                <a:lnTo>
                  <a:pt x="1239650" y="0"/>
                </a:lnTo>
                <a:lnTo>
                  <a:pt x="1239650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8" b="-16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19050" y="566559"/>
            <a:ext cx="4126485" cy="3035977"/>
            <a:chOff x="0" y="0"/>
            <a:chExt cx="5501979" cy="404797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4721" r="4721"/>
            <a:stretch>
              <a:fillRect/>
            </a:stretch>
          </p:blipFill>
          <p:spPr>
            <a:xfrm>
              <a:off x="0" y="0"/>
              <a:ext cx="5501979" cy="404797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-713254" y="50959"/>
            <a:ext cx="13037627" cy="660797"/>
            <a:chOff x="0" y="0"/>
            <a:chExt cx="11175109" cy="571500"/>
          </a:xfrm>
        </p:grpSpPr>
        <p:sp>
          <p:nvSpPr>
            <p:cNvPr id="8" name="Freeform 8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89F9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251881" y="141799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B299F"/>
                </a:solidFill>
                <a:latin typeface="Kite One Bold"/>
              </a:rPr>
              <a:t>Dispelling Stigma: Fear</a:t>
            </a:r>
          </a:p>
        </p:txBody>
      </p:sp>
      <p:sp>
        <p:nvSpPr>
          <p:cNvPr id="18" name="Freeform 18"/>
          <p:cNvSpPr/>
          <p:nvPr/>
        </p:nvSpPr>
        <p:spPr>
          <a:xfrm>
            <a:off x="4827867" y="1370266"/>
            <a:ext cx="5958813" cy="698921"/>
          </a:xfrm>
          <a:custGeom>
            <a:avLst/>
            <a:gdLst/>
            <a:ahLst/>
            <a:cxnLst/>
            <a:rect l="l" t="t" r="r" b="b"/>
            <a:pathLst>
              <a:path w="5958813" h="698921">
                <a:moveTo>
                  <a:pt x="0" y="0"/>
                </a:moveTo>
                <a:lnTo>
                  <a:pt x="5958814" y="0"/>
                </a:lnTo>
                <a:lnTo>
                  <a:pt x="5958814" y="698921"/>
                </a:lnTo>
                <a:lnTo>
                  <a:pt x="0" y="6989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376286" b="-3762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5016185" y="1504465"/>
            <a:ext cx="6804825" cy="415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5"/>
              </a:lnSpc>
            </a:pPr>
            <a:r>
              <a:rPr lang="en-US" sz="2767" spc="166">
                <a:solidFill>
                  <a:srgbClr val="FFFFFF"/>
                </a:solidFill>
                <a:latin typeface="Kite One Italics"/>
              </a:rPr>
              <a:t>Stigma can also come from fear.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10189" y="3269797"/>
            <a:ext cx="5810820" cy="133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Managing the virus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Cost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Seeing a doctor regularly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Family burden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-19050" y="3719065"/>
            <a:ext cx="1886473" cy="3138935"/>
            <a:chOff x="0" y="0"/>
            <a:chExt cx="2515298" cy="4185246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8"/>
            <a:srcRect l="4981" r="4981"/>
            <a:stretch>
              <a:fillRect/>
            </a:stretch>
          </p:blipFill>
          <p:spPr>
            <a:xfrm>
              <a:off x="0" y="0"/>
              <a:ext cx="2515298" cy="4185246"/>
            </a:xfrm>
            <a:prstGeom prst="rect">
              <a:avLst/>
            </a:prstGeom>
          </p:spPr>
        </p:pic>
      </p:grpSp>
      <p:grpSp>
        <p:nvGrpSpPr>
          <p:cNvPr id="23" name="Group 23"/>
          <p:cNvGrpSpPr/>
          <p:nvPr/>
        </p:nvGrpSpPr>
        <p:grpSpPr>
          <a:xfrm>
            <a:off x="2044192" y="3719065"/>
            <a:ext cx="2063242" cy="3138935"/>
            <a:chOff x="0" y="0"/>
            <a:chExt cx="2750990" cy="4185246"/>
          </a:xfrm>
        </p:grpSpPr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9"/>
            <a:srcRect l="671" r="671"/>
            <a:stretch>
              <a:fillRect/>
            </a:stretch>
          </p:blipFill>
          <p:spPr>
            <a:xfrm>
              <a:off x="0" y="0"/>
              <a:ext cx="2750990" cy="4185246"/>
            </a:xfrm>
            <a:prstGeom prst="rect">
              <a:avLst/>
            </a:prstGeom>
          </p:spPr>
        </p:pic>
      </p:grpSp>
      <p:sp>
        <p:nvSpPr>
          <p:cNvPr id="25" name="TextBox 25"/>
          <p:cNvSpPr txBox="1"/>
          <p:nvPr/>
        </p:nvSpPr>
        <p:spPr>
          <a:xfrm>
            <a:off x="6010189" y="4877770"/>
            <a:ext cx="5810820" cy="100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Social stigma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Isolation from friends and family</a:t>
            </a:r>
          </a:p>
          <a:p>
            <a:pPr marL="747593" lvl="2" indent="-249198">
              <a:lnSpc>
                <a:spcPts val="2671"/>
              </a:lnSpc>
              <a:buFont typeface="Arial"/>
              <a:buChar char="⚬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Community judgment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000664" y="2607244"/>
            <a:ext cx="5810820" cy="34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797" lvl="1" indent="-186898">
              <a:lnSpc>
                <a:spcPts val="2671"/>
              </a:lnSpc>
              <a:buFont typeface="Arial"/>
              <a:buChar char="•"/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Being seen getting tested</a:t>
            </a:r>
          </a:p>
        </p:txBody>
      </p:sp>
      <p:sp>
        <p:nvSpPr>
          <p:cNvPr id="27" name="Freeform 27"/>
          <p:cNvSpPr/>
          <p:nvPr/>
        </p:nvSpPr>
        <p:spPr>
          <a:xfrm>
            <a:off x="4679356" y="2369487"/>
            <a:ext cx="1239650" cy="4289840"/>
          </a:xfrm>
          <a:custGeom>
            <a:avLst/>
            <a:gdLst/>
            <a:ahLst/>
            <a:cxnLst/>
            <a:rect l="l" t="t" r="r" b="b"/>
            <a:pathLst>
              <a:path w="1239650" h="4289840">
                <a:moveTo>
                  <a:pt x="0" y="0"/>
                </a:moveTo>
                <a:lnTo>
                  <a:pt x="1239650" y="0"/>
                </a:lnTo>
                <a:lnTo>
                  <a:pt x="1239650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168" b="-16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19050" y="566559"/>
            <a:ext cx="4126485" cy="3035977"/>
            <a:chOff x="0" y="0"/>
            <a:chExt cx="5501979" cy="404797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t="9752" b="41199"/>
            <a:stretch>
              <a:fillRect/>
            </a:stretch>
          </p:blipFill>
          <p:spPr>
            <a:xfrm>
              <a:off x="0" y="0"/>
              <a:ext cx="5501979" cy="404797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-19050" y="3719065"/>
            <a:ext cx="1886473" cy="3138935"/>
            <a:chOff x="0" y="0"/>
            <a:chExt cx="2515298" cy="418524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l="4897" r="4897"/>
            <a:stretch>
              <a:fillRect/>
            </a:stretch>
          </p:blipFill>
          <p:spPr>
            <a:xfrm>
              <a:off x="0" y="0"/>
              <a:ext cx="2515298" cy="4185246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2044192" y="3719065"/>
            <a:ext cx="2063242" cy="3138935"/>
            <a:chOff x="0" y="0"/>
            <a:chExt cx="2750990" cy="4185246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/>
            <a:srcRect l="6179" r="6179"/>
            <a:stretch>
              <a:fillRect/>
            </a:stretch>
          </p:blipFill>
          <p:spPr>
            <a:xfrm>
              <a:off x="0" y="0"/>
              <a:ext cx="2750990" cy="4185246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-375047" y="53578"/>
            <a:ext cx="13037627" cy="660797"/>
            <a:chOff x="0" y="0"/>
            <a:chExt cx="11175109" cy="571500"/>
          </a:xfrm>
        </p:grpSpPr>
        <p:sp>
          <p:nvSpPr>
            <p:cNvPr id="12" name="Freeform 12"/>
            <p:cNvSpPr/>
            <p:nvPr/>
          </p:nvSpPr>
          <p:spPr>
            <a:xfrm>
              <a:off x="0" y="255270"/>
              <a:ext cx="11175109" cy="69850"/>
            </a:xfrm>
            <a:custGeom>
              <a:avLst/>
              <a:gdLst/>
              <a:ahLst/>
              <a:cxnLst/>
              <a:rect l="l" t="t" r="r" b="b"/>
              <a:pathLst>
                <a:path w="11175109" h="69850">
                  <a:moveTo>
                    <a:pt x="1088427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175109" y="69850"/>
                  </a:lnTo>
                  <a:lnTo>
                    <a:pt x="11175109" y="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6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5" name="Group 15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7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grpSp>
        <p:nvGrpSpPr>
          <p:cNvPr id="17" name="Group 17"/>
          <p:cNvGrpSpPr/>
          <p:nvPr/>
        </p:nvGrpSpPr>
        <p:grpSpPr>
          <a:xfrm>
            <a:off x="2149522" y="-20472"/>
            <a:ext cx="7472212" cy="949236"/>
            <a:chOff x="0" y="0"/>
            <a:chExt cx="9962949" cy="1265647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9962949" cy="1265647"/>
              <a:chOff x="0" y="0"/>
              <a:chExt cx="11932069" cy="151638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1932069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11932069" h="1516380">
                    <a:moveTo>
                      <a:pt x="11932069" y="0"/>
                    </a:moveTo>
                    <a:lnTo>
                      <a:pt x="0" y="0"/>
                    </a:lnTo>
                    <a:lnTo>
                      <a:pt x="345440" y="758190"/>
                    </a:lnTo>
                    <a:lnTo>
                      <a:pt x="0" y="1516380"/>
                    </a:lnTo>
                    <a:lnTo>
                      <a:pt x="11932069" y="1516380"/>
                    </a:lnTo>
                    <a:lnTo>
                      <a:pt x="11585360" y="758190"/>
                    </a:lnTo>
                    <a:close/>
                  </a:path>
                </a:pathLst>
              </a:custGeom>
              <a:solidFill>
                <a:srgbClr val="89F9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414357" y="242264"/>
              <a:ext cx="9131300" cy="816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3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23467" y="1154183"/>
            <a:ext cx="7297543" cy="1359563"/>
            <a:chOff x="0" y="0"/>
            <a:chExt cx="23083649" cy="430058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3083648" cy="4300580"/>
            </a:xfrm>
            <a:custGeom>
              <a:avLst/>
              <a:gdLst/>
              <a:ahLst/>
              <a:cxnLst/>
              <a:rect l="l" t="t" r="r" b="b"/>
              <a:pathLst>
                <a:path w="23083648" h="4300580">
                  <a:moveTo>
                    <a:pt x="0" y="0"/>
                  </a:moveTo>
                  <a:lnTo>
                    <a:pt x="23083648" y="0"/>
                  </a:lnTo>
                  <a:lnTo>
                    <a:pt x="23083648" y="4300580"/>
                  </a:lnTo>
                  <a:lnTo>
                    <a:pt x="0" y="4300580"/>
                  </a:lnTo>
                  <a:close/>
                </a:path>
              </a:pathLst>
            </a:custGeom>
            <a:solidFill>
              <a:srgbClr val="F4A64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5839640" y="3990873"/>
            <a:ext cx="5981370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6710" lvl="1" indent="-17335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 Hepatitis B is a very common virus, and can be managed effectively by seeing a doctor and making simple lifestyle changes.</a:t>
            </a:r>
          </a:p>
        </p:txBody>
      </p:sp>
      <p:sp>
        <p:nvSpPr>
          <p:cNvPr id="24" name="Freeform 24"/>
          <p:cNvSpPr/>
          <p:nvPr/>
        </p:nvSpPr>
        <p:spPr>
          <a:xfrm>
            <a:off x="4599990" y="2568160"/>
            <a:ext cx="1239650" cy="4289840"/>
          </a:xfrm>
          <a:custGeom>
            <a:avLst/>
            <a:gdLst/>
            <a:ahLst/>
            <a:cxnLst/>
            <a:rect l="l" t="t" r="r" b="b"/>
            <a:pathLst>
              <a:path w="1239650" h="4289840">
                <a:moveTo>
                  <a:pt x="0" y="0"/>
                </a:moveTo>
                <a:lnTo>
                  <a:pt x="1239650" y="0"/>
                </a:lnTo>
                <a:lnTo>
                  <a:pt x="1239650" y="4289840"/>
                </a:lnTo>
                <a:lnTo>
                  <a:pt x="0" y="42898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68" b="-1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2251881" y="141799"/>
            <a:ext cx="7334250" cy="6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B299F"/>
                </a:solidFill>
                <a:latin typeface="Kite One Bold"/>
              </a:rPr>
              <a:t>Dispelling Stigma: Fear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50223" y="1330695"/>
            <a:ext cx="7044031" cy="958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4"/>
              </a:lnSpc>
            </a:pPr>
            <a:r>
              <a:rPr lang="en-US" sz="2760">
                <a:solidFill>
                  <a:srgbClr val="FFFFFF"/>
                </a:solidFill>
                <a:latin typeface="Kite One Bold"/>
              </a:rPr>
              <a:t>To overcome fear, normalize hepatitis B testing and emphasize available resources.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885628" y="2861491"/>
            <a:ext cx="5935381" cy="741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6710" lvl="1" indent="-17335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Resources are available to help people living with hepatitis B.      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39640" y="5480329"/>
            <a:ext cx="5981370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6710" lvl="1" indent="-17335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Kite One"/>
              </a:rPr>
              <a:t>The more correct information the community knows, the less stigma that will exist around hepatitis B!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70287"/>
            <a:ext cx="12744734" cy="1626641"/>
            <a:chOff x="0" y="0"/>
            <a:chExt cx="12397287" cy="15822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582296"/>
            </a:xfrm>
            <a:custGeom>
              <a:avLst/>
              <a:gdLst/>
              <a:ahLst/>
              <a:cxnLst/>
              <a:rect l="l" t="t" r="r" b="b"/>
              <a:pathLst>
                <a:path w="12397287" h="1582296">
                  <a:moveTo>
                    <a:pt x="0" y="0"/>
                  </a:moveTo>
                  <a:lnTo>
                    <a:pt x="12397287" y="0"/>
                  </a:lnTo>
                  <a:lnTo>
                    <a:pt x="12397287" y="1582296"/>
                  </a:lnTo>
                  <a:lnTo>
                    <a:pt x="0" y="1582296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3876527" y="2761883"/>
            <a:ext cx="323122" cy="508855"/>
          </a:xfrm>
          <a:custGeom>
            <a:avLst/>
            <a:gdLst/>
            <a:ahLst/>
            <a:cxnLst/>
            <a:rect l="l" t="t" r="r" b="b"/>
            <a:pathLst>
              <a:path w="323122" h="508855">
                <a:moveTo>
                  <a:pt x="0" y="0"/>
                </a:moveTo>
                <a:lnTo>
                  <a:pt x="323123" y="0"/>
                </a:lnTo>
                <a:lnTo>
                  <a:pt x="323123" y="508855"/>
                </a:lnTo>
                <a:lnTo>
                  <a:pt x="0" y="508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29373" y="4339680"/>
            <a:ext cx="323124" cy="508855"/>
          </a:xfrm>
          <a:custGeom>
            <a:avLst/>
            <a:gdLst/>
            <a:ahLst/>
            <a:cxnLst/>
            <a:rect l="l" t="t" r="r" b="b"/>
            <a:pathLst>
              <a:path w="323124" h="508855">
                <a:moveTo>
                  <a:pt x="0" y="0"/>
                </a:moveTo>
                <a:lnTo>
                  <a:pt x="323124" y="0"/>
                </a:lnTo>
                <a:lnTo>
                  <a:pt x="323124" y="508856"/>
                </a:lnTo>
                <a:lnTo>
                  <a:pt x="0" y="50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948152" y="5530120"/>
            <a:ext cx="323122" cy="508855"/>
          </a:xfrm>
          <a:custGeom>
            <a:avLst/>
            <a:gdLst/>
            <a:ahLst/>
            <a:cxnLst/>
            <a:rect l="l" t="t" r="r" b="b"/>
            <a:pathLst>
              <a:path w="323122" h="508855">
                <a:moveTo>
                  <a:pt x="0" y="0"/>
                </a:moveTo>
                <a:lnTo>
                  <a:pt x="323122" y="0"/>
                </a:lnTo>
                <a:lnTo>
                  <a:pt x="323122" y="508854"/>
                </a:lnTo>
                <a:lnTo>
                  <a:pt x="0" y="5088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5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6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id="14" name="Freeform 14"/>
          <p:cNvSpPr/>
          <p:nvPr/>
        </p:nvSpPr>
        <p:spPr>
          <a:xfrm>
            <a:off x="9377" y="1556354"/>
            <a:ext cx="3657600" cy="5301646"/>
          </a:xfrm>
          <a:custGeom>
            <a:avLst/>
            <a:gdLst/>
            <a:ahLst/>
            <a:cxnLst/>
            <a:rect l="l" t="t" r="r" b="b"/>
            <a:pathLst>
              <a:path w="3657600" h="5301646">
                <a:moveTo>
                  <a:pt x="0" y="0"/>
                </a:moveTo>
                <a:lnTo>
                  <a:pt x="3657600" y="0"/>
                </a:lnTo>
                <a:lnTo>
                  <a:pt x="3657600" y="5301646"/>
                </a:lnTo>
                <a:lnTo>
                  <a:pt x="0" y="53016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48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4228242" y="1857057"/>
            <a:ext cx="6696075" cy="54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622" spc="217">
                <a:solidFill>
                  <a:srgbClr val="000000"/>
                </a:solidFill>
                <a:latin typeface="Kite One Italics"/>
              </a:rPr>
              <a:t>Key tips: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0779" y="542908"/>
            <a:ext cx="11870498" cy="79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0B299F"/>
                </a:solidFill>
                <a:latin typeface="Libre Baskerville Bold"/>
              </a:rPr>
              <a:t>You play an important role in your community, </a:t>
            </a:r>
          </a:p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0B299F"/>
                </a:solidFill>
                <a:latin typeface="Libre Baskerville Bold"/>
              </a:rPr>
              <a:t>and you have the power to promote awareness and testing for hepatitis B!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348269" y="2689008"/>
            <a:ext cx="6962775" cy="1178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Never invalidate someone's concerns. Always encourage community members to become empowered and proactive about their health, so they can stay healthy for themselves and their families.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04877" y="4162411"/>
            <a:ext cx="6230524" cy="890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If someone tests positive for hepatitis B, there are many resources available to help them manage the virus, even if they do not have insurance.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404877" y="5445895"/>
            <a:ext cx="6762750" cy="1186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50"/>
              </a:lnSpc>
            </a:pPr>
            <a:r>
              <a:rPr lang="en-US" sz="1992" spc="119">
                <a:solidFill>
                  <a:srgbClr val="000000"/>
                </a:solidFill>
                <a:latin typeface="Kite One Italics"/>
              </a:rPr>
              <a:t>A hepatitis B diagnosis doesn't automatically mean that someone will be very sick and unhealthy. By living a healthy lifestyle and monitoring the virus with a doctor, people can live long and productive lives!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7097" y="-11183"/>
            <a:ext cx="12744734" cy="1172912"/>
            <a:chOff x="0" y="0"/>
            <a:chExt cx="12397287" cy="11409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140936"/>
            </a:xfrm>
            <a:custGeom>
              <a:avLst/>
              <a:gdLst/>
              <a:ahLst/>
              <a:cxnLst/>
              <a:rect l="l" t="t" r="r" b="b"/>
              <a:pathLst>
                <a:path w="12397287" h="1140936">
                  <a:moveTo>
                    <a:pt x="0" y="0"/>
                  </a:moveTo>
                  <a:lnTo>
                    <a:pt x="12397287" y="0"/>
                  </a:lnTo>
                  <a:lnTo>
                    <a:pt x="12397287" y="1140936"/>
                  </a:lnTo>
                  <a:lnTo>
                    <a:pt x="0" y="1140936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5" name="Freeform 5"/>
          <p:cNvSpPr/>
          <p:nvPr/>
        </p:nvSpPr>
        <p:spPr>
          <a:xfrm>
            <a:off x="3163569" y="1385657"/>
            <a:ext cx="7497803" cy="472589"/>
          </a:xfrm>
          <a:custGeom>
            <a:avLst/>
            <a:gdLst/>
            <a:ahLst/>
            <a:cxnLst/>
            <a:rect l="l" t="t" r="r" b="b"/>
            <a:pathLst>
              <a:path w="7497803" h="472589">
                <a:moveTo>
                  <a:pt x="0" y="0"/>
                </a:moveTo>
                <a:lnTo>
                  <a:pt x="7497803" y="0"/>
                </a:lnTo>
                <a:lnTo>
                  <a:pt x="7497803" y="472589"/>
                </a:lnTo>
                <a:lnTo>
                  <a:pt x="0" y="472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777" r="-777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>
            <a:off x="3149767" y="3137393"/>
            <a:ext cx="7497803" cy="472589"/>
          </a:xfrm>
          <a:custGeom>
            <a:avLst/>
            <a:gdLst/>
            <a:ahLst/>
            <a:cxnLst/>
            <a:rect l="l" t="t" r="r" b="b"/>
            <a:pathLst>
              <a:path w="7497803" h="472589">
                <a:moveTo>
                  <a:pt x="0" y="0"/>
                </a:moveTo>
                <a:lnTo>
                  <a:pt x="7497803" y="0"/>
                </a:lnTo>
                <a:lnTo>
                  <a:pt x="7497803" y="472589"/>
                </a:lnTo>
                <a:lnTo>
                  <a:pt x="0" y="472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777" r="-7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843697" y="3562410"/>
            <a:ext cx="216203" cy="340477"/>
          </a:xfrm>
          <a:custGeom>
            <a:avLst/>
            <a:gdLst/>
            <a:ahLst/>
            <a:cxnLst/>
            <a:rect l="l" t="t" r="r" b="b"/>
            <a:pathLst>
              <a:path w="216203" h="340477">
                <a:moveTo>
                  <a:pt x="0" y="0"/>
                </a:moveTo>
                <a:lnTo>
                  <a:pt x="216202" y="0"/>
                </a:lnTo>
                <a:lnTo>
                  <a:pt x="216202" y="340477"/>
                </a:lnTo>
                <a:lnTo>
                  <a:pt x="0" y="340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857750" y="5242144"/>
            <a:ext cx="216203" cy="340477"/>
          </a:xfrm>
          <a:custGeom>
            <a:avLst/>
            <a:gdLst/>
            <a:ahLst/>
            <a:cxnLst/>
            <a:rect l="l" t="t" r="r" b="b"/>
            <a:pathLst>
              <a:path w="216203" h="340477">
                <a:moveTo>
                  <a:pt x="0" y="0"/>
                </a:moveTo>
                <a:lnTo>
                  <a:pt x="216203" y="0"/>
                </a:lnTo>
                <a:lnTo>
                  <a:pt x="216203" y="340477"/>
                </a:lnTo>
                <a:lnTo>
                  <a:pt x="0" y="340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6" r="-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157429" y="1877721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The Hepatitis B Foundation's Liver Specialist Directory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57429" y="2498905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Federally Qualified Health Center (FQHC) Locator</a:t>
            </a:r>
          </a:p>
        </p:txBody>
      </p:sp>
      <p:sp>
        <p:nvSpPr>
          <p:cNvPr id="13" name="Freeform 13"/>
          <p:cNvSpPr/>
          <p:nvPr/>
        </p:nvSpPr>
        <p:spPr>
          <a:xfrm>
            <a:off x="2754443" y="1761344"/>
            <a:ext cx="1130517" cy="1130517"/>
          </a:xfrm>
          <a:custGeom>
            <a:avLst/>
            <a:gdLst/>
            <a:ahLst/>
            <a:cxnLst/>
            <a:rect l="l" t="t" r="r" b="b"/>
            <a:pathLst>
              <a:path w="1130517" h="1130517">
                <a:moveTo>
                  <a:pt x="0" y="0"/>
                </a:moveTo>
                <a:lnTo>
                  <a:pt x="1130516" y="0"/>
                </a:lnTo>
                <a:lnTo>
                  <a:pt x="1130516" y="1130517"/>
                </a:lnTo>
                <a:lnTo>
                  <a:pt x="0" y="11305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-10800000" flipH="1">
            <a:off x="4739350" y="1867625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10800000" flipH="1">
            <a:off x="4743952" y="2585138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-10800000" flipH="1">
            <a:off x="4838923" y="4688308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-10800000" flipH="1">
            <a:off x="4843525" y="6209101"/>
            <a:ext cx="552159" cy="552159"/>
          </a:xfrm>
          <a:custGeom>
            <a:avLst/>
            <a:gdLst/>
            <a:ahLst/>
            <a:cxnLst/>
            <a:rect l="l" t="t" r="r" b="b"/>
            <a:pathLst>
              <a:path w="552159" h="552159">
                <a:moveTo>
                  <a:pt x="552159" y="0"/>
                </a:moveTo>
                <a:lnTo>
                  <a:pt x="0" y="0"/>
                </a:lnTo>
                <a:lnTo>
                  <a:pt x="0" y="552159"/>
                </a:lnTo>
                <a:lnTo>
                  <a:pt x="552159" y="552159"/>
                </a:lnTo>
                <a:lnTo>
                  <a:pt x="55215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11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2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  <p:sp>
        <p:nvSpPr>
          <p:cNvPr id="22" name="Freeform 22"/>
          <p:cNvSpPr/>
          <p:nvPr/>
        </p:nvSpPr>
        <p:spPr>
          <a:xfrm>
            <a:off x="-283956" y="1371600"/>
            <a:ext cx="4168916" cy="5486400"/>
          </a:xfrm>
          <a:custGeom>
            <a:avLst/>
            <a:gdLst/>
            <a:ahLst/>
            <a:cxnLst/>
            <a:rect l="l" t="t" r="r" b="b"/>
            <a:pathLst>
              <a:path w="4168916" h="5486400">
                <a:moveTo>
                  <a:pt x="0" y="0"/>
                </a:moveTo>
                <a:lnTo>
                  <a:pt x="4168915" y="0"/>
                </a:lnTo>
                <a:lnTo>
                  <a:pt x="4168915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5425" r="-7197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4292427" y="1502983"/>
            <a:ext cx="5172075" cy="26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61"/>
              </a:lnSpc>
            </a:pPr>
            <a:r>
              <a:rPr lang="en-US" sz="1747" spc="104">
                <a:solidFill>
                  <a:srgbClr val="000000"/>
                </a:solidFill>
                <a:latin typeface="Kite One Italics"/>
              </a:rPr>
              <a:t>How can I locate doctors for testing and care?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4936" y="581351"/>
            <a:ext cx="12119360" cy="383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9"/>
              </a:lnSpc>
            </a:pPr>
            <a:r>
              <a:rPr lang="en-US" sz="2264">
                <a:solidFill>
                  <a:srgbClr val="0B299F"/>
                </a:solidFill>
                <a:latin typeface="Libre Baskerville Bold"/>
              </a:rPr>
              <a:t>You are not alone! There are resources available to help: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113367" y="3218756"/>
            <a:ext cx="6022490" cy="26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61"/>
              </a:lnSpc>
            </a:pPr>
            <a:r>
              <a:rPr lang="en-US" sz="1747" spc="104">
                <a:solidFill>
                  <a:srgbClr val="000000"/>
                </a:solidFill>
                <a:latin typeface="Kite One Italics"/>
              </a:rPr>
              <a:t>Where can I find more information on hepatitis B?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38691" y="3622837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Centers for Disease Control and Prevention (CDC)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157429" y="5378532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The Hepatitis B Foundation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473398" y="6520268"/>
            <a:ext cx="1251611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www.hepb.org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473398" y="5009561"/>
            <a:ext cx="2515986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www.cdc.gov/knowhepatitisB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415949" y="5629871"/>
            <a:ext cx="2899554" cy="813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Phone and email helplines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Comprehensive information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Printable fact sheets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Inspiring videos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417185" y="3902282"/>
            <a:ext cx="5176247" cy="1022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Basic information about hepatitis B, guidelines and downloadable PDFs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Printable fact sheets, PSA videos, infographics, quizzes and more in multiple languages</a:t>
            </a:r>
          </a:p>
          <a:p>
            <a:pPr marL="224377" lvl="1" indent="-112188">
              <a:lnSpc>
                <a:spcPts val="1603"/>
              </a:lnSpc>
              <a:buFont typeface="Arial"/>
              <a:buChar char="•"/>
            </a:pPr>
            <a:r>
              <a:rPr lang="en-US" sz="1359" spc="81">
                <a:solidFill>
                  <a:srgbClr val="000000"/>
                </a:solidFill>
                <a:latin typeface="Kite One Italics"/>
              </a:rPr>
              <a:t>Free posters 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473302" y="2123307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www.hepb.org/physiciandirectory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467863" y="2810696"/>
            <a:ext cx="6022490" cy="216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3"/>
              </a:lnSpc>
            </a:pPr>
            <a:r>
              <a:rPr lang="en-US" sz="1359" spc="81">
                <a:solidFill>
                  <a:srgbClr val="0B299F"/>
                </a:solidFill>
                <a:latin typeface="Kite One Italics"/>
              </a:rPr>
              <a:t>www.findahealthcenter.hrsa.gov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936610" cy="1636394"/>
            <a:chOff x="0" y="0"/>
            <a:chExt cx="10030210" cy="1268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0210" cy="1268754"/>
            </a:xfrm>
            <a:custGeom>
              <a:avLst/>
              <a:gdLst/>
              <a:ahLst/>
              <a:cxnLst/>
              <a:rect l="l" t="t" r="r" b="b"/>
              <a:pathLst>
                <a:path w="10030210" h="1268754">
                  <a:moveTo>
                    <a:pt x="0" y="0"/>
                  </a:moveTo>
                  <a:lnTo>
                    <a:pt x="10030210" y="0"/>
                  </a:lnTo>
                  <a:lnTo>
                    <a:pt x="10030210" y="1268754"/>
                  </a:lnTo>
                  <a:lnTo>
                    <a:pt x="0" y="1268754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00820" y="585801"/>
            <a:ext cx="11888695" cy="733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641" spc="158">
                <a:solidFill>
                  <a:srgbClr val="0B299F"/>
                </a:solidFill>
                <a:latin typeface="Libre Baskerville Bold"/>
              </a:rPr>
              <a:t>There are many ways that you can integrate hepatitis B education into your community.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4316409" y="2796997"/>
            <a:ext cx="3670075" cy="99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Host an education session, health fair or hepatitis B testing event.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5160110" y="4032307"/>
            <a:ext cx="1999017" cy="1779662"/>
            <a:chOff x="0" y="0"/>
            <a:chExt cx="2665356" cy="2372882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rcRect l="7249" t="15303" r="33859" b="14790"/>
            <a:stretch>
              <a:fillRect/>
            </a:stretch>
          </p:blipFill>
          <p:spPr>
            <a:xfrm>
              <a:off x="0" y="0"/>
              <a:ext cx="2665356" cy="2372882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659527" y="5147648"/>
            <a:ext cx="3226673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 dirty="0">
                <a:solidFill>
                  <a:srgbClr val="000000"/>
                </a:solidFill>
                <a:latin typeface="Kite One Italics"/>
              </a:rPr>
              <a:t>Promote a local health fair that is testing for hepatitis B.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54902" y="1856976"/>
            <a:ext cx="3638550" cy="99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Display educational fact sheets, brochures and posters in your office.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586507" y="5155545"/>
            <a:ext cx="3895725" cy="1023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Share CDC's and the Hepatitis B Foundation's posts on social media.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5424" y="1851272"/>
            <a:ext cx="3790950" cy="99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1"/>
              </a:lnSpc>
            </a:pPr>
            <a:r>
              <a:rPr lang="en-US" sz="2264" spc="135">
                <a:solidFill>
                  <a:srgbClr val="000000"/>
                </a:solidFill>
                <a:latin typeface="Kite One Italics"/>
              </a:rPr>
              <a:t>Talk to community members about their health and hepatitis B risk.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228452" y="2966448"/>
            <a:ext cx="1972219" cy="1660840"/>
            <a:chOff x="0" y="0"/>
            <a:chExt cx="2629626" cy="2214454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4"/>
            <a:srcRect l="5469" r="5469"/>
            <a:stretch>
              <a:fillRect/>
            </a:stretch>
          </p:blipFill>
          <p:spPr>
            <a:xfrm>
              <a:off x="0" y="0"/>
              <a:ext cx="2629626" cy="2214454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9180030" y="3161993"/>
            <a:ext cx="1972219" cy="1660840"/>
            <a:chOff x="0" y="0"/>
            <a:chExt cx="2629626" cy="2214454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5"/>
            <a:srcRect l="3658" t="20070" r="37863" b="14218"/>
            <a:stretch>
              <a:fillRect/>
            </a:stretch>
          </p:blipFill>
          <p:spPr>
            <a:xfrm>
              <a:off x="0" y="0"/>
              <a:ext cx="2629626" cy="2214454"/>
            </a:xfrm>
            <a:prstGeom prst="rect">
              <a:avLst/>
            </a:prstGeom>
          </p:spPr>
        </p:pic>
      </p:grpSp>
      <p:sp>
        <p:nvSpPr>
          <p:cNvPr id="18" name="Freeform 18"/>
          <p:cNvSpPr/>
          <p:nvPr/>
        </p:nvSpPr>
        <p:spPr>
          <a:xfrm rot="915746">
            <a:off x="8950043" y="6330062"/>
            <a:ext cx="371869" cy="371869"/>
          </a:xfrm>
          <a:custGeom>
            <a:avLst/>
            <a:gdLst/>
            <a:ahLst/>
            <a:cxnLst/>
            <a:rect l="l" t="t" r="r" b="b"/>
            <a:pathLst>
              <a:path w="371869" h="371869">
                <a:moveTo>
                  <a:pt x="0" y="0"/>
                </a:moveTo>
                <a:lnTo>
                  <a:pt x="371869" y="0"/>
                </a:lnTo>
                <a:lnTo>
                  <a:pt x="371869" y="371869"/>
                </a:lnTo>
                <a:lnTo>
                  <a:pt x="0" y="3718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9773882" y="6326836"/>
            <a:ext cx="373836" cy="373836"/>
          </a:xfrm>
          <a:custGeom>
            <a:avLst/>
            <a:gdLst/>
            <a:ahLst/>
            <a:cxnLst/>
            <a:rect l="l" t="t" r="r" b="b"/>
            <a:pathLst>
              <a:path w="373836" h="373836">
                <a:moveTo>
                  <a:pt x="0" y="0"/>
                </a:moveTo>
                <a:lnTo>
                  <a:pt x="373837" y="0"/>
                </a:lnTo>
                <a:lnTo>
                  <a:pt x="373837" y="373837"/>
                </a:lnTo>
                <a:lnTo>
                  <a:pt x="0" y="3738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9343082" y="6307140"/>
            <a:ext cx="396663" cy="396663"/>
          </a:xfrm>
          <a:custGeom>
            <a:avLst/>
            <a:gdLst/>
            <a:ahLst/>
            <a:cxnLst/>
            <a:rect l="l" t="t" r="r" b="b"/>
            <a:pathLst>
              <a:path w="396663" h="396663">
                <a:moveTo>
                  <a:pt x="0" y="0"/>
                </a:moveTo>
                <a:lnTo>
                  <a:pt x="396664" y="0"/>
                </a:lnTo>
                <a:lnTo>
                  <a:pt x="396664" y="396664"/>
                </a:lnTo>
                <a:lnTo>
                  <a:pt x="0" y="396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12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23" name="Group 23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13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0369" y="-80328"/>
            <a:ext cx="12744734" cy="1857174"/>
            <a:chOff x="0" y="0"/>
            <a:chExt cx="12397287" cy="18065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7287" cy="1806544"/>
            </a:xfrm>
            <a:custGeom>
              <a:avLst/>
              <a:gdLst/>
              <a:ahLst/>
              <a:cxnLst/>
              <a:rect l="l" t="t" r="r" b="b"/>
              <a:pathLst>
                <a:path w="12397287" h="1806544">
                  <a:moveTo>
                    <a:pt x="0" y="0"/>
                  </a:moveTo>
                  <a:lnTo>
                    <a:pt x="12397287" y="0"/>
                  </a:lnTo>
                  <a:lnTo>
                    <a:pt x="12397287" y="1806544"/>
                  </a:lnTo>
                  <a:lnTo>
                    <a:pt x="0" y="1806544"/>
                  </a:ln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sp>
        <p:nvSpPr>
          <p:cNvPr id="9" name="Freeform 9"/>
          <p:cNvSpPr/>
          <p:nvPr/>
        </p:nvSpPr>
        <p:spPr>
          <a:xfrm>
            <a:off x="3142126" y="2160662"/>
            <a:ext cx="6021071" cy="4011538"/>
          </a:xfrm>
          <a:custGeom>
            <a:avLst/>
            <a:gdLst/>
            <a:ahLst/>
            <a:cxnLst/>
            <a:rect l="l" t="t" r="r" b="b"/>
            <a:pathLst>
              <a:path w="6021071" h="4011538">
                <a:moveTo>
                  <a:pt x="0" y="0"/>
                </a:moveTo>
                <a:lnTo>
                  <a:pt x="6021071" y="0"/>
                </a:lnTo>
                <a:lnTo>
                  <a:pt x="6021071" y="4011538"/>
                </a:lnTo>
                <a:lnTo>
                  <a:pt x="0" y="401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" b="-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80738" y="460021"/>
            <a:ext cx="11639550" cy="1234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B299F"/>
                </a:solidFill>
                <a:latin typeface="Libre Baskerville Bold"/>
              </a:rPr>
              <a:t>Thank you for helping </a:t>
            </a:r>
          </a:p>
          <a:p>
            <a:pPr algn="ctr">
              <a:lnSpc>
                <a:spcPts val="4930"/>
              </a:lnSpc>
            </a:pPr>
            <a:r>
              <a:rPr lang="en-US" sz="3521">
                <a:solidFill>
                  <a:srgbClr val="0B299F"/>
                </a:solidFill>
                <a:latin typeface="Libre Baskerville Bold"/>
              </a:rPr>
              <a:t>spread the word about hepatitis B!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26268" y="214818"/>
            <a:ext cx="794742" cy="16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943" spc="122">
                <a:solidFill>
                  <a:srgbClr val="FFFFFF"/>
                </a:solidFill>
                <a:latin typeface="Libre Baskerville"/>
              </a:rPr>
              <a:t>PAGE | 00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03333" y="710873"/>
            <a:ext cx="7509157" cy="90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9"/>
              </a:lnSpc>
            </a:pPr>
            <a:r>
              <a:rPr lang="en-US" sz="3126" spc="187">
                <a:solidFill>
                  <a:srgbClr val="000000"/>
                </a:solidFill>
                <a:latin typeface="Kite One Italics"/>
              </a:rPr>
              <a:t>After viewing this presentation, please complete a short self-assessment.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23056" y="3784300"/>
            <a:ext cx="6662015" cy="673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7"/>
              </a:lnSpc>
            </a:pPr>
            <a:r>
              <a:rPr lang="en-US" sz="2345" spc="140">
                <a:solidFill>
                  <a:srgbClr val="000000"/>
                </a:solidFill>
                <a:latin typeface="Kite One Italics"/>
              </a:rPr>
              <a:t>Your feedback can help us provide you with the most useful resources!</a:t>
            </a:r>
          </a:p>
        </p:txBody>
      </p:sp>
      <p:sp>
        <p:nvSpPr>
          <p:cNvPr id="5" name="Freeform 5"/>
          <p:cNvSpPr/>
          <p:nvPr/>
        </p:nvSpPr>
        <p:spPr>
          <a:xfrm>
            <a:off x="4616638" y="5597295"/>
            <a:ext cx="2958725" cy="1052432"/>
          </a:xfrm>
          <a:custGeom>
            <a:avLst/>
            <a:gdLst/>
            <a:ahLst/>
            <a:cxnLst/>
            <a:rect l="l" t="t" r="r" b="b"/>
            <a:pathLst>
              <a:path w="2958725" h="1052432">
                <a:moveTo>
                  <a:pt x="0" y="0"/>
                </a:moveTo>
                <a:lnTo>
                  <a:pt x="2958724" y="0"/>
                </a:lnTo>
                <a:lnTo>
                  <a:pt x="2958724" y="1052432"/>
                </a:lnTo>
                <a:lnTo>
                  <a:pt x="0" y="1052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1" r="-4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87510" y="4921118"/>
            <a:ext cx="10067925" cy="347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7"/>
              </a:lnSpc>
            </a:pPr>
            <a:r>
              <a:rPr lang="en-US" sz="2345" spc="140">
                <a:solidFill>
                  <a:srgbClr val="000000"/>
                </a:solidFill>
                <a:latin typeface="Kite One Italics"/>
              </a:rPr>
              <a:t>For questions or additional support, email: info@hepb.org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310454" y="76504"/>
            <a:ext cx="12929037" cy="666750"/>
            <a:chOff x="0" y="0"/>
            <a:chExt cx="11082031" cy="571500"/>
          </a:xfrm>
        </p:grpSpPr>
        <p:sp>
          <p:nvSpPr>
            <p:cNvPr id="8" name="Freeform 8"/>
            <p:cNvSpPr/>
            <p:nvPr/>
          </p:nvSpPr>
          <p:spPr>
            <a:xfrm>
              <a:off x="0" y="255270"/>
              <a:ext cx="11082031" cy="69850"/>
            </a:xfrm>
            <a:custGeom>
              <a:avLst/>
              <a:gdLst/>
              <a:ahLst/>
              <a:cxnLst/>
              <a:rect l="l" t="t" r="r" b="b"/>
              <a:pathLst>
                <a:path w="11082031" h="69850">
                  <a:moveTo>
                    <a:pt x="10791202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1082031" y="69850"/>
                  </a:lnTo>
                  <a:lnTo>
                    <a:pt x="11082031" y="0"/>
                  </a:lnTo>
                  <a:close/>
                </a:path>
              </a:pathLst>
            </a:custGeom>
            <a:solidFill>
              <a:srgbClr val="FFD48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870516" y="2054831"/>
            <a:ext cx="4901914" cy="1374169"/>
            <a:chOff x="0" y="0"/>
            <a:chExt cx="8650111" cy="24249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650112" cy="2424914"/>
            </a:xfrm>
            <a:custGeom>
              <a:avLst/>
              <a:gdLst/>
              <a:ahLst/>
              <a:cxnLst/>
              <a:rect l="l" t="t" r="r" b="b"/>
              <a:pathLst>
                <a:path w="8650112" h="2424914">
                  <a:moveTo>
                    <a:pt x="8525652" y="2424914"/>
                  </a:moveTo>
                  <a:lnTo>
                    <a:pt x="124460" y="2424914"/>
                  </a:lnTo>
                  <a:cubicBezTo>
                    <a:pt x="55880" y="2424914"/>
                    <a:pt x="0" y="2369034"/>
                    <a:pt x="0" y="23004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525652" y="0"/>
                  </a:lnTo>
                  <a:cubicBezTo>
                    <a:pt x="8594231" y="0"/>
                    <a:pt x="8650112" y="55880"/>
                    <a:pt x="8650112" y="124460"/>
                  </a:cubicBezTo>
                  <a:lnTo>
                    <a:pt x="8650112" y="2300454"/>
                  </a:lnTo>
                  <a:cubicBezTo>
                    <a:pt x="8650112" y="2369034"/>
                    <a:pt x="8594231" y="2424914"/>
                    <a:pt x="8525652" y="2424914"/>
                  </a:cubicBezTo>
                  <a:close/>
                </a:path>
              </a:pathLst>
            </a:custGeom>
            <a:solidFill>
              <a:srgbClr val="89F9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495588" y="2192284"/>
            <a:ext cx="3651770" cy="965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60"/>
              </a:lnSpc>
            </a:pPr>
            <a:r>
              <a:rPr lang="en-US" sz="5471" u="sng">
                <a:solidFill>
                  <a:srgbClr val="0B299F"/>
                </a:solidFill>
                <a:latin typeface="Arimo Bold"/>
                <a:hlinkClick r:id="rId3" tooltip="https://www.surveymonkey.com/r/knowhepatitisBsurvey"/>
              </a:rPr>
              <a:t>Click Here!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-19050" y="-19050"/>
            <a:ext cx="12343424" cy="403799"/>
            <a:chOff x="0" y="0"/>
            <a:chExt cx="16457898" cy="53839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4"/>
            <a:srcRect t="48364" b="48364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0" y="0"/>
            <a:ext cx="12343424" cy="403799"/>
            <a:chOff x="0" y="0"/>
            <a:chExt cx="16457898" cy="538398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5"/>
            <a:srcRect t="48843" b="48843"/>
            <a:stretch>
              <a:fillRect/>
            </a:stretch>
          </p:blipFill>
          <p:spPr>
            <a:xfrm>
              <a:off x="0" y="0"/>
              <a:ext cx="16457898" cy="538398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-35719" y="-10284"/>
            <a:ext cx="12379142" cy="461487"/>
            <a:chOff x="0" y="0"/>
            <a:chExt cx="16505523" cy="615317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6"/>
            <a:srcRect t="48602" b="48602"/>
            <a:stretch>
              <a:fillRect/>
            </a:stretch>
          </p:blipFill>
          <p:spPr>
            <a:xfrm>
              <a:off x="0" y="0"/>
              <a:ext cx="16505523" cy="6153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2241</Words>
  <Application>Microsoft Office PowerPoint</Application>
  <PresentationFormat>Widescreen</PresentationFormat>
  <Paragraphs>303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6" baseType="lpstr">
      <vt:lpstr>Kite One</vt:lpstr>
      <vt:lpstr>Calibri</vt:lpstr>
      <vt:lpstr>Kite One Italics</vt:lpstr>
      <vt:lpstr>Arimo Bold</vt:lpstr>
      <vt:lpstr>Arimo</vt:lpstr>
      <vt:lpstr>Arial</vt:lpstr>
      <vt:lpstr>Archivo Black</vt:lpstr>
      <vt:lpstr>Bebas Neue Cyrillic</vt:lpstr>
      <vt:lpstr>Kite One Bold</vt:lpstr>
      <vt:lpstr>Libre Baskerville Bold</vt:lpstr>
      <vt:lpstr>Libre Baskerville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Ethiopian Hepatitis B PPT for Educators</dc:title>
  <cp:lastModifiedBy>Holly Moore</cp:lastModifiedBy>
  <cp:revision>2</cp:revision>
  <dcterms:created xsi:type="dcterms:W3CDTF">2006-08-16T00:00:00Z</dcterms:created>
  <dcterms:modified xsi:type="dcterms:W3CDTF">2024-01-19T16:19:56Z</dcterms:modified>
  <dc:identifier>DAFqZswPTEY</dc:identifier>
</cp:coreProperties>
</file>